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7559675" cy="10694988"/>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594" y="-4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 name="Segnaposto testo 5"/>
          <p:cNvSpPr>
            <a:spLocks noGrp="1"/>
          </p:cNvSpPr>
          <p:nvPr>
            <p:ph type="body" idx="10"/>
          </p:nvPr>
        </p:nvSpPr>
        <p:spPr>
          <a:xfrm>
            <a:off x="0" y="189230"/>
            <a:ext cx="288925" cy="1038860"/>
          </a:xfrm>
          <a:prstGeom prst="rect">
            <a:avLst/>
          </a:prstGeom>
          <a:noFill/>
          <a:ln w="0" cmpd="sng">
            <a:noFill/>
            <a:prstDash val="solid"/>
          </a:ln>
        </p:spPr>
        <p:txBody>
          <a:bodyPr vert="vert270" lIns="0" tIns="0" rIns="67310" bIns="0" anchor="t"/>
          <a:lstStyle/>
          <a:p>
            <a:pPr marL="0" marR="0" indent="0" algn="l">
              <a:lnSpc>
                <a:spcPts val="1600"/>
              </a:lnSpc>
              <a:spcAft>
                <a:spcPts val="120"/>
              </a:spcAft>
            </a:pPr>
            <a:r>
              <a:rPr lang="it-IT" sz="1650" spc="-100">
                <a:solidFill>
                  <a:srgbClr val="FFFFFF"/>
                </a:solidFill>
                <a:latin typeface="Arial" panose="02020603050405020304" pitchFamily="2"/>
              </a:rPr>
              <a:t>I Quaderni </a:t>
            </a:r>
          </a:p>
        </p:txBody>
      </p:sp>
      <p:sp>
        <p:nvSpPr>
          <p:cNvPr id="7" name="Segnaposto testo 6"/>
          <p:cNvSpPr>
            <a:spLocks noGrp="1"/>
          </p:cNvSpPr>
          <p:nvPr>
            <p:ph type="body" idx="10"/>
          </p:nvPr>
        </p:nvSpPr>
        <p:spPr>
          <a:xfrm>
            <a:off x="1337945" y="3388360"/>
            <a:ext cx="3636645" cy="1098550"/>
          </a:xfrm>
          <a:prstGeom prst="rect">
            <a:avLst/>
          </a:prstGeom>
          <a:noFill/>
          <a:ln w="0" cmpd="sng">
            <a:noFill/>
            <a:prstDash val="solid"/>
          </a:ln>
        </p:spPr>
        <p:txBody>
          <a:bodyPr vert="horz" lIns="0" tIns="12065" rIns="0" bIns="0" anchor="t"/>
          <a:lstStyle/>
          <a:p>
            <a:pPr marL="0" marR="0" indent="0" algn="l">
              <a:lnSpc>
                <a:spcPts val="4300"/>
              </a:lnSpc>
              <a:spcAft>
                <a:spcPts val="0"/>
              </a:spcAft>
            </a:pPr>
            <a:r>
              <a:rPr lang="it-IT" sz="4150" spc="-10">
                <a:solidFill>
                  <a:srgbClr val="000000"/>
                </a:solidFill>
                <a:latin typeface="Arial Narrow" panose="02020603050405020304" pitchFamily="2"/>
              </a:rPr>
              <a:t>Il nuovo diritto </a:t>
            </a:r>
          </a:p>
          <a:p>
            <a:pPr marL="0" marR="0" indent="0" algn="l">
              <a:lnSpc>
                <a:spcPts val="4200"/>
              </a:lnSpc>
              <a:spcBef>
                <a:spcPts val="0"/>
              </a:spcBef>
              <a:spcAft>
                <a:spcPts val="0"/>
              </a:spcAft>
            </a:pPr>
            <a:r>
              <a:rPr lang="it-IT" sz="4150" spc="-60">
                <a:solidFill>
                  <a:srgbClr val="000000"/>
                </a:solidFill>
                <a:latin typeface="Arial Narrow" panose="02020603050405020304" pitchFamily="2"/>
              </a:rPr>
              <a:t>di accesso civico </a:t>
            </a:r>
          </a:p>
        </p:txBody>
      </p:sp>
      <p:sp>
        <p:nvSpPr>
          <p:cNvPr id="8" name="Segnaposto testo 7"/>
          <p:cNvSpPr>
            <a:spLocks noGrp="1"/>
          </p:cNvSpPr>
          <p:nvPr>
            <p:ph type="body" idx="10"/>
          </p:nvPr>
        </p:nvSpPr>
        <p:spPr>
          <a:xfrm>
            <a:off x="1334770" y="4486910"/>
            <a:ext cx="4276725" cy="681990"/>
          </a:xfrm>
          <a:prstGeom prst="rect">
            <a:avLst/>
          </a:prstGeom>
          <a:noFill/>
          <a:ln w="0" cmpd="sng">
            <a:noFill/>
            <a:prstDash val="solid"/>
          </a:ln>
        </p:spPr>
        <p:txBody>
          <a:bodyPr vert="horz" lIns="0" tIns="28575" rIns="0" bIns="0" anchor="t"/>
          <a:lstStyle/>
          <a:p>
            <a:pPr marL="0" marR="0" indent="0" algn="l">
              <a:lnSpc>
                <a:spcPts val="3300"/>
              </a:lnSpc>
              <a:spcAft>
                <a:spcPts val="0"/>
              </a:spcAft>
            </a:pPr>
            <a:r>
              <a:rPr lang="it-IT" sz="4150" spc="-25">
                <a:solidFill>
                  <a:srgbClr val="000000"/>
                </a:solidFill>
                <a:latin typeface="Arial Narrow" panose="02020603050405020304" pitchFamily="2"/>
              </a:rPr>
              <a:t>I</a:t>
            </a:r>
            <a:r>
              <a:rPr lang="it-IT" sz="1800" spc="-25">
                <a:solidFill>
                  <a:srgbClr val="000000"/>
                </a:solidFill>
                <a:latin typeface="Arial Narrow" panose="02020603050405020304" pitchFamily="2"/>
              </a:rPr>
              <a:t>NDIRIZZI PROCEDIMENTALI </a:t>
            </a:r>
          </a:p>
          <a:p>
            <a:pPr marL="0" marR="0" indent="0" algn="l">
              <a:lnSpc>
                <a:spcPts val="1800"/>
              </a:lnSpc>
              <a:spcBef>
                <a:spcPts val="0"/>
              </a:spcBef>
              <a:spcAft>
                <a:spcPts val="0"/>
              </a:spcAft>
            </a:pPr>
            <a:r>
              <a:rPr lang="it-IT" sz="1800" spc="-25">
                <a:solidFill>
                  <a:srgbClr val="000000"/>
                </a:solidFill>
                <a:latin typeface="Arial Narrow" panose="02020603050405020304" pitchFamily="2"/>
              </a:rPr>
              <a:t>ED ORGANIZZATIVI PER GLI ENTI LOCALI </a:t>
            </a:r>
          </a:p>
        </p:txBody>
      </p:sp>
      <p:sp>
        <p:nvSpPr>
          <p:cNvPr id="9" name="Segnaposto testo 8"/>
          <p:cNvSpPr>
            <a:spLocks noGrp="1"/>
          </p:cNvSpPr>
          <p:nvPr>
            <p:ph type="body" idx="10"/>
          </p:nvPr>
        </p:nvSpPr>
        <p:spPr>
          <a:xfrm>
            <a:off x="1362710" y="6255385"/>
            <a:ext cx="4440555" cy="795655"/>
          </a:xfrm>
          <a:prstGeom prst="rect">
            <a:avLst/>
          </a:prstGeom>
          <a:noFill/>
          <a:ln w="0" cmpd="sng">
            <a:noFill/>
            <a:prstDash val="solid"/>
          </a:ln>
        </p:spPr>
        <p:txBody>
          <a:bodyPr vert="horz" lIns="0" tIns="13335" rIns="0" bIns="0" anchor="t"/>
          <a:lstStyle/>
          <a:p>
            <a:pPr marL="0" marR="0" indent="0" algn="l">
              <a:lnSpc>
                <a:spcPts val="2900"/>
              </a:lnSpc>
              <a:spcAft>
                <a:spcPts val="0"/>
              </a:spcAft>
            </a:pPr>
            <a:r>
              <a:rPr lang="it-IT" sz="2750" spc="-30">
                <a:solidFill>
                  <a:srgbClr val="575859"/>
                </a:solidFill>
                <a:latin typeface="Arial Narrow" panose="02020603050405020304" pitchFamily="2"/>
              </a:rPr>
              <a:t>Istruzioni tecniche, linee guida, </a:t>
            </a:r>
          </a:p>
          <a:p>
            <a:pPr marL="0" marR="0" indent="0" algn="l">
              <a:lnSpc>
                <a:spcPts val="2900"/>
              </a:lnSpc>
              <a:spcBef>
                <a:spcPts val="280"/>
              </a:spcBef>
              <a:spcAft>
                <a:spcPts val="0"/>
              </a:spcAft>
            </a:pPr>
            <a:r>
              <a:rPr lang="it-IT" sz="2750" spc="-25">
                <a:solidFill>
                  <a:srgbClr val="575859"/>
                </a:solidFill>
                <a:latin typeface="Arial Narrow" panose="02020603050405020304" pitchFamily="2"/>
              </a:rPr>
              <a:t>note e modulistica </a:t>
            </a:r>
          </a:p>
        </p:txBody>
      </p:sp>
      <p:sp>
        <p:nvSpPr>
          <p:cNvPr id="10" name="Segnaposto testo 9"/>
          <p:cNvSpPr>
            <a:spLocks noGrp="1"/>
          </p:cNvSpPr>
          <p:nvPr>
            <p:ph type="body" idx="10"/>
          </p:nvPr>
        </p:nvSpPr>
        <p:spPr>
          <a:xfrm>
            <a:off x="572770" y="9454515"/>
            <a:ext cx="1889760" cy="581025"/>
          </a:xfrm>
          <a:prstGeom prst="rect">
            <a:avLst/>
          </a:prstGeom>
          <a:noFill/>
          <a:ln w="0" cmpd="sng">
            <a:noFill/>
            <a:prstDash val="solid"/>
          </a:ln>
        </p:spPr>
        <p:txBody>
          <a:bodyPr vert="horz" lIns="0" tIns="0" rIns="0" bIns="0" anchor="t"/>
          <a:lstStyle/>
          <a:p>
            <a:pPr marL="0" marR="0" indent="0" algn="l">
              <a:lnSpc>
                <a:spcPts val="4500"/>
              </a:lnSpc>
              <a:spcAft>
                <a:spcPts val="0"/>
              </a:spcAft>
            </a:pPr>
            <a:r>
              <a:rPr lang="it-IT" sz="2700" b="1" i="1" spc="229">
                <a:solidFill>
                  <a:srgbClr val="F5911F"/>
                </a:solidFill>
                <a:latin typeface="Arial" panose="02020603050405020304" pitchFamily="2"/>
              </a:rPr>
              <a:t>5</a:t>
            </a:r>
            <a:r>
              <a:rPr lang="it-IT" sz="1800" spc="-35">
                <a:solidFill>
                  <a:srgbClr val="000000"/>
                </a:solidFill>
                <a:latin typeface="Arial Narrow" panose="02020603050405020304" pitchFamily="2"/>
              </a:rPr>
              <a:t> dicembre 2016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1" name="Segnaposto testo 50"/>
          <p:cNvSpPr>
            <a:spLocks noGrp="1"/>
          </p:cNvSpPr>
          <p:nvPr>
            <p:ph type="body" idx="10"/>
          </p:nvPr>
        </p:nvSpPr>
        <p:spPr>
          <a:xfrm>
            <a:off x="703580" y="1219200"/>
            <a:ext cx="6155690" cy="8421370"/>
          </a:xfrm>
          <a:prstGeom prst="rect">
            <a:avLst/>
          </a:prstGeom>
          <a:noFill/>
          <a:ln w="0" cmpd="sng">
            <a:noFill/>
            <a:prstDash val="solid"/>
          </a:ln>
        </p:spPr>
        <p:txBody>
          <a:bodyPr vert="horz" lIns="0" tIns="11430" rIns="0" bIns="0" anchor="t"/>
          <a:lstStyle/>
          <a:p>
            <a:pPr marL="0" marR="0" indent="0" algn="l">
              <a:lnSpc>
                <a:spcPts val="1200"/>
              </a:lnSpc>
              <a:spcAft>
                <a:spcPts val="0"/>
              </a:spcAft>
            </a:pPr>
            <a:r>
              <a:rPr lang="it-IT" sz="1100" u="sng" spc="0">
                <a:solidFill>
                  <a:srgbClr val="000000"/>
                </a:solidFill>
                <a:latin typeface="Bookman Old Style" panose="02020603050405020304" pitchFamily="1"/>
              </a:rPr>
              <a:t>Il rifiuto </a:t>
            </a:r>
          </a:p>
          <a:p>
            <a:pPr marL="0" marR="0" indent="0" algn="just">
              <a:lnSpc>
                <a:spcPts val="1900"/>
              </a:lnSpc>
              <a:spcBef>
                <a:spcPts val="595"/>
              </a:spcBef>
              <a:spcAft>
                <a:spcPts val="0"/>
              </a:spcAft>
            </a:pPr>
            <a:r>
              <a:rPr lang="it-IT" sz="1100" spc="0">
                <a:solidFill>
                  <a:srgbClr val="000000"/>
                </a:solidFill>
                <a:latin typeface="Bookman Old Style" panose="02020603050405020304" pitchFamily="1"/>
              </a:rPr>
              <a:t>Il rifiuto deve essere motivato da un preciso nesso di causalità tra l’accesso e il pregiudizio agli interessi considerati meritevoli di tutela. In tal caso l’Ente deve quindi: </a:t>
            </a:r>
          </a:p>
          <a:p>
            <a:pPr marL="0" marR="0" indent="228600" algn="just">
              <a:lnSpc>
                <a:spcPts val="1900"/>
              </a:lnSpc>
              <a:spcBef>
                <a:spcPts val="610"/>
              </a:spcBef>
              <a:spcAft>
                <a:spcPts val="0"/>
              </a:spcAft>
              <a:buFont typeface="Bookman Old Style"/>
              <a:buAutoNum type="alphaLcPeriod"/>
            </a:pPr>
            <a:r>
              <a:rPr lang="it-IT" sz="1100" spc="0">
                <a:solidFill>
                  <a:srgbClr val="000000"/>
                </a:solidFill>
                <a:latin typeface="Bookman Old Style" panose="02020603050405020304" pitchFamily="1"/>
              </a:rPr>
              <a:t>indicare chiaramente quale - tra gli interessi elencati all’art. 5, commi 1 e 2 - viene pregiudicato; </a:t>
            </a:r>
          </a:p>
          <a:p>
            <a:pPr marL="0" marR="0" indent="228600" algn="just">
              <a:lnSpc>
                <a:spcPts val="1900"/>
              </a:lnSpc>
              <a:spcBef>
                <a:spcPts val="585"/>
              </a:spcBef>
              <a:spcAft>
                <a:spcPts val="0"/>
              </a:spcAft>
              <a:buFont typeface="Bookman Old Style"/>
              <a:buAutoNum type="alphaLcPeriod"/>
            </a:pPr>
            <a:r>
              <a:rPr lang="it-IT" sz="1100" spc="0">
                <a:solidFill>
                  <a:srgbClr val="000000"/>
                </a:solidFill>
                <a:latin typeface="Bookman Old Style" panose="02020603050405020304" pitchFamily="1"/>
              </a:rPr>
              <a:t>dimostrare che il pregiudizio (concreto) prefigurato dipende direttamente dalla ostensione dell’informazione richiesta; </a:t>
            </a:r>
          </a:p>
          <a:p>
            <a:pPr marL="0" marR="0" indent="228600" algn="just">
              <a:lnSpc>
                <a:spcPts val="1900"/>
              </a:lnSpc>
              <a:spcBef>
                <a:spcPts val="605"/>
              </a:spcBef>
              <a:spcAft>
                <a:spcPts val="0"/>
              </a:spcAft>
              <a:buFont typeface="Bookman Old Style"/>
              <a:buAutoNum type="alphaLcPeriod"/>
            </a:pPr>
            <a:r>
              <a:rPr lang="it-IT" sz="1100" spc="0">
                <a:solidFill>
                  <a:srgbClr val="000000"/>
                </a:solidFill>
                <a:latin typeface="Bookman Old Style" panose="02020603050405020304" pitchFamily="1"/>
              </a:rPr>
              <a:t>dimostrare che il pregiudizio conseguente alla ostensione è un evento altamente probabile e non soltanto possibile. </a:t>
            </a:r>
          </a:p>
          <a:p>
            <a:pPr marL="0" marR="0" indent="0" algn="l">
              <a:lnSpc>
                <a:spcPts val="1200"/>
              </a:lnSpc>
              <a:spcBef>
                <a:spcPts val="1240"/>
              </a:spcBef>
              <a:spcAft>
                <a:spcPts val="0"/>
              </a:spcAft>
            </a:pPr>
            <a:r>
              <a:rPr lang="it-IT" sz="1100" u="sng" spc="0">
                <a:solidFill>
                  <a:srgbClr val="000000"/>
                </a:solidFill>
                <a:latin typeface="Bookman Old Style" panose="02020603050405020304" pitchFamily="1"/>
              </a:rPr>
              <a:t>L’accesso parziale </a:t>
            </a:r>
          </a:p>
          <a:p>
            <a:pPr marL="0" marR="0" indent="0" algn="just">
              <a:lnSpc>
                <a:spcPts val="1900"/>
              </a:lnSpc>
              <a:spcBef>
                <a:spcPts val="610"/>
              </a:spcBef>
              <a:spcAft>
                <a:spcPts val="0"/>
              </a:spcAft>
            </a:pPr>
            <a:r>
              <a:rPr lang="it-IT" sz="1100" spc="0">
                <a:solidFill>
                  <a:srgbClr val="000000"/>
                </a:solidFill>
                <a:latin typeface="Bookman Old Style" panose="02020603050405020304" pitchFamily="1"/>
              </a:rPr>
              <a:t>Occorre precisare che se l’Ente ravvisa la sussistenza dei predetti limiti soltanto per alcuni dati o alcune parti del documento richiesto, deve essere consentito l'accesso agli altri dati o alle altre parti. In buona sostanza l’Ente deve consentire l’accesso parziale utilizzando, se del caso, la tecnica dell’oscuramento di alcuni dati, qualora la protezione dell’interesse sotteso alla eccezione sia invece assicurata dal diniego di ostensione di una parte soltanto di esso, consentendo l’accesso alle restanti parti (cd. accesso parziale). </a:t>
            </a:r>
          </a:p>
          <a:p>
            <a:pPr marL="0" marR="0" indent="0" algn="l">
              <a:lnSpc>
                <a:spcPts val="1200"/>
              </a:lnSpc>
              <a:spcBef>
                <a:spcPts val="1290"/>
              </a:spcBef>
              <a:spcAft>
                <a:spcPts val="0"/>
              </a:spcAft>
            </a:pPr>
            <a:r>
              <a:rPr lang="it-IT" sz="1100" u="sng" spc="0">
                <a:solidFill>
                  <a:srgbClr val="000000"/>
                </a:solidFill>
                <a:latin typeface="Bookman Old Style" panose="02020603050405020304" pitchFamily="1"/>
              </a:rPr>
              <a:t>Il differimento </a:t>
            </a:r>
          </a:p>
          <a:p>
            <a:pPr marL="0" marR="0" indent="0" algn="just">
              <a:lnSpc>
                <a:spcPts val="1900"/>
              </a:lnSpc>
              <a:spcBef>
                <a:spcPts val="625"/>
              </a:spcBef>
              <a:spcAft>
                <a:spcPts val="0"/>
              </a:spcAft>
            </a:pPr>
            <a:r>
              <a:rPr lang="it-IT" sz="1100" spc="0">
                <a:solidFill>
                  <a:srgbClr val="000000"/>
                </a:solidFill>
                <a:latin typeface="Bookman Old Style" panose="02020603050405020304" pitchFamily="1"/>
              </a:rPr>
              <a:t>Occorre considerare, inoltre che i limiti operano nell’arco temporale nel quale la tutela è giustificata in relazione alla natura del dato, del documento o dell’informazione di cui è richiesto l’accesso: “</a:t>
            </a:r>
            <a:r>
              <a:rPr lang="it-IT" sz="1100" i="1" spc="0">
                <a:solidFill>
                  <a:srgbClr val="000000"/>
                </a:solidFill>
                <a:latin typeface="Bookman Old Style" panose="02020603050405020304" pitchFamily="1"/>
              </a:rPr>
              <a:t>I limiti </a:t>
            </a:r>
            <a:r>
              <a:rPr lang="it-IT" sz="1100" spc="0">
                <a:solidFill>
                  <a:srgbClr val="000000"/>
                </a:solidFill>
                <a:latin typeface="Bookman Old Style" panose="02020603050405020304" pitchFamily="1"/>
              </a:rPr>
              <a:t>(...) </a:t>
            </a:r>
            <a:r>
              <a:rPr lang="it-IT" sz="1100" i="1" spc="0">
                <a:solidFill>
                  <a:srgbClr val="000000"/>
                </a:solidFill>
                <a:latin typeface="Bookman Old Style" panose="02020603050405020304" pitchFamily="1"/>
              </a:rPr>
              <a:t>si applicano unicamente per il periodo nel quale la protezione è giustificata in relazione alla natura del dato. L'accesso civico non può essere negato ove, per la tutela degli interessi di cui ai commi 1 e 2, sia sufficiente fare ricorso al potere di differimento</a:t>
            </a:r>
            <a:r>
              <a:rPr lang="it-IT" sz="1100" spc="0">
                <a:solidFill>
                  <a:srgbClr val="000000"/>
                </a:solidFill>
                <a:latin typeface="Bookman Old Style" panose="02020603050405020304" pitchFamily="1"/>
              </a:rPr>
              <a:t>” (art. 5-bis, c. 5). </a:t>
            </a:r>
          </a:p>
          <a:p>
            <a:pPr marL="0" marR="0" indent="0" algn="just">
              <a:lnSpc>
                <a:spcPts val="1900"/>
              </a:lnSpc>
              <a:spcBef>
                <a:spcPts val="590"/>
              </a:spcBef>
              <a:spcAft>
                <a:spcPts val="0"/>
              </a:spcAft>
            </a:pPr>
            <a:r>
              <a:rPr lang="it-IT" sz="1100" spc="0">
                <a:solidFill>
                  <a:srgbClr val="000000"/>
                </a:solidFill>
                <a:latin typeface="Bookman Old Style" panose="02020603050405020304" pitchFamily="1"/>
              </a:rPr>
              <a:t>La valutazione del pregiudizio in concreto deve essere compiuta con riferimento all’ambito temporale in cui viene formulata la domanda di accesso: “il pregiudizio concreto, in altri termini, va valutato rispetto al momento ed al contesto in cui l’informazione viene resa accessibile, e non in termini assoluti ed atemporali” (cfr. ANAC, Linee Guida). Conseguentemente, ove ne ricorrano i presupposti ai fini della protezione dell’interesse tutelato, l’Ente potrà valutare sufficiente il differimento dell’accesso. </a:t>
            </a:r>
          </a:p>
          <a:p>
            <a:pPr marL="0" marR="0" indent="0" algn="l">
              <a:lnSpc>
                <a:spcPts val="1200"/>
              </a:lnSpc>
              <a:spcBef>
                <a:spcPts val="1265"/>
              </a:spcBef>
              <a:spcAft>
                <a:spcPts val="2790"/>
              </a:spcAft>
            </a:pPr>
            <a:r>
              <a:rPr lang="it-IT" sz="1100" u="sng" spc="0">
                <a:solidFill>
                  <a:srgbClr val="000000"/>
                </a:solidFill>
                <a:latin typeface="Bookman Old Style" panose="02020603050405020304" pitchFamily="1"/>
              </a:rPr>
              <a:t>I possibili ricorsi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6" name="Segnaposto testo 55"/>
          <p:cNvSpPr>
            <a:spLocks noGrp="1"/>
          </p:cNvSpPr>
          <p:nvPr>
            <p:ph type="body" idx="10"/>
          </p:nvPr>
        </p:nvSpPr>
        <p:spPr>
          <a:xfrm>
            <a:off x="708025" y="812800"/>
            <a:ext cx="6155690" cy="7743825"/>
          </a:xfrm>
          <a:prstGeom prst="rect">
            <a:avLst/>
          </a:prstGeom>
          <a:noFill/>
          <a:ln w="0" cmpd="sng">
            <a:noFill/>
            <a:prstDash val="solid"/>
          </a:ln>
        </p:spPr>
        <p:txBody>
          <a:bodyPr vert="horz" lIns="0" tIns="8255" rIns="0" bIns="0" anchor="t"/>
          <a:lstStyle/>
          <a:p>
            <a:pPr marL="0" marR="0" indent="0" algn="just">
              <a:lnSpc>
                <a:spcPts val="1900"/>
              </a:lnSpc>
              <a:spcAft>
                <a:spcPts val="0"/>
              </a:spcAft>
            </a:pPr>
            <a:r>
              <a:rPr lang="it-IT" sz="1100" spc="0">
                <a:solidFill>
                  <a:srgbClr val="000000"/>
                </a:solidFill>
                <a:latin typeface="Bookman Old Style" panose="02020603050405020304" pitchFamily="1"/>
              </a:rPr>
              <a:t>È previsto dai commi 7 e 8 del nuovo art. 5 del D.Lgs. n. 33/2013 un articolato sistema di rimedi per i casi di diniego e di mancata risposta che può essere cosi sintetizzato: </a:t>
            </a:r>
          </a:p>
          <a:p>
            <a:pPr marL="0" marR="0" indent="228600" algn="just">
              <a:lnSpc>
                <a:spcPts val="1900"/>
              </a:lnSpc>
              <a:spcBef>
                <a:spcPts val="580"/>
              </a:spcBef>
              <a:spcAft>
                <a:spcPts val="0"/>
              </a:spcAft>
              <a:buFont typeface="Bookman Old Style"/>
              <a:buAutoNum type="alphaLcPeriod"/>
            </a:pPr>
            <a:r>
              <a:rPr lang="it-IT" sz="1100" spc="0">
                <a:solidFill>
                  <a:srgbClr val="000000"/>
                </a:solidFill>
                <a:latin typeface="Bookman Old Style" panose="02020603050405020304" pitchFamily="1"/>
              </a:rPr>
              <a:t>facoltà di richiedere il riesame al Responsabile della prevenzione della corruzione e della trasparenza, che decide entro 20 giorni con provvedimento motivato</a:t>
            </a:r>
            <a:r>
              <a:rPr lang="it-IT" sz="1100" spc="0" baseline="30000">
                <a:solidFill>
                  <a:srgbClr val="000000"/>
                </a:solidFill>
                <a:latin typeface="Bookman Old Style" panose="02020603050405020304" pitchFamily="1"/>
              </a:rPr>
              <a:t>6</a:t>
            </a:r>
            <a:r>
              <a:rPr lang="it-IT" sz="1100" spc="0">
                <a:solidFill>
                  <a:srgbClr val="000000"/>
                </a:solidFill>
                <a:latin typeface="Bookman Old Style" panose="02020603050405020304" pitchFamily="1"/>
              </a:rPr>
              <a:t>. </a:t>
            </a:r>
          </a:p>
          <a:p>
            <a:pPr marL="0" marR="0" indent="228600" algn="just">
              <a:lnSpc>
                <a:spcPts val="1900"/>
              </a:lnSpc>
              <a:spcBef>
                <a:spcPts val="605"/>
              </a:spcBef>
              <a:spcAft>
                <a:spcPts val="0"/>
              </a:spcAft>
              <a:buFont typeface="Bookman Old Style"/>
              <a:buAutoNum type="alphaLcPeriod"/>
            </a:pPr>
            <a:r>
              <a:rPr lang="it-IT" sz="1100" spc="0">
                <a:solidFill>
                  <a:srgbClr val="000000"/>
                </a:solidFill>
                <a:latin typeface="Bookman Old Style" panose="02020603050405020304" pitchFamily="1"/>
              </a:rPr>
              <a:t>ricorso al Difensore civico competente territorialmente, ove costituito, o, in assenza, a quello competente per l’ambito territoriale immediatamente superiore. Il Difensore civico si pronuncia entro 30 giorni dalla presentazione del ricorso. Se il difensore civico ritiene illegittimo il diniego o il differimento, ne informa il richiedente e lo comunica all’amministrazione interessata. Se questa non conferma il diniego entro 30 giorni da tale comunicazione, l’accesso è consentito. </a:t>
            </a:r>
          </a:p>
          <a:p>
            <a:pPr marL="0" marR="0" indent="0" algn="l">
              <a:lnSpc>
                <a:spcPts val="1200"/>
              </a:lnSpc>
              <a:spcBef>
                <a:spcPts val="4410"/>
              </a:spcBef>
              <a:spcAft>
                <a:spcPts val="0"/>
              </a:spcAft>
            </a:pPr>
            <a:r>
              <a:rPr lang="it-IT" sz="1100" b="1" i="1" spc="0">
                <a:solidFill>
                  <a:srgbClr val="000000"/>
                </a:solidFill>
                <a:latin typeface="Bookman Old Style" panose="02020603050405020304" pitchFamily="1"/>
              </a:rPr>
              <a:t>5. Esclusioni e limitazioni dell’accesso </a:t>
            </a:r>
          </a:p>
          <a:p>
            <a:pPr marL="0" marR="0" indent="0" algn="l">
              <a:lnSpc>
                <a:spcPts val="1200"/>
              </a:lnSpc>
              <a:spcBef>
                <a:spcPts val="1415"/>
              </a:spcBef>
              <a:spcAft>
                <a:spcPts val="0"/>
              </a:spcAft>
            </a:pPr>
            <a:r>
              <a:rPr lang="it-IT" sz="1100" b="1" i="1" spc="0">
                <a:solidFill>
                  <a:srgbClr val="000000"/>
                </a:solidFill>
                <a:latin typeface="Bookman Old Style" panose="02020603050405020304" pitchFamily="1"/>
              </a:rPr>
              <a:t>5.1. Eccezioni assolute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L’accesso è escluso nei casi di segreto di Stato e negli altri casi di divieti di accesso o divulgazione previsti dalla legge, “</a:t>
            </a:r>
            <a:r>
              <a:rPr lang="it-IT" sz="1100" i="1" spc="0">
                <a:solidFill>
                  <a:srgbClr val="000000"/>
                </a:solidFill>
                <a:latin typeface="Bookman Old Style" panose="02020603050405020304" pitchFamily="1"/>
              </a:rPr>
              <a:t>ivi compresi i casi in cui l'accesso è subordinato dalla disciplina vigente al rispetto di specifiche condizioni, modalità o limiti, inclusi quelli di cui all'articolo 24, comma 1, della legge n. 241 del 1990</a:t>
            </a:r>
            <a:r>
              <a:rPr lang="it-IT" sz="1100" spc="0">
                <a:solidFill>
                  <a:srgbClr val="000000"/>
                </a:solidFill>
                <a:latin typeface="Bookman Old Style" panose="02020603050405020304" pitchFamily="1"/>
              </a:rPr>
              <a:t>” (art. 5-bis, c. 3). </a:t>
            </a:r>
          </a:p>
          <a:p>
            <a:pPr marL="0" marR="0" indent="0" algn="just">
              <a:lnSpc>
                <a:spcPts val="1900"/>
              </a:lnSpc>
              <a:spcBef>
                <a:spcPts val="590"/>
              </a:spcBef>
              <a:spcAft>
                <a:spcPts val="6285"/>
              </a:spcAft>
            </a:pPr>
            <a:r>
              <a:rPr lang="it-IT" sz="1100" spc="0">
                <a:solidFill>
                  <a:srgbClr val="000000"/>
                </a:solidFill>
                <a:latin typeface="Bookman Old Style" panose="02020603050405020304" pitchFamily="1"/>
              </a:rPr>
              <a:t>L’ANAC (cfr. Linee Guida), oltre a rinviare espressamente alle disposizioni di legge che definiscono specifici divieti di accesso o divulgazione, evidenzia i divieti che derivano dalla vigente normativa in materia di tutela della riservatezza inerenti i dati idonei a rivelare: lo stato di salute, ossia qualsiasi informazione da cui si possa desumere, anche indirettamente, lo stato di malattia o l’esistenza di patologie dei soggetti interessati, compreso qualsiasi riferimento alle condizioni di invalidità, disabilità o handicap fisici e/o psichici; la vita sessuale; le persone fisiche beneficiarie di aiuti economici da cui è possibile ricavare informazioni relative allo stato di salute ovvero alla situazione di disagio economico-sociale degli interessati. </a:t>
            </a:r>
          </a:p>
        </p:txBody>
      </p:sp>
      <p:sp>
        <p:nvSpPr>
          <p:cNvPr id="57" name="Segnaposto testo 56"/>
          <p:cNvSpPr>
            <a:spLocks noGrp="1"/>
          </p:cNvSpPr>
          <p:nvPr>
            <p:ph type="body" idx="10"/>
          </p:nvPr>
        </p:nvSpPr>
        <p:spPr>
          <a:xfrm>
            <a:off x="708025" y="8556625"/>
            <a:ext cx="6155690" cy="1047115"/>
          </a:xfrm>
          <a:prstGeom prst="rect">
            <a:avLst/>
          </a:prstGeom>
          <a:noFill/>
          <a:ln w="0" cmpd="sng">
            <a:noFill/>
            <a:prstDash val="solid"/>
          </a:ln>
        </p:spPr>
        <p:txBody>
          <a:bodyPr vert="horz" lIns="0" tIns="105410" rIns="0" bIns="0" anchor="t"/>
          <a:lstStyle/>
          <a:p>
            <a:pPr marL="0" marR="0" indent="0" algn="just">
              <a:lnSpc>
                <a:spcPts val="1100"/>
              </a:lnSpc>
              <a:spcAft>
                <a:spcPts val="10"/>
              </a:spcAft>
            </a:pPr>
            <a:r>
              <a:rPr lang="it-IT" sz="650" spc="5">
                <a:solidFill>
                  <a:srgbClr val="000000"/>
                </a:solidFill>
                <a:latin typeface="Calibri" panose="02020603050405020304" pitchFamily="1"/>
              </a:rPr>
              <a:t>6 </a:t>
            </a:r>
            <a:r>
              <a:rPr lang="it-IT" sz="900" spc="5">
                <a:solidFill>
                  <a:srgbClr val="000000"/>
                </a:solidFill>
                <a:latin typeface="Bookman Old Style" panose="02020603050405020304" pitchFamily="1"/>
              </a:rPr>
              <a:t>Se l’accesso è stato negato o differito, a tutela degli interessi di cui all’art. 5-bis, comma 2/a, il suddetto responsabile provvede sentito il Garante per la protezione dei dati personali, il quale si pronuncia entro 10 giorni. Dalla comunicazione al Garante il termine per l’adozione del provvedimento da parte del Responsabile è sospeso, fino alla ricezione del parere e comunque per un periodo non superiore a detti 10 giorni. Avverso la decisione dell’amministrazione competente ovvero a quella del Responsabile della prevenzione della corruzione, il richiedente può proporre ricorso al T.A.R. ai sensi dell’art. 116 del Codice di cui al D.Lgs. n. 104/2010. </a:t>
            </a:r>
          </a:p>
        </p:txBody>
      </p:sp>
      <p:sp>
        <p:nvSpPr>
          <p:cNvPr id="58" name="Segnaposto testo 57"/>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11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2" name="Segnaposto testo 61"/>
          <p:cNvSpPr>
            <a:spLocks noGrp="1"/>
          </p:cNvSpPr>
          <p:nvPr>
            <p:ph type="body" idx="10"/>
          </p:nvPr>
        </p:nvSpPr>
        <p:spPr>
          <a:xfrm>
            <a:off x="701675" y="812800"/>
            <a:ext cx="6155690" cy="7207250"/>
          </a:xfrm>
          <a:prstGeom prst="rect">
            <a:avLst/>
          </a:prstGeom>
          <a:noFill/>
          <a:ln w="0" cmpd="sng">
            <a:noFill/>
            <a:prstDash val="solid"/>
          </a:ln>
        </p:spPr>
        <p:txBody>
          <a:bodyPr vert="horz" lIns="0" tIns="8890" rIns="0" bIns="0" anchor="t"/>
          <a:lstStyle/>
          <a:p>
            <a:pPr marL="0" marR="0" indent="0" algn="just">
              <a:lnSpc>
                <a:spcPts val="1900"/>
              </a:lnSpc>
              <a:spcAft>
                <a:spcPts val="0"/>
              </a:spcAft>
            </a:pPr>
            <a:r>
              <a:rPr lang="it-IT" sz="1100" spc="0">
                <a:solidFill>
                  <a:srgbClr val="000000"/>
                </a:solidFill>
                <a:latin typeface="Bookman Old Style" panose="02020603050405020304" pitchFamily="1"/>
              </a:rPr>
              <a:t>Per gli Enti locali, inoltre, risulta di particolare interesse il richiamo della disciplina sugli atti dello stato civile e dell’anagrafe, le cui informazioni risultano conoscibili con le modalità previste dalle relative discipline di settore. </a:t>
            </a:r>
          </a:p>
          <a:p>
            <a:pPr marL="0" marR="0" indent="0" algn="just">
              <a:lnSpc>
                <a:spcPts val="1900"/>
              </a:lnSpc>
              <a:spcBef>
                <a:spcPts val="555"/>
              </a:spcBef>
              <a:spcAft>
                <a:spcPts val="0"/>
              </a:spcAft>
            </a:pPr>
            <a:r>
              <a:rPr lang="it-IT" sz="1100" spc="0">
                <a:solidFill>
                  <a:srgbClr val="000000"/>
                </a:solidFill>
                <a:latin typeface="Bookman Old Style" panose="02020603050405020304" pitchFamily="1"/>
              </a:rPr>
              <a:t>Il richiamo effettuato dal sopra riportato comma 3 all’art. 24, c. 1, legge n. 241/1990, deve essere interpretato nel senso che risultano sottratti in termini assoluti all’accesso generalizzato solo i documenti, i dati e le informazioni espressamente indicati dal predetto primo comma</a:t>
            </a:r>
            <a:r>
              <a:rPr lang="it-IT" sz="1100" spc="0" baseline="30000">
                <a:solidFill>
                  <a:srgbClr val="000000"/>
                </a:solidFill>
                <a:latin typeface="Bookman Old Style" panose="02020603050405020304" pitchFamily="1"/>
              </a:rPr>
              <a:t>7</a:t>
            </a:r>
            <a:r>
              <a:rPr lang="it-IT" sz="1100" spc="0">
                <a:solidFill>
                  <a:srgbClr val="000000"/>
                </a:solidFill>
                <a:latin typeface="Bookman Old Style" panose="02020603050405020304" pitchFamily="1"/>
              </a:rPr>
              <a:t>. </a:t>
            </a:r>
          </a:p>
          <a:p>
            <a:pPr marL="0" marR="0" indent="0" algn="just">
              <a:lnSpc>
                <a:spcPts val="1900"/>
              </a:lnSpc>
              <a:spcBef>
                <a:spcPts val="595"/>
              </a:spcBef>
              <a:spcAft>
                <a:spcPts val="0"/>
              </a:spcAft>
            </a:pPr>
            <a:r>
              <a:rPr lang="it-IT" sz="1100" spc="0">
                <a:solidFill>
                  <a:srgbClr val="000000"/>
                </a:solidFill>
                <a:latin typeface="Bookman Old Style" panose="02020603050405020304" pitchFamily="1"/>
              </a:rPr>
              <a:t>Si osserva come la stessa Autorità precisa che “resta, in ogni caso, ferma la possibilità che i dati personali per i quali sia stato negato l’accesso civico possano essere resi ostensibili al soggetto che abbia comunque motivato nell’istanza l’esistenza di «un interesse diretto, concreto e attuale, corrispondente ad una situazione giuridicamente tutelata e collegata al documento al quale è chiesto l’accesso», trasformando di fatto, con riferimento alla conoscenza dei dati personali, l’istanza di accesso civico in un’istanza di accesso ai sensi della l. 241/1990.” </a:t>
            </a:r>
          </a:p>
          <a:p>
            <a:pPr marL="0" marR="0" indent="0" algn="l">
              <a:lnSpc>
                <a:spcPts val="1200"/>
              </a:lnSpc>
              <a:spcBef>
                <a:spcPts val="4430"/>
              </a:spcBef>
              <a:spcAft>
                <a:spcPts val="0"/>
              </a:spcAft>
            </a:pPr>
            <a:r>
              <a:rPr lang="it-IT" sz="1100" b="1" i="1" spc="0">
                <a:solidFill>
                  <a:srgbClr val="000000"/>
                </a:solidFill>
                <a:latin typeface="Bookman Old Style" panose="02020603050405020304" pitchFamily="1"/>
              </a:rPr>
              <a:t>5.2. Eccezioni relative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Ai sensi del primo comma dell’art. 5-bis, decreto trasparenza, le esclusioni relative sono caratterizzate dalla necessità di adottare una valutazione della richiesta di accesso </a:t>
            </a:r>
            <a:r>
              <a:rPr lang="it-IT" sz="1100" i="1" spc="0">
                <a:solidFill>
                  <a:srgbClr val="000000"/>
                </a:solidFill>
                <a:latin typeface="Bookman Old Style" panose="02020603050405020304" pitchFamily="1"/>
              </a:rPr>
              <a:t>caso per caso</a:t>
            </a:r>
            <a:r>
              <a:rPr lang="it-IT" sz="1100" spc="0">
                <a:solidFill>
                  <a:srgbClr val="000000"/>
                </a:solidFill>
                <a:latin typeface="Bookman Old Style" panose="02020603050405020304" pitchFamily="1"/>
              </a:rPr>
              <a:t>, in merito alla sussistenza del </a:t>
            </a:r>
            <a:r>
              <a:rPr lang="it-IT" sz="1100" i="1" spc="0">
                <a:solidFill>
                  <a:srgbClr val="000000"/>
                </a:solidFill>
                <a:latin typeface="Bookman Old Style" panose="02020603050405020304" pitchFamily="1"/>
              </a:rPr>
              <a:t>pregiudizio concreto </a:t>
            </a:r>
            <a:r>
              <a:rPr lang="it-IT" sz="1100" spc="0">
                <a:solidFill>
                  <a:srgbClr val="000000"/>
                </a:solidFill>
                <a:latin typeface="Bookman Old Style" panose="02020603050405020304" pitchFamily="1"/>
              </a:rPr>
              <a:t>alla tutela di interessi pubblici o privati considerati meritevoli di una peculiare tutela dall’ordinamento. </a:t>
            </a:r>
          </a:p>
          <a:p>
            <a:pPr marL="0" marR="0" indent="0" algn="just">
              <a:lnSpc>
                <a:spcPts val="1900"/>
              </a:lnSpc>
              <a:spcBef>
                <a:spcPts val="610"/>
              </a:spcBef>
              <a:spcAft>
                <a:spcPts val="0"/>
              </a:spcAft>
            </a:pPr>
            <a:r>
              <a:rPr lang="it-IT" sz="1100" spc="0">
                <a:solidFill>
                  <a:srgbClr val="000000"/>
                </a:solidFill>
                <a:latin typeface="Bookman Old Style" panose="02020603050405020304" pitchFamily="1"/>
              </a:rPr>
              <a:t>L’accesso è così rifiutato se il diniego risulta necessario per evitare un pregiudizio concreto alla tutela di uno dei seguenti: </a:t>
            </a:r>
          </a:p>
          <a:p>
            <a:pPr marL="0" marR="0" indent="0" algn="l">
              <a:lnSpc>
                <a:spcPts val="1300"/>
              </a:lnSpc>
              <a:spcBef>
                <a:spcPts val="1275"/>
              </a:spcBef>
              <a:spcAft>
                <a:spcPts val="0"/>
              </a:spcAft>
            </a:pPr>
            <a:r>
              <a:rPr lang="it-IT" sz="1050" u="sng" spc="10">
                <a:solidFill>
                  <a:srgbClr val="000000"/>
                </a:solidFill>
                <a:latin typeface="Bookman Old Style" panose="02020603050405020304" pitchFamily="1"/>
              </a:rPr>
              <a:t>1) interessi pubblici: </a:t>
            </a:r>
          </a:p>
          <a:p>
            <a:pPr marL="182880" marR="0" indent="182880" algn="l">
              <a:lnSpc>
                <a:spcPts val="1300"/>
              </a:lnSpc>
              <a:spcBef>
                <a:spcPts val="680"/>
              </a:spcBef>
              <a:spcAft>
                <a:spcPts val="0"/>
              </a:spcAft>
              <a:buFont typeface="Bookman Old Style"/>
              <a:buAutoNum type="alphaLcPeriod"/>
            </a:pPr>
            <a:r>
              <a:rPr lang="it-IT" sz="1100" spc="0">
                <a:solidFill>
                  <a:srgbClr val="000000"/>
                </a:solidFill>
                <a:latin typeface="Bookman Old Style" panose="02020603050405020304" pitchFamily="1"/>
              </a:rPr>
              <a:t>la sicurezza pubblica e l'ordine pubblico; </a:t>
            </a:r>
          </a:p>
          <a:p>
            <a:pPr marL="182880" marR="0" indent="182880" algn="l">
              <a:lnSpc>
                <a:spcPts val="1300"/>
              </a:lnSpc>
              <a:spcBef>
                <a:spcPts val="685"/>
              </a:spcBef>
              <a:spcAft>
                <a:spcPts val="0"/>
              </a:spcAft>
              <a:buFont typeface="Bookman Old Style"/>
              <a:buAutoNum type="alphaLcPeriod"/>
            </a:pPr>
            <a:r>
              <a:rPr lang="it-IT" sz="1100" spc="0">
                <a:solidFill>
                  <a:srgbClr val="000000"/>
                </a:solidFill>
                <a:latin typeface="Bookman Old Style" panose="02020603050405020304" pitchFamily="1"/>
              </a:rPr>
              <a:t>la sicurezza nazionale; </a:t>
            </a:r>
          </a:p>
          <a:p>
            <a:pPr marL="182880" marR="0" indent="182880" algn="l">
              <a:lnSpc>
                <a:spcPts val="1300"/>
              </a:lnSpc>
              <a:spcBef>
                <a:spcPts val="665"/>
              </a:spcBef>
              <a:spcAft>
                <a:spcPts val="2275"/>
              </a:spcAft>
              <a:buFont typeface="Bookman Old Style"/>
              <a:buAutoNum type="alphaLcPeriod"/>
            </a:pPr>
            <a:r>
              <a:rPr lang="it-IT" sz="1100" spc="0">
                <a:solidFill>
                  <a:srgbClr val="000000"/>
                </a:solidFill>
                <a:latin typeface="Bookman Old Style" panose="02020603050405020304" pitchFamily="1"/>
              </a:rPr>
              <a:t>la difesa e le questioni militari; </a:t>
            </a:r>
          </a:p>
        </p:txBody>
      </p:sp>
      <p:sp>
        <p:nvSpPr>
          <p:cNvPr id="63" name="Segnaposto testo 62"/>
          <p:cNvSpPr>
            <a:spLocks noGrp="1"/>
          </p:cNvSpPr>
          <p:nvPr>
            <p:ph type="body" idx="10"/>
          </p:nvPr>
        </p:nvSpPr>
        <p:spPr>
          <a:xfrm>
            <a:off x="701675" y="8020050"/>
            <a:ext cx="6155690" cy="1583690"/>
          </a:xfrm>
          <a:prstGeom prst="rect">
            <a:avLst/>
          </a:prstGeom>
          <a:noFill/>
          <a:ln w="0" cmpd="sng">
            <a:noFill/>
            <a:prstDash val="solid"/>
          </a:ln>
        </p:spPr>
        <p:txBody>
          <a:bodyPr vert="horz" lIns="0" tIns="96520" rIns="0" bIns="0" anchor="t"/>
          <a:lstStyle/>
          <a:p>
            <a:pPr marL="0" marR="0" indent="0" algn="l">
              <a:lnSpc>
                <a:spcPts val="1100"/>
              </a:lnSpc>
              <a:spcAft>
                <a:spcPts val="0"/>
              </a:spcAft>
            </a:pPr>
            <a:r>
              <a:rPr lang="it-IT" sz="650" spc="0">
                <a:solidFill>
                  <a:srgbClr val="000000"/>
                </a:solidFill>
                <a:latin typeface="Calibri" panose="02020603050405020304" pitchFamily="1"/>
              </a:rPr>
              <a:t>7 </a:t>
            </a:r>
            <a:r>
              <a:rPr lang="it-IT" sz="900" spc="0">
                <a:solidFill>
                  <a:srgbClr val="000000"/>
                </a:solidFill>
                <a:latin typeface="Bookman Old Style" panose="02020603050405020304" pitchFamily="1"/>
              </a:rPr>
              <a:t>Il diritto di accesso (di cui all’art. 22, legge n. 241/1990) “è escluso: </a:t>
            </a:r>
          </a:p>
          <a:p>
            <a:pPr marL="0" marR="0" indent="182880" algn="just">
              <a:lnSpc>
                <a:spcPts val="1100"/>
              </a:lnSpc>
              <a:spcBef>
                <a:spcPts val="85"/>
              </a:spcBef>
              <a:spcAft>
                <a:spcPts val="0"/>
              </a:spcAft>
              <a:buFont typeface="Bookman Old Style"/>
              <a:buAutoNum type="alphaLcPeriod"/>
            </a:pPr>
            <a:r>
              <a:rPr lang="it-IT" sz="900" spc="0">
                <a:solidFill>
                  <a:srgbClr val="000000"/>
                </a:solidFill>
                <a:latin typeface="Bookman Old Style" panose="02020603050405020304" pitchFamily="1"/>
              </a:rPr>
              <a:t>per i documenti coperti da segreto di Stato ai sensi della legge 24 ottobre 1977, n. 801 , e successive modificazioni, e nei casi di segreto o di divieto di divulgazione espressamente previsti dalla legge, dal regolamento governativo di cui al comma 6 e dalle pubbliche amministrazioni ai sensi del comma 2 del presente articolo; </a:t>
            </a:r>
          </a:p>
          <a:p>
            <a:pPr marL="0" marR="0" indent="182880" algn="just">
              <a:lnSpc>
                <a:spcPts val="1100"/>
              </a:lnSpc>
              <a:spcBef>
                <a:spcPts val="0"/>
              </a:spcBef>
              <a:spcAft>
                <a:spcPts val="0"/>
              </a:spcAft>
              <a:buFont typeface="Bookman Old Style"/>
              <a:buAutoNum type="alphaLcPeriod"/>
            </a:pPr>
            <a:r>
              <a:rPr lang="it-IT" sz="900" spc="0">
                <a:solidFill>
                  <a:srgbClr val="000000"/>
                </a:solidFill>
                <a:latin typeface="Bookman Old Style" panose="02020603050405020304" pitchFamily="1"/>
              </a:rPr>
              <a:t>nei procedimenti tributari, per i quali restano ferme le particolari norme che li regolano; </a:t>
            </a:r>
          </a:p>
          <a:p>
            <a:pPr marL="0" marR="0" indent="182880" algn="just">
              <a:lnSpc>
                <a:spcPts val="1100"/>
              </a:lnSpc>
              <a:spcBef>
                <a:spcPts val="5"/>
              </a:spcBef>
              <a:spcAft>
                <a:spcPts val="0"/>
              </a:spcAft>
              <a:buFont typeface="Bookman Old Style"/>
              <a:buAutoNum type="alphaLcPeriod"/>
            </a:pPr>
            <a:r>
              <a:rPr lang="it-IT" sz="900" spc="0">
                <a:solidFill>
                  <a:srgbClr val="000000"/>
                </a:solidFill>
                <a:latin typeface="Bookman Old Style" panose="02020603050405020304" pitchFamily="1"/>
              </a:rPr>
              <a:t>nei confronti dell'attività della pubblica amministrazione diretta all'emanazione di atti normativi, amministrativi generali, di pianificazione e di programmazione, per i quali restano ferme le particolari norme che ne regolano la formazione; </a:t>
            </a:r>
          </a:p>
          <a:p>
            <a:pPr marL="0" marR="0" indent="182880" algn="just">
              <a:lnSpc>
                <a:spcPts val="1000"/>
              </a:lnSpc>
              <a:spcBef>
                <a:spcPts val="0"/>
              </a:spcBef>
              <a:spcAft>
                <a:spcPts val="20"/>
              </a:spcAft>
              <a:buFont typeface="Bookman Old Style"/>
              <a:buAutoNum type="alphaLcPeriod"/>
            </a:pPr>
            <a:r>
              <a:rPr lang="it-IT" sz="900" spc="0">
                <a:solidFill>
                  <a:srgbClr val="000000"/>
                </a:solidFill>
                <a:latin typeface="Bookman Old Style" panose="02020603050405020304" pitchFamily="1"/>
              </a:rPr>
              <a:t>nei procedimenti selettivi, nei confronti dei documenti amministrativi contenenti informazioni di carattere psicoattitudinale relativi a terzi.” </a:t>
            </a:r>
          </a:p>
        </p:txBody>
      </p:sp>
      <p:sp>
        <p:nvSpPr>
          <p:cNvPr id="64" name="Segnaposto testo 63"/>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12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8" name="Segnaposto testo 67"/>
          <p:cNvSpPr>
            <a:spLocks noGrp="1"/>
          </p:cNvSpPr>
          <p:nvPr>
            <p:ph type="body" idx="10"/>
          </p:nvPr>
        </p:nvSpPr>
        <p:spPr>
          <a:xfrm>
            <a:off x="703580" y="812800"/>
            <a:ext cx="6155690" cy="6790055"/>
          </a:xfrm>
          <a:prstGeom prst="rect">
            <a:avLst/>
          </a:prstGeom>
          <a:noFill/>
          <a:ln w="0" cmpd="sng">
            <a:noFill/>
            <a:prstDash val="solid"/>
          </a:ln>
        </p:spPr>
        <p:txBody>
          <a:bodyPr vert="horz" lIns="0" tIns="95250" rIns="0" bIns="0" anchor="t"/>
          <a:lstStyle/>
          <a:p>
            <a:pPr marL="0" marR="0" indent="182880" algn="l">
              <a:lnSpc>
                <a:spcPts val="1300"/>
              </a:lnSpc>
              <a:spcAft>
                <a:spcPts val="0"/>
              </a:spcAft>
              <a:buFont typeface="Bookman Old Style"/>
              <a:buAutoNum type="alphaLcPeriod" startAt="4"/>
            </a:pPr>
            <a:r>
              <a:rPr lang="it-IT" sz="1100" spc="0">
                <a:solidFill>
                  <a:srgbClr val="000000"/>
                </a:solidFill>
                <a:latin typeface="Bookman Old Style" panose="02020603050405020304" pitchFamily="1"/>
              </a:rPr>
              <a:t>le relazioni internazionali; </a:t>
            </a:r>
          </a:p>
          <a:p>
            <a:pPr marL="0" marR="0" indent="182880" algn="l">
              <a:lnSpc>
                <a:spcPts val="1300"/>
              </a:lnSpc>
              <a:spcBef>
                <a:spcPts val="680"/>
              </a:spcBef>
              <a:spcAft>
                <a:spcPts val="0"/>
              </a:spcAft>
              <a:buFont typeface="Bookman Old Style"/>
              <a:buAutoNum type="alphaLcPeriod"/>
            </a:pPr>
            <a:r>
              <a:rPr lang="it-IT" sz="1100" spc="0">
                <a:solidFill>
                  <a:srgbClr val="000000"/>
                </a:solidFill>
                <a:latin typeface="Bookman Old Style" panose="02020603050405020304" pitchFamily="1"/>
              </a:rPr>
              <a:t>la politica e la stabilità finanziaria ed economica dello Stato; </a:t>
            </a:r>
          </a:p>
          <a:p>
            <a:pPr marL="0" marR="0" indent="182880" algn="l">
              <a:lnSpc>
                <a:spcPts val="1300"/>
              </a:lnSpc>
              <a:spcBef>
                <a:spcPts val="685"/>
              </a:spcBef>
              <a:spcAft>
                <a:spcPts val="0"/>
              </a:spcAft>
              <a:buFont typeface="Bookman Old Style"/>
              <a:buAutoNum type="alphaLcPeriod"/>
            </a:pPr>
            <a:r>
              <a:rPr lang="it-IT" sz="1100" spc="-5">
                <a:solidFill>
                  <a:srgbClr val="000000"/>
                </a:solidFill>
                <a:latin typeface="Bookman Old Style" panose="02020603050405020304" pitchFamily="1"/>
              </a:rPr>
              <a:t>la conduzione di indagini sui reati e il loro perseguimento; </a:t>
            </a:r>
          </a:p>
          <a:p>
            <a:pPr marL="0" marR="2926080" indent="182880" algn="just">
              <a:lnSpc>
                <a:spcPts val="1900"/>
              </a:lnSpc>
              <a:spcBef>
                <a:spcPts val="10"/>
              </a:spcBef>
              <a:spcAft>
                <a:spcPts val="0"/>
              </a:spcAft>
              <a:buFont typeface="Bookman Old Style"/>
              <a:buAutoNum type="alphaLcPeriod"/>
            </a:pPr>
            <a:r>
              <a:rPr lang="it-IT" sz="1100" spc="-10">
                <a:solidFill>
                  <a:srgbClr val="000000"/>
                </a:solidFill>
                <a:latin typeface="Bookman Old Style" panose="02020603050405020304" pitchFamily="1"/>
              </a:rPr>
              <a:t>il regolare svolgimento di attività ispettive; </a:t>
            </a:r>
            <a:r>
              <a:rPr lang="it-IT" sz="1100" u="sng" spc="-10">
                <a:solidFill>
                  <a:srgbClr val="000000"/>
                </a:solidFill>
                <a:latin typeface="Bookman Old Style" panose="02020603050405020304" pitchFamily="1"/>
              </a:rPr>
              <a:t>2) interessi privati: </a:t>
            </a:r>
          </a:p>
          <a:p>
            <a:pPr marL="0" marR="0" indent="182880" algn="just">
              <a:lnSpc>
                <a:spcPts val="1300"/>
              </a:lnSpc>
              <a:spcBef>
                <a:spcPts val="670"/>
              </a:spcBef>
              <a:spcAft>
                <a:spcPts val="0"/>
              </a:spcAft>
              <a:buFont typeface="Bookman Old Style"/>
              <a:buAutoNum type="alphaLcPeriod"/>
            </a:pPr>
            <a:r>
              <a:rPr lang="it-IT" sz="1100" spc="-5">
                <a:solidFill>
                  <a:srgbClr val="000000"/>
                </a:solidFill>
                <a:latin typeface="Bookman Old Style" panose="02020603050405020304" pitchFamily="1"/>
              </a:rPr>
              <a:t>la protezione dei dati personali, in conformità con la disciplina legislativa in materia; </a:t>
            </a:r>
          </a:p>
          <a:p>
            <a:pPr marL="0" marR="0" indent="182880" algn="just">
              <a:lnSpc>
                <a:spcPts val="1300"/>
              </a:lnSpc>
              <a:spcBef>
                <a:spcPts val="660"/>
              </a:spcBef>
              <a:spcAft>
                <a:spcPts val="0"/>
              </a:spcAft>
              <a:buFont typeface="Bookman Old Style"/>
              <a:buAutoNum type="alphaLcPeriod"/>
            </a:pPr>
            <a:r>
              <a:rPr lang="it-IT" sz="1100" spc="0">
                <a:solidFill>
                  <a:srgbClr val="000000"/>
                </a:solidFill>
                <a:latin typeface="Bookman Old Style" panose="02020603050405020304" pitchFamily="1"/>
              </a:rPr>
              <a:t>la libertà e la segretezza della corrispondenza; </a:t>
            </a:r>
          </a:p>
          <a:p>
            <a:pPr marL="0" marR="0" indent="182880" algn="just">
              <a:lnSpc>
                <a:spcPts val="1900"/>
              </a:lnSpc>
              <a:spcBef>
                <a:spcPts val="15"/>
              </a:spcBef>
              <a:spcAft>
                <a:spcPts val="0"/>
              </a:spcAft>
              <a:buFont typeface="Bookman Old Style"/>
              <a:buAutoNum type="alphaLcPeriod"/>
            </a:pPr>
            <a:r>
              <a:rPr lang="it-IT" sz="1100" spc="0">
                <a:solidFill>
                  <a:srgbClr val="000000"/>
                </a:solidFill>
                <a:latin typeface="Bookman Old Style" panose="02020603050405020304" pitchFamily="1"/>
              </a:rPr>
              <a:t>gli interessi economici e commerciali di una persona fisica o giuridica, ivi compresi la proprietà intellettuale, il diritto d'autore e i segreti commerciali. </a:t>
            </a:r>
          </a:p>
          <a:p>
            <a:pPr marL="0" marR="0" indent="0" algn="just">
              <a:lnSpc>
                <a:spcPts val="1900"/>
              </a:lnSpc>
              <a:spcBef>
                <a:spcPts val="50"/>
              </a:spcBef>
              <a:spcAft>
                <a:spcPts val="0"/>
              </a:spcAft>
            </a:pPr>
            <a:r>
              <a:rPr lang="it-IT" sz="1100" spc="0">
                <a:solidFill>
                  <a:srgbClr val="000000"/>
                </a:solidFill>
                <a:latin typeface="Bookman Old Style" panose="02020603050405020304" pitchFamily="1"/>
              </a:rPr>
              <a:t>Le Linee Guida ANAC hanno fornito esemplificazioni relative al contenuto degli interessi di cui sopra, alle quali si rinvia espressamente. </a:t>
            </a:r>
          </a:p>
          <a:p>
            <a:pPr marL="0" marR="0" indent="0" algn="just">
              <a:lnSpc>
                <a:spcPts val="1900"/>
              </a:lnSpc>
              <a:spcBef>
                <a:spcPts val="640"/>
              </a:spcBef>
              <a:spcAft>
                <a:spcPts val="0"/>
              </a:spcAft>
            </a:pPr>
            <a:r>
              <a:rPr lang="it-IT" sz="1100" spc="0">
                <a:solidFill>
                  <a:srgbClr val="000000"/>
                </a:solidFill>
                <a:latin typeface="Bookman Old Style" panose="02020603050405020304" pitchFamily="1"/>
              </a:rPr>
              <a:t>Nel regolamento sull’accesso civico che ciascun Ente potrà adottare (si veda proposta di regolamento in allegato) potrà meglio circoscrivere tali materie, seppur avendo cura di non adottare una interpretazione ingiustificatamente estensiva delle tutele, ovvero restrittiva del diritto di accesso. </a:t>
            </a:r>
          </a:p>
          <a:p>
            <a:pPr marL="0" marR="0" indent="0" algn="l">
              <a:lnSpc>
                <a:spcPts val="1300"/>
              </a:lnSpc>
              <a:spcBef>
                <a:spcPts val="4400"/>
              </a:spcBef>
              <a:spcAft>
                <a:spcPts val="0"/>
              </a:spcAft>
            </a:pPr>
            <a:r>
              <a:rPr lang="it-IT" sz="1100" b="1" spc="10">
                <a:solidFill>
                  <a:srgbClr val="000000"/>
                </a:solidFill>
                <a:latin typeface="Bookman Old Style" panose="02020603050405020304" pitchFamily="1"/>
              </a:rPr>
              <a:t>6. Entrata in vigore </a:t>
            </a:r>
          </a:p>
          <a:p>
            <a:pPr marL="0" marR="0" indent="0" algn="just">
              <a:lnSpc>
                <a:spcPts val="1900"/>
              </a:lnSpc>
              <a:spcBef>
                <a:spcPts val="0"/>
              </a:spcBef>
              <a:spcAft>
                <a:spcPts val="0"/>
              </a:spcAft>
            </a:pPr>
            <a:r>
              <a:rPr lang="it-IT" sz="1100" u="sng" spc="0">
                <a:solidFill>
                  <a:srgbClr val="000000"/>
                </a:solidFill>
                <a:latin typeface="Bookman Old Style" panose="02020603050405020304" pitchFamily="1"/>
              </a:rPr>
              <a:t>Entro il 23 dicembre 2016 </a:t>
            </a:r>
            <a:r>
              <a:rPr lang="it-IT" sz="1100" spc="0">
                <a:solidFill>
                  <a:srgbClr val="000000"/>
                </a:solidFill>
                <a:latin typeface="Bookman Old Style" panose="02020603050405020304" pitchFamily="1"/>
              </a:rPr>
              <a:t> (sei mesi dalla data di entrata in vigore del decreto medesimo) le amministrazioni locali devono adeguarsi alle modifiche introdotte con il decreto n.97/2016 ed assicurare l’effettivo esercizio del diritto accesso generalizzato. </a:t>
            </a:r>
          </a:p>
          <a:p>
            <a:pPr marL="0" marR="0" indent="0" algn="just">
              <a:lnSpc>
                <a:spcPts val="1900"/>
              </a:lnSpc>
              <a:spcBef>
                <a:spcPts val="600"/>
              </a:spcBef>
              <a:spcAft>
                <a:spcPts val="2100"/>
              </a:spcAft>
            </a:pPr>
            <a:r>
              <a:rPr lang="it-IT" sz="1100" spc="0">
                <a:solidFill>
                  <a:srgbClr val="000000"/>
                </a:solidFill>
                <a:latin typeface="Bookman Old Style" panose="02020603050405020304" pitchFamily="1"/>
              </a:rPr>
              <a:t>Entro tale data, pertanto, devono adeguarsi alla normativa riformata, sia con riferimento agli obblighi di trasparenza sia all’accesso civico generalizzato, con la sola eccezione di quanto previsto dall’art. 9-bis introdotto dal D.Lgs. n. 97/2016 (in tema di banche dati) per il quale è previsto il termine di un anno - entro il 23 giugno 2017 - per l’adeguamento</a:t>
            </a:r>
            <a:r>
              <a:rPr lang="it-IT" sz="1100" spc="0" baseline="30000">
                <a:solidFill>
                  <a:srgbClr val="000000"/>
                </a:solidFill>
                <a:latin typeface="Bookman Old Style" panose="02020603050405020304" pitchFamily="1"/>
              </a:rPr>
              <a:t>8</a:t>
            </a:r>
            <a:r>
              <a:rPr lang="it-IT" sz="1100" spc="0">
                <a:solidFill>
                  <a:srgbClr val="000000"/>
                </a:solidFill>
                <a:latin typeface="Bookman Old Style" panose="02020603050405020304" pitchFamily="1"/>
              </a:rPr>
              <a:t>. </a:t>
            </a:r>
          </a:p>
        </p:txBody>
      </p:sp>
      <p:sp>
        <p:nvSpPr>
          <p:cNvPr id="69" name="Segnaposto testo 68"/>
          <p:cNvSpPr>
            <a:spLocks noGrp="1"/>
          </p:cNvSpPr>
          <p:nvPr>
            <p:ph type="body" idx="10"/>
          </p:nvPr>
        </p:nvSpPr>
        <p:spPr>
          <a:xfrm>
            <a:off x="703580" y="7602855"/>
            <a:ext cx="6155690" cy="2000885"/>
          </a:xfrm>
          <a:prstGeom prst="rect">
            <a:avLst/>
          </a:prstGeom>
          <a:noFill/>
          <a:ln w="0" cmpd="sng">
            <a:noFill/>
            <a:prstDash val="solid"/>
          </a:ln>
        </p:spPr>
        <p:txBody>
          <a:bodyPr vert="horz" lIns="0" tIns="91440" rIns="0" bIns="0" anchor="t"/>
          <a:lstStyle/>
          <a:p>
            <a:pPr marL="0" marR="3977640" indent="0" algn="l">
              <a:lnSpc>
                <a:spcPts val="1200"/>
              </a:lnSpc>
              <a:spcAft>
                <a:spcPts val="0"/>
              </a:spcAft>
            </a:pPr>
            <a:r>
              <a:rPr lang="it-IT" sz="700" spc="0">
                <a:solidFill>
                  <a:srgbClr val="000000"/>
                </a:solidFill>
                <a:latin typeface="Calibri" panose="02020603050405020304" pitchFamily="1"/>
              </a:rPr>
              <a:t>8 </a:t>
            </a:r>
            <a:r>
              <a:rPr lang="it-IT" sz="900" spc="0">
                <a:solidFill>
                  <a:srgbClr val="000000"/>
                </a:solidFill>
                <a:latin typeface="Bookman Old Style" panose="02020603050405020304" pitchFamily="1"/>
              </a:rPr>
              <a:t>Decreto legislativo 25/05/2016 n. 97 Art. 42. Disposizioni transitorie </a:t>
            </a:r>
          </a:p>
          <a:p>
            <a:pPr marL="0" marR="0" indent="182880" algn="just">
              <a:lnSpc>
                <a:spcPts val="1100"/>
              </a:lnSpc>
              <a:spcBef>
                <a:spcPts val="5"/>
              </a:spcBef>
              <a:spcAft>
                <a:spcPts val="0"/>
              </a:spcAft>
              <a:buFont typeface="Bookman Old Style"/>
              <a:buAutoNum type="arabicPeriod"/>
            </a:pPr>
            <a:r>
              <a:rPr lang="it-IT" sz="900" spc="0">
                <a:solidFill>
                  <a:srgbClr val="000000"/>
                </a:solidFill>
                <a:latin typeface="Bookman Old Style" panose="02020603050405020304" pitchFamily="1"/>
              </a:rPr>
              <a:t>I soggetti di cui all'articolo 2-bis del decreto legislativo n. 33 del 2013 si adeguano alle modifiche allo stesso decreto legislativo, introdotte dal presente decreto, e assicurano l'effettivo esercizio del diritto di cui all'articolo 5, comma 2, del decreto legislativo n. 33 del 2013, come modificato dall'articolo 6 del presente decreto, entro sei mesi dalla data di entrata in vigore del presente decreto. </a:t>
            </a:r>
          </a:p>
          <a:p>
            <a:pPr marL="0" marR="0" indent="182880" algn="just">
              <a:lnSpc>
                <a:spcPts val="1000"/>
              </a:lnSpc>
              <a:spcBef>
                <a:spcPts val="0"/>
              </a:spcBef>
              <a:spcAft>
                <a:spcPts val="20"/>
              </a:spcAft>
              <a:buFont typeface="Bookman Old Style"/>
              <a:buAutoNum type="arabicPeriod"/>
            </a:pPr>
            <a:r>
              <a:rPr lang="it-IT" sz="900" spc="-5">
                <a:solidFill>
                  <a:srgbClr val="000000"/>
                </a:solidFill>
                <a:latin typeface="Bookman Old Style" panose="02020603050405020304" pitchFamily="1"/>
              </a:rPr>
              <a:t>Gli obblighi di pubblicazione di cui all'articolo 9-bis del decreto legislativo n. 33 del 2013, introdotto dall'articolo 9, comma 2, del presente decreto, acquistano efficacia decorso un anno dalla data di entrata in vigore del presente decreto. Ai fini dell'applicazione del predetto articolo, le pubbliche amministrazioni e gli altri soggetti di cui all'articolo 2-bis del predetto decreto legislativo n. 33 del 2013, entro un anno dalla data di entrata in vigore del presente decreto, verificano la completezza e la correttezza dei dati già comunicati alle pubbliche amministrazioni titolari delle banche dati di cui all'Allegato B del decreto legislativo n. 33 del 2013, e, ove necessario, trasmettono alle predette amministrazioni i dati mancanti o aggiornati. A decorrere dalla medesima data, nelle more dell'adozione del decreto legislativo di attuazione dell'articolo 17, comma 1, lettera </a:t>
            </a:r>
          </a:p>
        </p:txBody>
      </p:sp>
      <p:sp>
        <p:nvSpPr>
          <p:cNvPr id="70" name="Segnaposto testo 69"/>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13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4" name="Segnaposto testo 73"/>
          <p:cNvSpPr>
            <a:spLocks noGrp="1"/>
          </p:cNvSpPr>
          <p:nvPr>
            <p:ph type="body" idx="10"/>
          </p:nvPr>
        </p:nvSpPr>
        <p:spPr>
          <a:xfrm>
            <a:off x="704850" y="812800"/>
            <a:ext cx="6155690" cy="7594600"/>
          </a:xfrm>
          <a:prstGeom prst="rect">
            <a:avLst/>
          </a:prstGeom>
          <a:noFill/>
          <a:ln w="0" cmpd="sng">
            <a:noFill/>
            <a:prstDash val="solid"/>
          </a:ln>
        </p:spPr>
        <p:txBody>
          <a:bodyPr vert="horz" lIns="0" tIns="13335" rIns="0" bIns="0" anchor="t"/>
          <a:lstStyle/>
          <a:p>
            <a:pPr marL="0" marR="0" indent="0" algn="just">
              <a:lnSpc>
                <a:spcPts val="1900"/>
              </a:lnSpc>
              <a:spcAft>
                <a:spcPts val="17090"/>
              </a:spcAft>
            </a:pPr>
            <a:r>
              <a:rPr lang="it-IT" sz="1100" spc="5">
                <a:solidFill>
                  <a:srgbClr val="000000"/>
                </a:solidFill>
                <a:latin typeface="Bookman Old Style" panose="02020603050405020304" pitchFamily="1"/>
              </a:rPr>
              <a:t>Va sottolineato che, secondo quanto indicato dall’ANAC nelle Linee Guida allegate in Appendice, ferma restando l’attivazione immediata dell’esercizio dell’accesso generalizzato a partire da 23 dicembre 2016, le sole amministrazioni che abbiano adottato regolamenti in attuazione del D.P.R. 352/1992, contenenti esclusioni ai fini dell’accesso documentale ex art. 24, legge n. 241/1990, sono autorizzate ad applicare, ove necessario, tali esclusioni anche ai fini dell’accesso generalizzato; in ogni caso, decorso il termine del 23 giugno 2017, le esclusioni previste nei regolamenti adottati in attuazione del D.P.R. 352/1992 non sono più applicabili con riferimento all’accesso generalizzato. “</a:t>
            </a:r>
            <a:r>
              <a:rPr lang="it-IT" sz="1100" i="1" spc="5">
                <a:solidFill>
                  <a:srgbClr val="000000"/>
                </a:solidFill>
                <a:latin typeface="Bookman Old Style" panose="02020603050405020304" pitchFamily="1"/>
              </a:rPr>
              <a:t>Se alla data del 23 giugno 2017 le amministrazioni non hanno ancora aggiornato la disciplina sull’accesso, si ritiene che, ai fini dell’accesso generalizzato, la normativa contenuta nei regolamenti già adottati in attuazione del D.P.R. 352/1992 possa assumere valenza di indice di possibile esistenza di pregiudizi agli interessi rilevanti tutelati dall’art. 5 co. 1 e 2 del decreto trasparenza, fermo restando, però, l’onere per le amministrazioni di motivare sulla probabilità del pregiudizio concreto ai sensi della disciplina sull’accesso generalizzato. L’esistenza di discipline che escludono l’accesso 241 a determinati documenti, dati e informazioni, cioè, potrà aiutare le amministrazioni nell’individuazione e nella motivazione delle cause del rifiuto dell’accesso generalizzato. Tuttavia il rifiuto non può avvenire in modo automatico, ma sempre sulla base della verifica del probabile pregiudizio concreto determinato dalla disclosure dell’informazione richiesta. Le amministrazioni che non abbiano adottato i regolamenti di attuazione del D.P.R. n. 352 del 1992 applicano integralmente, a partire dal 23 dicembre 2016, le presenti Linee Guida</a:t>
            </a:r>
            <a:r>
              <a:rPr lang="it-IT" sz="1100" spc="5">
                <a:solidFill>
                  <a:srgbClr val="000000"/>
                </a:solidFill>
                <a:latin typeface="Bookman Old Style" panose="02020603050405020304" pitchFamily="1"/>
              </a:rPr>
              <a:t>” (allegate in Appendice). </a:t>
            </a:r>
          </a:p>
        </p:txBody>
      </p:sp>
      <p:sp>
        <p:nvSpPr>
          <p:cNvPr id="75" name="Segnaposto testo 74"/>
          <p:cNvSpPr>
            <a:spLocks noGrp="1"/>
          </p:cNvSpPr>
          <p:nvPr>
            <p:ph type="body" idx="10"/>
          </p:nvPr>
        </p:nvSpPr>
        <p:spPr>
          <a:xfrm>
            <a:off x="703580" y="8407400"/>
            <a:ext cx="6155690" cy="1186180"/>
          </a:xfrm>
          <a:prstGeom prst="rect">
            <a:avLst/>
          </a:prstGeom>
          <a:noFill/>
          <a:ln w="0" cmpd="sng">
            <a:noFill/>
            <a:prstDash val="solid"/>
          </a:ln>
        </p:spPr>
        <p:txBody>
          <a:bodyPr vert="horz" lIns="0" tIns="85090" rIns="0" bIns="0" anchor="t"/>
          <a:lstStyle/>
          <a:p>
            <a:pPr marL="0" marR="0" indent="0" algn="just">
              <a:lnSpc>
                <a:spcPts val="1100"/>
              </a:lnSpc>
              <a:spcAft>
                <a:spcPts val="0"/>
              </a:spcAft>
            </a:pPr>
            <a:r>
              <a:rPr lang="it-IT" sz="900" spc="0">
                <a:solidFill>
                  <a:srgbClr val="000000"/>
                </a:solidFill>
                <a:latin typeface="Bookman Old Style" panose="02020603050405020304" pitchFamily="1"/>
              </a:rPr>
              <a:t>u), della legge 7 agosto 2015, n. 124, i soggetti di cui al citato articolo 9-bis possono adempiere in forma associata agli obblighi di comunicazione e di pubblicazione con le modalità di cui al medesimo articolo 9-bis, comma 2, del decreto legislativo n. 33 del 2013. </a:t>
            </a:r>
          </a:p>
          <a:p>
            <a:pPr marL="0" marR="0" indent="0" algn="just">
              <a:lnSpc>
                <a:spcPts val="1100"/>
              </a:lnSpc>
              <a:spcBef>
                <a:spcPts val="0"/>
              </a:spcBef>
              <a:spcAft>
                <a:spcPts val="2325"/>
              </a:spcAft>
            </a:pPr>
            <a:r>
              <a:rPr lang="it-IT" sz="900" spc="0">
                <a:solidFill>
                  <a:srgbClr val="000000"/>
                </a:solidFill>
                <a:latin typeface="Bookman Old Style" panose="02020603050405020304" pitchFamily="1"/>
              </a:rPr>
              <a:t>3. Le forme di pubblicità di cui all'articolo 16, comma 3-bis, del decreto legislativo n. 33 del 2013, inserito dall'articolo 15 del presente decreto, sono dovute anche per i processi di mobilità di cui all'articolo 1, commi da 421 a 428 della legge 23 dicembre 2014, n. 190. </a:t>
            </a:r>
          </a:p>
        </p:txBody>
      </p:sp>
      <p:sp>
        <p:nvSpPr>
          <p:cNvPr id="76" name="Segnaposto testo 75"/>
          <p:cNvSpPr>
            <a:spLocks noGrp="1"/>
          </p:cNvSpPr>
          <p:nvPr>
            <p:ph type="body" idx="10"/>
          </p:nvPr>
        </p:nvSpPr>
        <p:spPr>
          <a:xfrm>
            <a:off x="3655695" y="9593580"/>
            <a:ext cx="25400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90">
                <a:solidFill>
                  <a:srgbClr val="000000"/>
                </a:solidFill>
                <a:latin typeface="Calibri" panose="02020603050405020304" pitchFamily="1"/>
              </a:rPr>
              <a:t>14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0" name="Segnaposto testo 79"/>
          <p:cNvSpPr>
            <a:spLocks noGrp="1"/>
          </p:cNvSpPr>
          <p:nvPr>
            <p:ph type="body" idx="10"/>
          </p:nvPr>
        </p:nvSpPr>
        <p:spPr>
          <a:xfrm>
            <a:off x="700405" y="965200"/>
            <a:ext cx="6155690" cy="8640445"/>
          </a:xfrm>
          <a:prstGeom prst="rect">
            <a:avLst/>
          </a:prstGeom>
          <a:noFill/>
          <a:ln w="0" cmpd="sng">
            <a:noFill/>
            <a:prstDash val="solid"/>
          </a:ln>
        </p:spPr>
        <p:txBody>
          <a:bodyPr vert="horz" lIns="0" tIns="14605" rIns="0" bIns="0" anchor="t"/>
          <a:lstStyle/>
          <a:p>
            <a:pPr marL="0" marR="0" indent="0" algn="ctr">
              <a:lnSpc>
                <a:spcPts val="1500"/>
              </a:lnSpc>
              <a:spcAft>
                <a:spcPts val="0"/>
              </a:spcAft>
            </a:pPr>
            <a:r>
              <a:rPr lang="it-IT" sz="1300" b="1" spc="0">
                <a:solidFill>
                  <a:srgbClr val="000000"/>
                </a:solidFill>
                <a:latin typeface="Bookman Old Style" panose="02020603050405020304" pitchFamily="1"/>
              </a:rPr>
              <a:t>MODULISTICA - PROPOSTE </a:t>
            </a:r>
          </a:p>
          <a:p>
            <a:pPr marL="0" marR="0" indent="0" algn="r">
              <a:lnSpc>
                <a:spcPts val="1400"/>
              </a:lnSpc>
              <a:spcBef>
                <a:spcPts val="8175"/>
              </a:spcBef>
              <a:spcAft>
                <a:spcPts val="0"/>
              </a:spcAft>
            </a:pPr>
            <a:r>
              <a:rPr lang="it-IT" sz="950" b="1" u="sng" spc="-60">
                <a:solidFill>
                  <a:srgbClr val="000000"/>
                </a:solidFill>
                <a:latin typeface="Tahoma" panose="02020603050405020304" pitchFamily="2"/>
              </a:rPr>
              <a:t>FAC- SIMILE </a:t>
            </a:r>
          </a:p>
          <a:p>
            <a:pPr marL="0" marR="0" indent="0" algn="r">
              <a:lnSpc>
                <a:spcPts val="1100"/>
              </a:lnSpc>
              <a:spcBef>
                <a:spcPts val="1520"/>
              </a:spcBef>
              <a:spcAft>
                <a:spcPts val="0"/>
              </a:spcAft>
            </a:pPr>
            <a:r>
              <a:rPr lang="it-IT" sz="750" b="1" u="sng" spc="0">
                <a:solidFill>
                  <a:srgbClr val="000000"/>
                </a:solidFill>
                <a:latin typeface="Tahoma" panose="02020603050405020304" pitchFamily="2"/>
              </a:rPr>
              <a:t>(VA ADATTATO ALL’ORGANIZZAZIONE DEL COMUNE) </a:t>
            </a:r>
          </a:p>
          <a:p>
            <a:pPr marL="2514600" marR="0" indent="0" algn="l">
              <a:lnSpc>
                <a:spcPts val="1400"/>
              </a:lnSpc>
              <a:spcBef>
                <a:spcPts val="10455"/>
              </a:spcBef>
              <a:spcAft>
                <a:spcPts val="0"/>
              </a:spcAft>
              <a:tabLst>
                <a:tab pos="3611880" algn="l"/>
              </a:tabLst>
            </a:pPr>
            <a:r>
              <a:rPr lang="it-IT" sz="950" b="1" spc="10">
                <a:solidFill>
                  <a:srgbClr val="000000"/>
                </a:solidFill>
                <a:latin typeface="Tahoma" panose="02020603050405020304" pitchFamily="2"/>
              </a:rPr>
              <a:t>COMUNE DI </a:t>
            </a:r>
            <a:r>
              <a:rPr lang="it-IT" sz="100" b="1" spc="10">
                <a:solidFill>
                  <a:srgbClr val="000000"/>
                </a:solidFill>
                <a:latin typeface="Tahoma" panose="02020603050405020304" pitchFamily="2"/>
              </a:rPr>
              <a:t> </a:t>
            </a:r>
          </a:p>
          <a:p>
            <a:pPr marL="0" marR="0" indent="0" algn="ctr">
              <a:lnSpc>
                <a:spcPts val="1400"/>
              </a:lnSpc>
              <a:spcBef>
                <a:spcPts val="5560"/>
              </a:spcBef>
              <a:spcAft>
                <a:spcPts val="0"/>
              </a:spcAft>
            </a:pPr>
            <a:r>
              <a:rPr lang="it-IT" sz="950" b="1" spc="-35">
                <a:solidFill>
                  <a:srgbClr val="000000"/>
                </a:solidFill>
                <a:latin typeface="Tahoma" panose="02020603050405020304" pitchFamily="2"/>
              </a:rPr>
              <a:t>REGOLAMENTO IN MATERIA DI ACCESSO CIVICO E ACCESSO GENERALIZZATO </a:t>
            </a:r>
          </a:p>
          <a:p>
            <a:pPr marL="0" marR="0" indent="0" algn="l">
              <a:lnSpc>
                <a:spcPts val="1200"/>
              </a:lnSpc>
              <a:spcBef>
                <a:spcPts val="6105"/>
              </a:spcBef>
              <a:spcAft>
                <a:spcPts val="0"/>
              </a:spcAft>
            </a:pPr>
            <a:r>
              <a:rPr lang="it-IT" sz="950" spc="80">
                <a:solidFill>
                  <a:srgbClr val="000000"/>
                </a:solidFill>
                <a:latin typeface="Tahoma" panose="02020603050405020304" pitchFamily="2"/>
              </a:rPr>
              <a:t>Indice </a:t>
            </a:r>
          </a:p>
          <a:p>
            <a:pPr marL="0" marR="0" indent="0" algn="l">
              <a:lnSpc>
                <a:spcPts val="1200"/>
              </a:lnSpc>
              <a:spcBef>
                <a:spcPts val="1455"/>
              </a:spcBef>
              <a:spcAft>
                <a:spcPts val="0"/>
              </a:spcAft>
            </a:pPr>
            <a:r>
              <a:rPr lang="it-IT" sz="950" spc="35">
                <a:solidFill>
                  <a:srgbClr val="000000"/>
                </a:solidFill>
                <a:latin typeface="Tahoma" panose="02020603050405020304" pitchFamily="2"/>
              </a:rPr>
              <a:t>Art. 1 Definizioni </a:t>
            </a:r>
          </a:p>
          <a:p>
            <a:pPr marL="0" marR="0" indent="0" algn="l">
              <a:lnSpc>
                <a:spcPts val="1200"/>
              </a:lnSpc>
              <a:spcBef>
                <a:spcPts val="950"/>
              </a:spcBef>
              <a:spcAft>
                <a:spcPts val="0"/>
              </a:spcAft>
            </a:pPr>
            <a:r>
              <a:rPr lang="it-IT" sz="950" spc="15">
                <a:solidFill>
                  <a:srgbClr val="000000"/>
                </a:solidFill>
                <a:latin typeface="Tahoma" panose="02020603050405020304" pitchFamily="2"/>
              </a:rPr>
              <a:t>Art. 2 Oggetto </a:t>
            </a:r>
          </a:p>
          <a:p>
            <a:pPr marL="0" marR="3154680" indent="0" algn="l">
              <a:lnSpc>
                <a:spcPts val="2000"/>
              </a:lnSpc>
              <a:spcBef>
                <a:spcPts val="150"/>
              </a:spcBef>
              <a:spcAft>
                <a:spcPts val="0"/>
              </a:spcAft>
            </a:pPr>
            <a:r>
              <a:rPr lang="it-IT" sz="950" spc="0">
                <a:solidFill>
                  <a:srgbClr val="000000"/>
                </a:solidFill>
                <a:latin typeface="Tahoma" panose="02020603050405020304" pitchFamily="2"/>
              </a:rPr>
              <a:t>Art. 3 Accesso generalizzato e accesso documentale Art. 4 Legittimazione soggettiva </a:t>
            </a:r>
          </a:p>
          <a:p>
            <a:pPr marL="0" marR="3566160" indent="0" algn="l">
              <a:lnSpc>
                <a:spcPts val="2100"/>
              </a:lnSpc>
              <a:spcBef>
                <a:spcPts val="20"/>
              </a:spcBef>
              <a:spcAft>
                <a:spcPts val="0"/>
              </a:spcAft>
            </a:pPr>
            <a:r>
              <a:rPr lang="it-IT" sz="950" spc="0">
                <a:solidFill>
                  <a:srgbClr val="000000"/>
                </a:solidFill>
                <a:latin typeface="Tahoma" panose="02020603050405020304" pitchFamily="2"/>
              </a:rPr>
              <a:t>Art. 5 Istanza di accesso civico e generalizzato Art. 6 Responsabili del procedimento </a:t>
            </a:r>
          </a:p>
          <a:p>
            <a:pPr marL="0" marR="0" indent="0" algn="l">
              <a:lnSpc>
                <a:spcPts val="1200"/>
              </a:lnSpc>
              <a:spcBef>
                <a:spcPts val="950"/>
              </a:spcBef>
              <a:spcAft>
                <a:spcPts val="0"/>
              </a:spcAft>
            </a:pPr>
            <a:r>
              <a:rPr lang="it-IT" sz="950" spc="25">
                <a:solidFill>
                  <a:srgbClr val="000000"/>
                </a:solidFill>
                <a:latin typeface="Tahoma" panose="02020603050405020304" pitchFamily="2"/>
              </a:rPr>
              <a:t>Art. 7 Soggetti Controinteressati </a:t>
            </a:r>
          </a:p>
          <a:p>
            <a:pPr marL="0" marR="0" indent="0" algn="l">
              <a:lnSpc>
                <a:spcPts val="1200"/>
              </a:lnSpc>
              <a:spcBef>
                <a:spcPts val="975"/>
              </a:spcBef>
              <a:spcAft>
                <a:spcPts val="0"/>
              </a:spcAft>
            </a:pPr>
            <a:r>
              <a:rPr lang="it-IT" sz="950" spc="35">
                <a:solidFill>
                  <a:srgbClr val="000000"/>
                </a:solidFill>
                <a:latin typeface="Tahoma" panose="02020603050405020304" pitchFamily="2"/>
              </a:rPr>
              <a:t>Art. 8 Termini del procedimento </a:t>
            </a:r>
          </a:p>
          <a:p>
            <a:pPr marL="0" marR="3291840" indent="0" algn="l">
              <a:lnSpc>
                <a:spcPts val="1900"/>
              </a:lnSpc>
              <a:spcBef>
                <a:spcPts val="165"/>
              </a:spcBef>
              <a:spcAft>
                <a:spcPts val="0"/>
              </a:spcAft>
            </a:pPr>
            <a:r>
              <a:rPr lang="it-IT" sz="950" spc="0">
                <a:solidFill>
                  <a:srgbClr val="000000"/>
                </a:solidFill>
                <a:latin typeface="Tahoma" panose="02020603050405020304" pitchFamily="2"/>
              </a:rPr>
              <a:t>Art. 9 Eccezioni assolute all’accesso generalizzato Art. 10 Eccezioni relative all’accesso generalizzato Art. 11 Richiesta di riesame </a:t>
            </a:r>
          </a:p>
          <a:p>
            <a:pPr marL="0" marR="3703320" indent="0" algn="l">
              <a:lnSpc>
                <a:spcPts val="2000"/>
              </a:lnSpc>
              <a:spcBef>
                <a:spcPts val="0"/>
              </a:spcBef>
              <a:spcAft>
                <a:spcPts val="670"/>
              </a:spcAft>
            </a:pPr>
            <a:r>
              <a:rPr lang="it-IT" sz="950" spc="0">
                <a:solidFill>
                  <a:srgbClr val="000000"/>
                </a:solidFill>
                <a:latin typeface="Tahoma" panose="02020603050405020304" pitchFamily="2"/>
              </a:rPr>
              <a:t>Art. 12 Motivazione del diniego all’accesso Art. 13 Impugnazioni </a:t>
            </a:r>
          </a:p>
        </p:txBody>
      </p:sp>
      <p:sp>
        <p:nvSpPr>
          <p:cNvPr id="81" name="Segnaposto testo 80"/>
          <p:cNvSpPr>
            <a:spLocks noGrp="1"/>
          </p:cNvSpPr>
          <p:nvPr>
            <p:ph type="body" idx="10"/>
          </p:nvPr>
        </p:nvSpPr>
        <p:spPr>
          <a:xfrm>
            <a:off x="3655695" y="9605645"/>
            <a:ext cx="250825" cy="15113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950" spc="105">
                <a:solidFill>
                  <a:srgbClr val="000000"/>
                </a:solidFill>
                <a:latin typeface="Tahoma" panose="02020603050405020304" pitchFamily="2"/>
              </a:rPr>
              <a:t>15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4" name="Segnaposto testo 83"/>
          <p:cNvSpPr>
            <a:spLocks noGrp="1"/>
          </p:cNvSpPr>
          <p:nvPr>
            <p:ph type="body" idx="10"/>
          </p:nvPr>
        </p:nvSpPr>
        <p:spPr>
          <a:xfrm>
            <a:off x="700405" y="901700"/>
            <a:ext cx="6155690" cy="8702675"/>
          </a:xfrm>
          <a:prstGeom prst="rect">
            <a:avLst/>
          </a:prstGeom>
          <a:noFill/>
          <a:ln w="0" cmpd="sng">
            <a:noFill/>
            <a:prstDash val="solid"/>
          </a:ln>
        </p:spPr>
        <p:txBody>
          <a:bodyPr vert="horz" lIns="0" tIns="2540" rIns="0" bIns="0" anchor="t"/>
          <a:lstStyle/>
          <a:p>
            <a:pPr marL="45720" marR="0" indent="0" algn="ctr">
              <a:lnSpc>
                <a:spcPts val="1200"/>
              </a:lnSpc>
              <a:spcAft>
                <a:spcPts val="0"/>
              </a:spcAft>
            </a:pPr>
            <a:r>
              <a:rPr lang="it-IT" sz="950" b="1" spc="-5">
                <a:solidFill>
                  <a:srgbClr val="000000"/>
                </a:solidFill>
                <a:latin typeface="Tahoma" panose="02020603050405020304" pitchFamily="2"/>
              </a:rPr>
              <a:t>Art. 1 Definizioni </a:t>
            </a:r>
          </a:p>
          <a:p>
            <a:pPr marL="45720" marR="0" indent="0" algn="l">
              <a:lnSpc>
                <a:spcPts val="1200"/>
              </a:lnSpc>
              <a:spcBef>
                <a:spcPts val="1390"/>
              </a:spcBef>
              <a:spcAft>
                <a:spcPts val="0"/>
              </a:spcAft>
            </a:pPr>
            <a:r>
              <a:rPr lang="it-IT" sz="950" spc="20">
                <a:solidFill>
                  <a:srgbClr val="000000"/>
                </a:solidFill>
                <a:latin typeface="Tahoma" panose="02020603050405020304" pitchFamily="2"/>
              </a:rPr>
              <a:t>Ai fini del presente regolamento si intende per: </a:t>
            </a:r>
          </a:p>
          <a:p>
            <a:pPr marL="2697480" marR="0" indent="137160" algn="l">
              <a:lnSpc>
                <a:spcPts val="1200"/>
              </a:lnSpc>
              <a:spcBef>
                <a:spcPts val="1385"/>
              </a:spcBef>
              <a:spcAft>
                <a:spcPts val="0"/>
              </a:spcAft>
              <a:buFont typeface="Tahoma"/>
              <a:buAutoNum type="alphaLcPeriod"/>
            </a:pPr>
            <a:r>
              <a:rPr lang="it-IT" sz="950" spc="15">
                <a:solidFill>
                  <a:srgbClr val="000000"/>
                </a:solidFill>
                <a:latin typeface="Tahoma" panose="02020603050405020304" pitchFamily="2"/>
              </a:rPr>
              <a:t>“decreto trasparenza” il D.Lgs. n. 33/2012 così come modificato dal D.Lgs. n. 97/2016; </a:t>
            </a:r>
          </a:p>
          <a:p>
            <a:pPr marL="2697480" marR="0" indent="137160" algn="l">
              <a:lnSpc>
                <a:spcPts val="1200"/>
              </a:lnSpc>
              <a:spcBef>
                <a:spcPts val="1385"/>
              </a:spcBef>
              <a:spcAft>
                <a:spcPts val="0"/>
              </a:spcAft>
              <a:buFont typeface="Tahoma"/>
              <a:buAutoNum type="alphaLcPeriod"/>
            </a:pPr>
            <a:r>
              <a:rPr lang="it-IT" sz="950" spc="25">
                <a:solidFill>
                  <a:srgbClr val="000000"/>
                </a:solidFill>
                <a:latin typeface="Tahoma" panose="02020603050405020304" pitchFamily="2"/>
              </a:rPr>
              <a:t>“accesso documentale” l’accesso disciplinato dal capo V della legge n. 241/1990; </a:t>
            </a:r>
          </a:p>
          <a:p>
            <a:pPr marL="2697480" marR="0" indent="137160" algn="just">
              <a:lnSpc>
                <a:spcPts val="2000"/>
              </a:lnSpc>
              <a:spcBef>
                <a:spcPts val="580"/>
              </a:spcBef>
              <a:spcAft>
                <a:spcPts val="0"/>
              </a:spcAft>
              <a:buFont typeface="Tahoma"/>
              <a:buAutoNum type="alphaLcPeriod"/>
            </a:pPr>
            <a:r>
              <a:rPr lang="it-IT" sz="950" spc="0">
                <a:solidFill>
                  <a:srgbClr val="000000"/>
                </a:solidFill>
                <a:latin typeface="Tahoma" panose="02020603050405020304" pitchFamily="2"/>
              </a:rPr>
              <a:t>“accesso civico” (o accesso civico “semplice”) l’accesso ai documenti oggetto degli obblighi di pubblicazione, previsto dall’art. 5, c. 1, del decreto trasparenza; </a:t>
            </a:r>
          </a:p>
          <a:p>
            <a:pPr marL="2697480" marR="1325880" indent="137160" algn="l">
              <a:lnSpc>
                <a:spcPts val="3900"/>
              </a:lnSpc>
              <a:spcBef>
                <a:spcPts val="0"/>
              </a:spcBef>
              <a:spcAft>
                <a:spcPts val="0"/>
              </a:spcAft>
              <a:buFont typeface="Tahoma"/>
              <a:buAutoNum type="alphaLcPeriod"/>
            </a:pPr>
            <a:r>
              <a:rPr lang="it-IT" sz="950" spc="0">
                <a:solidFill>
                  <a:srgbClr val="000000"/>
                </a:solidFill>
                <a:latin typeface="Tahoma" panose="02020603050405020304" pitchFamily="2"/>
              </a:rPr>
              <a:t>“accesso generalizzato” l’accesso previsto dall’art. 5, c. 2, del decreto trasparenza. </a:t>
            </a:r>
            <a:r>
              <a:rPr lang="it-IT" sz="950" b="1" spc="0">
                <a:solidFill>
                  <a:srgbClr val="000000"/>
                </a:solidFill>
                <a:latin typeface="Tahoma" panose="02020603050405020304" pitchFamily="2"/>
              </a:rPr>
              <a:t>Art. 2 Oggetto </a:t>
            </a:r>
          </a:p>
          <a:p>
            <a:pPr marL="45720" marR="0" indent="0" algn="just">
              <a:lnSpc>
                <a:spcPts val="2000"/>
              </a:lnSpc>
              <a:spcBef>
                <a:spcPts val="545"/>
              </a:spcBef>
              <a:spcAft>
                <a:spcPts val="0"/>
              </a:spcAft>
            </a:pPr>
            <a:r>
              <a:rPr lang="it-IT" sz="950" spc="30">
                <a:solidFill>
                  <a:srgbClr val="000000"/>
                </a:solidFill>
                <a:latin typeface="Tahoma" panose="02020603050405020304" pitchFamily="2"/>
              </a:rPr>
              <a:t>1. Il presente regolamento disciplina i criteri e le modalità organizzative per l’effettivo esercizio dei seguenti diritti: </a:t>
            </a:r>
          </a:p>
          <a:p>
            <a:pPr marL="45720" marR="0" indent="0" algn="just">
              <a:lnSpc>
                <a:spcPts val="2000"/>
              </a:lnSpc>
              <a:spcBef>
                <a:spcPts val="625"/>
              </a:spcBef>
              <a:spcAft>
                <a:spcPts val="0"/>
              </a:spcAft>
            </a:pPr>
            <a:r>
              <a:rPr lang="it-IT" sz="950" spc="0">
                <a:solidFill>
                  <a:srgbClr val="000000"/>
                </a:solidFill>
                <a:latin typeface="Tahoma" panose="02020603050405020304" pitchFamily="2"/>
              </a:rPr>
              <a:t>- </a:t>
            </a:r>
            <a:r>
              <a:rPr lang="it-IT" sz="950" u="sng" spc="0">
                <a:solidFill>
                  <a:srgbClr val="000000"/>
                </a:solidFill>
                <a:latin typeface="Tahoma" panose="02020603050405020304" pitchFamily="2"/>
              </a:rPr>
              <a:t>l’accesso civico</a:t>
            </a:r>
            <a:r>
              <a:rPr lang="it-IT" sz="950" spc="0">
                <a:solidFill>
                  <a:srgbClr val="000000"/>
                </a:solidFill>
                <a:latin typeface="Tahoma" panose="02020603050405020304" pitchFamily="2"/>
              </a:rPr>
              <a:t> che sancisce il diritto di chiunque di richiedere i documenti, le informazioni o i dati che l’ente abbia omesso di pubblicare pur avendone l’obbligo ai sensi del decreto trasparenza;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 </a:t>
            </a:r>
            <a:r>
              <a:rPr lang="it-IT" sz="950" u="sng" spc="0">
                <a:solidFill>
                  <a:srgbClr val="000000"/>
                </a:solidFill>
                <a:latin typeface="Tahoma" panose="02020603050405020304" pitchFamily="2"/>
              </a:rPr>
              <a:t>l’accesso generalizzato</a:t>
            </a:r>
            <a:r>
              <a:rPr lang="it-IT" sz="950" spc="0">
                <a:solidFill>
                  <a:srgbClr val="000000"/>
                </a:solidFill>
                <a:latin typeface="Tahoma" panose="02020603050405020304" pitchFamily="2"/>
              </a:rPr>
              <a:t> che comporta il diritto di chiunque di accedere a dati, documenti ed informazioni detenuti dall’ente, ulteriori rispetto a quelli sottoposti ad obbligo di pubblicazione, ad esclusione di quelli sottoposti al regime di riservatezza.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3 Accesso generalizzato e accesso documentale </a:t>
            </a:r>
          </a:p>
          <a:p>
            <a:pPr marL="2697480" marR="0" indent="137160" algn="just">
              <a:lnSpc>
                <a:spcPts val="2000"/>
              </a:lnSpc>
              <a:spcBef>
                <a:spcPts val="600"/>
              </a:spcBef>
              <a:spcAft>
                <a:spcPts val="0"/>
              </a:spcAft>
              <a:buFont typeface="Tahoma"/>
              <a:buAutoNum type="arabicPeriod"/>
            </a:pPr>
            <a:r>
              <a:rPr lang="it-IT" sz="950" spc="-60">
                <a:solidFill>
                  <a:srgbClr val="000000"/>
                </a:solidFill>
                <a:latin typeface="Tahoma" panose="02020603050405020304" pitchFamily="2"/>
              </a:rPr>
              <a:t>L’accesso documentale disciplinato dagli artt. 22 e seguenti della legge n. 241/1990, resta disciplinato da tali norme; il Comune ne dà attuazione in conformità a tali disposizioni ed a quelle regolamentari </a:t>
            </a:r>
          </a:p>
          <a:p>
            <a:pPr marL="45720" marR="0" indent="0" algn="l">
              <a:lnSpc>
                <a:spcPts val="1200"/>
              </a:lnSpc>
              <a:spcBef>
                <a:spcPts val="790"/>
              </a:spcBef>
              <a:spcAft>
                <a:spcPts val="0"/>
              </a:spcAft>
              <a:tabLst>
                <a:tab pos="2834640" algn="l"/>
                <a:tab pos="3337560" algn="l"/>
              </a:tabLst>
            </a:pPr>
            <a:r>
              <a:rPr lang="it-IT" sz="950" spc="5">
                <a:solidFill>
                  <a:srgbClr val="000000"/>
                </a:solidFill>
                <a:latin typeface="Tahoma" panose="02020603050405020304" pitchFamily="2"/>
              </a:rPr>
              <a:t>appositamente adottate con delibera del C.C n.   del  </a:t>
            </a:r>
            <a:r>
              <a:rPr lang="it-IT" sz="100" spc="5">
                <a:solidFill>
                  <a:srgbClr val="000000"/>
                </a:solidFill>
                <a:latin typeface="Tahoma" panose="02020603050405020304" pitchFamily="2"/>
              </a:rPr>
              <a:t> </a:t>
            </a:r>
          </a:p>
          <a:p>
            <a:pPr marL="2697480" marR="0" indent="137160" algn="just">
              <a:lnSpc>
                <a:spcPts val="2000"/>
              </a:lnSpc>
              <a:spcBef>
                <a:spcPts val="645"/>
              </a:spcBef>
              <a:spcAft>
                <a:spcPts val="0"/>
              </a:spcAft>
              <a:buFont typeface="Tahoma"/>
              <a:buAutoNum type="arabicPeriod"/>
            </a:pPr>
            <a:r>
              <a:rPr lang="it-IT" sz="950" spc="-114">
                <a:solidFill>
                  <a:srgbClr val="000000"/>
                </a:solidFill>
                <a:latin typeface="Tahoma" panose="02020603050405020304" pitchFamily="2"/>
              </a:rPr>
              <a:t>La finalità dell’accesso documentale ex legge n. 241/1990 è quella di porre i soggetti interessati in grado di esercitare al meglio le facoltà - partecipative e/o oppositive e difensive - che l’ordinamento attribuisce loro a tutela delle posizioni giuridiche qualificate di cui sono titolari. L’accesso documentale opera sulla base di norme e presupposti diversi da quelli afferenti l’accesso civico (generalizzato e non). </a:t>
            </a:r>
          </a:p>
          <a:p>
            <a:pPr marL="2697480" marR="0" indent="137160" algn="just">
              <a:lnSpc>
                <a:spcPts val="2000"/>
              </a:lnSpc>
              <a:spcBef>
                <a:spcPts val="600"/>
              </a:spcBef>
              <a:spcAft>
                <a:spcPts val="1850"/>
              </a:spcAft>
              <a:buFont typeface="Tahoma"/>
              <a:buAutoNum type="arabicPeriod"/>
            </a:pPr>
            <a:r>
              <a:rPr lang="it-IT" sz="950" spc="-110">
                <a:solidFill>
                  <a:srgbClr val="000000"/>
                </a:solidFill>
                <a:latin typeface="Tahoma" panose="02020603050405020304" pitchFamily="2"/>
              </a:rPr>
              <a:t>Il diritto di accesso generalizzato, oltre che quello civico, è riconosciuto allo scopo di favorire forme diffuse di controllo sul perseguimento delle funzioni istituzionali e sull’utilizzo delle risorse pubbliche e di promuovere la partecipazione al dibattito pubblico; la legge n. 241/1990 esclude perentoriamente l’utilizzo del diritto di accesso al fine di sottoporre l’Amministrazione ad un controllo generalizzato. </a:t>
            </a:r>
          </a:p>
        </p:txBody>
      </p:sp>
      <p:sp>
        <p:nvSpPr>
          <p:cNvPr id="85" name="Segnaposto testo 84"/>
          <p:cNvSpPr>
            <a:spLocks noGrp="1"/>
          </p:cNvSpPr>
          <p:nvPr>
            <p:ph type="body" idx="10"/>
          </p:nvPr>
        </p:nvSpPr>
        <p:spPr>
          <a:xfrm>
            <a:off x="3655695" y="9604375"/>
            <a:ext cx="254000"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14">
                <a:solidFill>
                  <a:srgbClr val="000000"/>
                </a:solidFill>
                <a:latin typeface="Tahoma" panose="02020603050405020304" pitchFamily="2"/>
              </a:rPr>
              <a:t>16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8" name="Segnaposto testo 87"/>
          <p:cNvSpPr>
            <a:spLocks noGrp="1"/>
          </p:cNvSpPr>
          <p:nvPr>
            <p:ph type="body" idx="10"/>
          </p:nvPr>
        </p:nvSpPr>
        <p:spPr>
          <a:xfrm>
            <a:off x="701675" y="1231900"/>
            <a:ext cx="6155690" cy="8372475"/>
          </a:xfrm>
          <a:prstGeom prst="rect">
            <a:avLst/>
          </a:prstGeom>
          <a:noFill/>
          <a:ln w="0" cmpd="sng">
            <a:noFill/>
            <a:prstDash val="solid"/>
          </a:ln>
        </p:spPr>
        <p:txBody>
          <a:bodyPr vert="horz" lIns="0" tIns="5080" rIns="0" bIns="0" anchor="t"/>
          <a:lstStyle/>
          <a:p>
            <a:pPr marL="45720" marR="0" indent="0" algn="ctr">
              <a:lnSpc>
                <a:spcPts val="1200"/>
              </a:lnSpc>
              <a:spcAft>
                <a:spcPts val="0"/>
              </a:spcAft>
            </a:pPr>
            <a:r>
              <a:rPr lang="it-IT" sz="950" b="1" spc="-15">
                <a:solidFill>
                  <a:srgbClr val="000000"/>
                </a:solidFill>
                <a:latin typeface="Tahoma" panose="02020603050405020304" pitchFamily="2"/>
              </a:rPr>
              <a:t>Art. 4 Legittimazione soggettiva </a:t>
            </a:r>
          </a:p>
          <a:p>
            <a:pPr marL="45720" marR="0" indent="137160" algn="just">
              <a:lnSpc>
                <a:spcPts val="2000"/>
              </a:lnSpc>
              <a:spcBef>
                <a:spcPts val="570"/>
              </a:spcBef>
              <a:spcAft>
                <a:spcPts val="0"/>
              </a:spcAft>
              <a:buFont typeface="Tahoma"/>
              <a:buAutoNum type="arabicPeriod"/>
            </a:pPr>
            <a:r>
              <a:rPr lang="it-IT" sz="950" spc="0">
                <a:solidFill>
                  <a:srgbClr val="000000"/>
                </a:solidFill>
                <a:latin typeface="Tahoma" panose="02020603050405020304" pitchFamily="2"/>
              </a:rPr>
              <a:t>L’esercizio dell’accesso civico e dell’accesso generalizzato non è sottoposto ad alcuna limitazione quanto alla legittimazione soggettiva del richiedente; chiunque può esercitare tale diritto indipendentemente dall’essere cittadino italiano o residente nel territorio dello Stato. </a:t>
            </a:r>
          </a:p>
          <a:p>
            <a:pPr marL="45720" marR="0" indent="137160" algn="just">
              <a:lnSpc>
                <a:spcPts val="2000"/>
              </a:lnSpc>
              <a:spcBef>
                <a:spcPts val="605"/>
              </a:spcBef>
              <a:spcAft>
                <a:spcPts val="0"/>
              </a:spcAft>
              <a:buFont typeface="Tahoma"/>
              <a:buAutoNum type="arabicPeriod"/>
            </a:pPr>
            <a:r>
              <a:rPr lang="it-IT" sz="950" spc="0">
                <a:solidFill>
                  <a:srgbClr val="000000"/>
                </a:solidFill>
                <a:latin typeface="Tahoma" panose="02020603050405020304" pitchFamily="2"/>
              </a:rPr>
              <a:t>L’istanza di accesso, contenente le complete generalità del richiedente con i relativi recapiti e numeri di telefono, identifica i dati, le informazioni o i documenti richiesti. Le istanze non devono essere generiche ma consentire l’individuazione del dato, del documento o dell’informazione di cui è richiesto l’accesso. </a:t>
            </a:r>
          </a:p>
          <a:p>
            <a:pPr marL="45720" marR="0" indent="137160" algn="just">
              <a:lnSpc>
                <a:spcPts val="2000"/>
              </a:lnSpc>
              <a:spcBef>
                <a:spcPts val="655"/>
              </a:spcBef>
              <a:spcAft>
                <a:spcPts val="0"/>
              </a:spcAft>
              <a:buFont typeface="Tahoma"/>
              <a:buAutoNum type="arabicPeriod"/>
            </a:pPr>
            <a:r>
              <a:rPr lang="it-IT" sz="950" spc="0">
                <a:solidFill>
                  <a:srgbClr val="000000"/>
                </a:solidFill>
                <a:latin typeface="Tahoma" panose="02020603050405020304" pitchFamily="2"/>
              </a:rPr>
              <a:t>Non è ammissibile una richiesta meramente esplorativa volta a scoprire di quali informazioni l’Amministrazione dispone. </a:t>
            </a:r>
          </a:p>
          <a:p>
            <a:pPr marL="45720" marR="0" indent="0" algn="ctr">
              <a:lnSpc>
                <a:spcPts val="1200"/>
              </a:lnSpc>
              <a:spcBef>
                <a:spcPts val="4005"/>
              </a:spcBef>
              <a:spcAft>
                <a:spcPts val="0"/>
              </a:spcAft>
            </a:pPr>
            <a:r>
              <a:rPr lang="it-IT" sz="950" b="1" spc="-25">
                <a:solidFill>
                  <a:srgbClr val="000000"/>
                </a:solidFill>
                <a:latin typeface="Tahoma" panose="02020603050405020304" pitchFamily="2"/>
              </a:rPr>
              <a:t>Art. 5 Istanza di accesso civico e generalizzato </a:t>
            </a:r>
          </a:p>
          <a:p>
            <a:pPr marL="45720" marR="0" indent="0" algn="just">
              <a:lnSpc>
                <a:spcPts val="2000"/>
              </a:lnSpc>
              <a:spcBef>
                <a:spcPts val="580"/>
              </a:spcBef>
              <a:spcAft>
                <a:spcPts val="0"/>
              </a:spcAft>
            </a:pPr>
            <a:r>
              <a:rPr lang="it-IT" sz="950" spc="0">
                <a:solidFill>
                  <a:srgbClr val="000000"/>
                </a:solidFill>
                <a:latin typeface="Tahoma" panose="02020603050405020304" pitchFamily="2"/>
              </a:rPr>
              <a:t>1. L’istanza può essere trasmessa dal soggetto interessato per via telematica secondo le modalità previste dal decreto legislativo 7 marzo 2005, n. 82 recante il </a:t>
            </a:r>
            <a:r>
              <a:rPr lang="it-IT" sz="950" i="1" spc="0">
                <a:solidFill>
                  <a:srgbClr val="000000"/>
                </a:solidFill>
                <a:latin typeface="Tahoma" panose="02020603050405020304" pitchFamily="2"/>
              </a:rPr>
              <a:t>«Codice dell’amministrazione digitale». </a:t>
            </a:r>
            <a:r>
              <a:rPr lang="it-IT" sz="950" spc="0">
                <a:solidFill>
                  <a:srgbClr val="000000"/>
                </a:solidFill>
                <a:latin typeface="Tahoma" panose="02020603050405020304" pitchFamily="2"/>
              </a:rPr>
              <a:t>Pertanto, ai sensi dell’art. 65 del CAD, le istanze presentate per via telematica sono valide se: </a:t>
            </a:r>
          </a:p>
          <a:p>
            <a:pPr marL="45720" marR="0" indent="137160" algn="just">
              <a:lnSpc>
                <a:spcPts val="2000"/>
              </a:lnSpc>
              <a:spcBef>
                <a:spcPts val="600"/>
              </a:spcBef>
              <a:spcAft>
                <a:spcPts val="0"/>
              </a:spcAft>
              <a:buFont typeface="Tahoma"/>
              <a:buAutoNum type="alphaLcPeriod"/>
            </a:pPr>
            <a:r>
              <a:rPr lang="it-IT" sz="950" spc="0">
                <a:solidFill>
                  <a:srgbClr val="000000"/>
                </a:solidFill>
                <a:latin typeface="Tahoma" panose="02020603050405020304" pitchFamily="2"/>
              </a:rPr>
              <a:t>sottoscritte mediante la firma digitale o la firma elettronica qualificata il cui certificato è rilasciato da un certificatore qualificato; </a:t>
            </a:r>
          </a:p>
          <a:p>
            <a:pPr marL="45720" marR="0" indent="137160" algn="just">
              <a:lnSpc>
                <a:spcPts val="2000"/>
              </a:lnSpc>
              <a:spcBef>
                <a:spcPts val="595"/>
              </a:spcBef>
              <a:spcAft>
                <a:spcPts val="0"/>
              </a:spcAft>
              <a:buFont typeface="Tahoma"/>
              <a:buAutoNum type="alphaLcPeriod"/>
            </a:pPr>
            <a:r>
              <a:rPr lang="it-IT" sz="950" spc="0">
                <a:solidFill>
                  <a:srgbClr val="000000"/>
                </a:solidFill>
                <a:latin typeface="Tahoma" panose="02020603050405020304" pitchFamily="2"/>
              </a:rPr>
              <a:t>l’istante o il dichiarante è identificato attraverso il sistema pubblico di identità digitale (SPID), nonché la carta di identità elettronica o la carta nazionale dei servizi; </a:t>
            </a:r>
          </a:p>
          <a:p>
            <a:pPr marL="45720" marR="0" indent="137160" algn="just">
              <a:lnSpc>
                <a:spcPts val="1200"/>
              </a:lnSpc>
              <a:spcBef>
                <a:spcPts val="1415"/>
              </a:spcBef>
              <a:spcAft>
                <a:spcPts val="0"/>
              </a:spcAft>
              <a:buFont typeface="Tahoma"/>
              <a:buAutoNum type="alphaLcPeriod"/>
            </a:pPr>
            <a:r>
              <a:rPr lang="it-IT" sz="950" spc="25">
                <a:solidFill>
                  <a:srgbClr val="000000"/>
                </a:solidFill>
                <a:latin typeface="Tahoma" panose="02020603050405020304" pitchFamily="2"/>
              </a:rPr>
              <a:t>sono sottoscritte e presentate unitamente alla copia del documento d’identità; </a:t>
            </a:r>
          </a:p>
          <a:p>
            <a:pPr marL="45720" marR="0" indent="137160" algn="just">
              <a:lnSpc>
                <a:spcPts val="2000"/>
              </a:lnSpc>
              <a:spcBef>
                <a:spcPts val="640"/>
              </a:spcBef>
              <a:spcAft>
                <a:spcPts val="0"/>
              </a:spcAft>
              <a:buFont typeface="Tahoma"/>
              <a:buAutoNum type="alphaLcPeriod"/>
            </a:pPr>
            <a:r>
              <a:rPr lang="it-IT" sz="950" spc="20">
                <a:solidFill>
                  <a:srgbClr val="000000"/>
                </a:solidFill>
                <a:latin typeface="Tahoma" panose="02020603050405020304" pitchFamily="2"/>
              </a:rPr>
              <a:t>trasmesse dall’istante o dal dichiarante mediante la propria casella di posta elettronica certificata purché le relative credenziali di accesso siano state rilasciate previa identificazione del titolare, anche per via telematica secondo modalità definite con regole tecniche adottate ai sensi dell’art. 71 (CAD), e ciò sia attestato dal gestore del sistema nel messaggio o in un suo allegato. </a:t>
            </a:r>
          </a:p>
          <a:p>
            <a:pPr marL="45720" marR="0" indent="0" algn="just">
              <a:lnSpc>
                <a:spcPts val="2000"/>
              </a:lnSpc>
              <a:spcBef>
                <a:spcPts val="585"/>
              </a:spcBef>
              <a:spcAft>
                <a:spcPts val="0"/>
              </a:spcAft>
            </a:pPr>
            <a:r>
              <a:rPr lang="it-IT" sz="950" spc="15">
                <a:solidFill>
                  <a:srgbClr val="000000"/>
                </a:solidFill>
                <a:latin typeface="Tahoma" panose="02020603050405020304" pitchFamily="2"/>
              </a:rPr>
              <a:t>2. Resta fermo che l’istanza può essere presentata anche a mezzo posta, fax o direttamente presso gli uffici e che laddove la richiesta di accesso civico non sia sottoscritta dall’interessato in presenza del dipendente addetto, la stessa debba essere sottoscritta e presentata unitamente a copia fotostatica non autenticata di un documento di identità del sottoscrittore, che va inserita nel fascicolo (cfr. art. 38, commi 1 e 3, d.P.R. 28 dicembre 2000, n. 445). </a:t>
            </a:r>
          </a:p>
          <a:p>
            <a:pPr marL="45720" marR="0" indent="0" algn="just">
              <a:lnSpc>
                <a:spcPts val="1300"/>
              </a:lnSpc>
              <a:spcBef>
                <a:spcPts val="1385"/>
              </a:spcBef>
              <a:spcAft>
                <a:spcPts val="1030"/>
              </a:spcAft>
            </a:pPr>
            <a:r>
              <a:rPr lang="it-IT" sz="950" spc="40">
                <a:solidFill>
                  <a:srgbClr val="000000"/>
                </a:solidFill>
                <a:latin typeface="Tahoma" panose="02020603050405020304" pitchFamily="2"/>
              </a:rPr>
              <a:t>3. Se l’istanza ha per oggetto </a:t>
            </a:r>
            <a:r>
              <a:rPr lang="it-IT" sz="950" u="sng" spc="40">
                <a:solidFill>
                  <a:srgbClr val="000000"/>
                </a:solidFill>
                <a:latin typeface="Tahoma" panose="02020603050405020304" pitchFamily="2"/>
              </a:rPr>
              <a:t>l’accesso civico “semplice”</a:t>
            </a:r>
            <a:r>
              <a:rPr lang="it-IT" sz="950" spc="40">
                <a:solidFill>
                  <a:srgbClr val="000000"/>
                </a:solidFill>
                <a:latin typeface="Tahoma" panose="02020603050405020304" pitchFamily="2"/>
              </a:rPr>
              <a:t> deve essere presentata al Responsabile della </a:t>
            </a:r>
          </a:p>
        </p:txBody>
      </p:sp>
      <p:sp>
        <p:nvSpPr>
          <p:cNvPr id="89" name="Segnaposto testo 88"/>
          <p:cNvSpPr>
            <a:spLocks noGrp="1"/>
          </p:cNvSpPr>
          <p:nvPr>
            <p:ph type="body" idx="10"/>
          </p:nvPr>
        </p:nvSpPr>
        <p:spPr>
          <a:xfrm>
            <a:off x="3655695" y="9604375"/>
            <a:ext cx="25082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17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2" name="Segnaposto testo 91"/>
          <p:cNvSpPr>
            <a:spLocks noGrp="1"/>
          </p:cNvSpPr>
          <p:nvPr>
            <p:ph type="body" idx="10"/>
          </p:nvPr>
        </p:nvSpPr>
        <p:spPr>
          <a:xfrm>
            <a:off x="700405" y="901700"/>
            <a:ext cx="6155690" cy="8310245"/>
          </a:xfrm>
          <a:prstGeom prst="rect">
            <a:avLst/>
          </a:prstGeom>
          <a:noFill/>
          <a:ln w="0" cmpd="sng">
            <a:noFill/>
            <a:prstDash val="solid"/>
          </a:ln>
        </p:spPr>
        <p:txBody>
          <a:bodyPr vert="horz" lIns="0" tIns="0" rIns="0" bIns="0" anchor="t"/>
          <a:lstStyle/>
          <a:p>
            <a:pPr marL="45720" marR="0" indent="0" algn="just">
              <a:lnSpc>
                <a:spcPts val="1800"/>
              </a:lnSpc>
              <a:spcAft>
                <a:spcPts val="0"/>
              </a:spcAft>
            </a:pPr>
            <a:r>
              <a:rPr lang="it-IT" sz="950" spc="25">
                <a:solidFill>
                  <a:srgbClr val="000000"/>
                </a:solidFill>
                <a:latin typeface="Tahoma" panose="02020603050405020304" pitchFamily="2"/>
              </a:rPr>
              <a:t>prevenzione della corruzione e della trasparenza, i cui riferimenti sono indicati nella Sezione “Amministrazione trasparente” del sito </a:t>
            </a:r>
            <a:r>
              <a:rPr lang="it-IT" sz="1100" i="1" spc="25">
                <a:solidFill>
                  <a:srgbClr val="000000"/>
                </a:solidFill>
                <a:latin typeface="Calibri" panose="02020603050405020304" pitchFamily="1"/>
              </a:rPr>
              <a:t>web </a:t>
            </a:r>
            <a:r>
              <a:rPr lang="it-IT" sz="950" spc="25">
                <a:solidFill>
                  <a:srgbClr val="000000"/>
                </a:solidFill>
                <a:latin typeface="Tahoma" panose="02020603050405020304" pitchFamily="2"/>
              </a:rPr>
              <a:t>istituzionale del Comune. Ove tale istanza venga presentata ad altro ufficio del Comune, il responsabile di tale ufficio provvede a trasmetterla al Responsabile della prevenzione della corruzione e della trasparenza nel più breve tempo possibile. </a:t>
            </a:r>
          </a:p>
          <a:p>
            <a:pPr marL="2011680" marR="1965960" indent="137160" algn="l">
              <a:lnSpc>
                <a:spcPts val="2600"/>
              </a:lnSpc>
              <a:spcBef>
                <a:spcPts val="0"/>
              </a:spcBef>
              <a:spcAft>
                <a:spcPts val="0"/>
              </a:spcAft>
              <a:buFont typeface="Tahoma"/>
              <a:buAutoNum type="arabicPeriod" startAt="4"/>
            </a:pPr>
            <a:r>
              <a:rPr lang="it-IT" sz="950" spc="-60">
                <a:solidFill>
                  <a:srgbClr val="000000"/>
                </a:solidFill>
                <a:latin typeface="Tahoma" panose="02020603050405020304" pitchFamily="2"/>
              </a:rPr>
              <a:t>Nel caso di </a:t>
            </a:r>
            <a:r>
              <a:rPr lang="it-IT" sz="950" u="sng" spc="-60">
                <a:solidFill>
                  <a:srgbClr val="000000"/>
                </a:solidFill>
                <a:latin typeface="Tahoma" panose="02020603050405020304" pitchFamily="2"/>
              </a:rPr>
              <a:t>accesso generalizzato,</a:t>
            </a:r>
            <a:r>
              <a:rPr lang="it-IT" sz="950" spc="-60">
                <a:solidFill>
                  <a:srgbClr val="000000"/>
                </a:solidFill>
                <a:latin typeface="Tahoma" panose="02020603050405020304" pitchFamily="2"/>
              </a:rPr>
              <a:t> l’istanza va indirizzata, in alternativa</a:t>
            </a:r>
            <a:r>
              <a:rPr lang="it-IT" sz="950" b="1" spc="-60" baseline="30000">
                <a:solidFill>
                  <a:srgbClr val="000000"/>
                </a:solidFill>
                <a:latin typeface="Tahoma" panose="02020603050405020304" pitchFamily="2"/>
              </a:rPr>
              <a:t>9</a:t>
            </a:r>
            <a:r>
              <a:rPr lang="it-IT" sz="1000" b="1" spc="-60">
                <a:solidFill>
                  <a:srgbClr val="000000"/>
                </a:solidFill>
                <a:latin typeface="Arial Narrow" panose="02020603050405020304" pitchFamily="2"/>
              </a:rPr>
              <a:t>: </a:t>
            </a:r>
            <a:r>
              <a:rPr lang="it-IT" sz="950" spc="-60">
                <a:solidFill>
                  <a:srgbClr val="000000"/>
                </a:solidFill>
                <a:latin typeface="Tahoma" panose="02020603050405020304" pitchFamily="2"/>
              </a:rPr>
              <a:t>- all’ufficio che detiene i dati, le informazioni o i documenti; </a:t>
            </a:r>
          </a:p>
          <a:p>
            <a:pPr marL="45720" marR="0" indent="0" algn="l">
              <a:lnSpc>
                <a:spcPts val="1200"/>
              </a:lnSpc>
              <a:spcBef>
                <a:spcPts val="1415"/>
              </a:spcBef>
              <a:spcAft>
                <a:spcPts val="0"/>
              </a:spcAft>
            </a:pPr>
            <a:r>
              <a:rPr lang="it-IT" sz="950" spc="20">
                <a:solidFill>
                  <a:srgbClr val="000000"/>
                </a:solidFill>
                <a:latin typeface="Tahoma" panose="02020603050405020304" pitchFamily="2"/>
              </a:rPr>
              <a:t>- all’Ufficio relazioni con il pubblico (ove istituito); </a:t>
            </a:r>
          </a:p>
          <a:p>
            <a:pPr marL="45720" marR="0" indent="0" algn="just">
              <a:lnSpc>
                <a:spcPts val="2000"/>
              </a:lnSpc>
              <a:spcBef>
                <a:spcPts val="600"/>
              </a:spcBef>
              <a:spcAft>
                <a:spcPts val="0"/>
              </a:spcAft>
            </a:pPr>
            <a:r>
              <a:rPr lang="it-IT" sz="950" spc="30">
                <a:solidFill>
                  <a:srgbClr val="000000"/>
                </a:solidFill>
                <a:latin typeface="Tahoma" panose="02020603050405020304" pitchFamily="2"/>
              </a:rPr>
              <a:t>- all’ufficio indicato dall’amministrazione nella sezione “Amministrazione trasparente” del sito </a:t>
            </a:r>
            <a:r>
              <a:rPr lang="it-IT" sz="1100" i="1" spc="30">
                <a:solidFill>
                  <a:srgbClr val="000000"/>
                </a:solidFill>
                <a:latin typeface="Calibri" panose="02020603050405020304" pitchFamily="1"/>
              </a:rPr>
              <a:t>web </a:t>
            </a:r>
            <a:r>
              <a:rPr lang="it-IT" sz="950" spc="30">
                <a:solidFill>
                  <a:srgbClr val="000000"/>
                </a:solidFill>
                <a:latin typeface="Tahoma" panose="02020603050405020304" pitchFamily="2"/>
              </a:rPr>
              <a:t>istituzionale. </a:t>
            </a:r>
          </a:p>
          <a:p>
            <a:pPr marL="2011680" marR="0" indent="137160" algn="l">
              <a:lnSpc>
                <a:spcPts val="1200"/>
              </a:lnSpc>
              <a:spcBef>
                <a:spcPts val="1385"/>
              </a:spcBef>
              <a:spcAft>
                <a:spcPts val="0"/>
              </a:spcAft>
              <a:buFont typeface="Tahoma"/>
              <a:buAutoNum type="arabicPeriod"/>
            </a:pPr>
            <a:r>
              <a:rPr lang="it-IT" sz="950" spc="20">
                <a:solidFill>
                  <a:srgbClr val="000000"/>
                </a:solidFill>
                <a:latin typeface="Tahoma" panose="02020603050405020304" pitchFamily="2"/>
              </a:rPr>
              <a:t>L’istanza di accesso civico non richiede motivazione alcuna. </a:t>
            </a:r>
          </a:p>
          <a:p>
            <a:pPr marL="2011680" marR="0" indent="137160" algn="just">
              <a:lnSpc>
                <a:spcPts val="2000"/>
              </a:lnSpc>
              <a:spcBef>
                <a:spcPts val="605"/>
              </a:spcBef>
              <a:spcAft>
                <a:spcPts val="0"/>
              </a:spcAft>
              <a:buFont typeface="Tahoma"/>
              <a:buAutoNum type="arabicPeriod"/>
            </a:pPr>
            <a:r>
              <a:rPr lang="it-IT" sz="950" spc="0">
                <a:solidFill>
                  <a:srgbClr val="000000"/>
                </a:solidFill>
                <a:latin typeface="Tahoma" panose="02020603050405020304" pitchFamily="2"/>
              </a:rPr>
              <a:t>Tutte le richieste di accesso pervenute all’Amministrazione locale dovranno essere registrate in ordine cronologico in una banca dati accessibile ai Dirigenti/Responsabili degli uffici, al RPCT e all’OIV, con indicazione: </a:t>
            </a:r>
          </a:p>
          <a:p>
            <a:pPr marL="45720" marR="3063240" indent="0" algn="l">
              <a:lnSpc>
                <a:spcPts val="2600"/>
              </a:lnSpc>
              <a:spcBef>
                <a:spcPts val="0"/>
              </a:spcBef>
              <a:spcAft>
                <a:spcPts val="0"/>
              </a:spcAft>
            </a:pPr>
            <a:r>
              <a:rPr lang="it-IT" sz="950" spc="0">
                <a:solidFill>
                  <a:srgbClr val="000000"/>
                </a:solidFill>
                <a:latin typeface="Tahoma" panose="02020603050405020304" pitchFamily="2"/>
              </a:rPr>
              <a:t>- dell’ufficio che ha gestito il procedimento di accesso; - dei controinteressati individuati;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 dell’esito e delle motivazioni che hanno portato ad autorizzare o negare o differire l’accesso nonché l’esito di eventuali ricorsi proposti dai richiedenti o dai controinteressati </a:t>
            </a:r>
          </a:p>
          <a:p>
            <a:pPr marL="2011680" marR="1234440" indent="137160" algn="l">
              <a:lnSpc>
                <a:spcPts val="3900"/>
              </a:lnSpc>
              <a:spcBef>
                <a:spcPts val="0"/>
              </a:spcBef>
              <a:spcAft>
                <a:spcPts val="0"/>
              </a:spcAft>
              <a:buFont typeface="Tahoma"/>
              <a:buAutoNum type="arabicPeriod"/>
            </a:pPr>
            <a:r>
              <a:rPr lang="it-IT" sz="950" spc="0">
                <a:solidFill>
                  <a:srgbClr val="000000"/>
                </a:solidFill>
                <a:latin typeface="Tahoma" panose="02020603050405020304" pitchFamily="2"/>
              </a:rPr>
              <a:t>Il RPCT può chiedere in ogni momento agli uffici informazioni sull’esito delle istanze. </a:t>
            </a:r>
            <a:r>
              <a:rPr lang="it-IT" sz="950" b="1" spc="0">
                <a:solidFill>
                  <a:srgbClr val="000000"/>
                </a:solidFill>
                <a:latin typeface="Tahoma" panose="02020603050405020304" pitchFamily="2"/>
              </a:rPr>
              <a:t>Art. 6 Responsabili del procedimento </a:t>
            </a:r>
          </a:p>
          <a:p>
            <a:pPr marL="2011680" marR="0" indent="137160" algn="just">
              <a:lnSpc>
                <a:spcPts val="2000"/>
              </a:lnSpc>
              <a:spcBef>
                <a:spcPts val="600"/>
              </a:spcBef>
              <a:spcAft>
                <a:spcPts val="0"/>
              </a:spcAft>
              <a:buFont typeface="Tahoma"/>
              <a:buAutoNum type="arabicPeriod"/>
            </a:pPr>
            <a:r>
              <a:rPr lang="it-IT" sz="950" spc="0">
                <a:solidFill>
                  <a:srgbClr val="000000"/>
                </a:solidFill>
                <a:latin typeface="Tahoma" panose="02020603050405020304" pitchFamily="2"/>
              </a:rPr>
              <a:t>I Dirigenti/Responsabili degli uffici del Comune garantiscono il tempestivo e regolare flusso delle informazioni da pubblicare. </a:t>
            </a:r>
          </a:p>
          <a:p>
            <a:pPr marL="2011680" marR="0" indent="137160" algn="just">
              <a:lnSpc>
                <a:spcPts val="2000"/>
              </a:lnSpc>
              <a:spcBef>
                <a:spcPts val="610"/>
              </a:spcBef>
              <a:spcAft>
                <a:spcPts val="0"/>
              </a:spcAft>
              <a:buFont typeface="Tahoma"/>
              <a:buAutoNum type="arabicPeriod"/>
            </a:pPr>
            <a:r>
              <a:rPr lang="it-IT" sz="950" spc="-40">
                <a:solidFill>
                  <a:srgbClr val="000000"/>
                </a:solidFill>
                <a:latin typeface="Tahoma" panose="02020603050405020304" pitchFamily="2"/>
              </a:rPr>
              <a:t>Responsabile dei procedimenti di accesso di cui al precedente art. 2 è il Dirigente/Responsabile dell’ufficio che riceve l’istanza, il quale può affidare ad altro dipendente l’attività istruttoria ed ogni altro adempimento inerente il procedimento, mantenendone comunque la responsabilità. </a:t>
            </a:r>
          </a:p>
          <a:p>
            <a:pPr marL="2011680" marR="0" indent="137160" algn="just">
              <a:lnSpc>
                <a:spcPts val="2000"/>
              </a:lnSpc>
              <a:spcBef>
                <a:spcPts val="625"/>
              </a:spcBef>
              <a:spcAft>
                <a:spcPts val="765"/>
              </a:spcAft>
              <a:buFont typeface="Tahoma"/>
              <a:buAutoNum type="arabicPeriod"/>
            </a:pPr>
            <a:r>
              <a:rPr lang="it-IT" sz="950" spc="0">
                <a:solidFill>
                  <a:srgbClr val="000000"/>
                </a:solidFill>
                <a:latin typeface="Tahoma" panose="02020603050405020304" pitchFamily="2"/>
              </a:rPr>
              <a:t>I Dirigenti/Responsabili dell’Amministrazione comunale ed il Responsabile della prevenzione della corruzione e della trasparenza controllano ed assicurano la regolare attuazione dell’accesso sulla base di quanto stabilito dal presente regolamento. </a:t>
            </a:r>
          </a:p>
        </p:txBody>
      </p:sp>
      <p:sp>
        <p:nvSpPr>
          <p:cNvPr id="93" name="Segnaposto testo 92"/>
          <p:cNvSpPr>
            <a:spLocks noGrp="1"/>
          </p:cNvSpPr>
          <p:nvPr>
            <p:ph type="body" idx="10"/>
          </p:nvPr>
        </p:nvSpPr>
        <p:spPr>
          <a:xfrm>
            <a:off x="700405" y="9211945"/>
            <a:ext cx="6155690" cy="392430"/>
          </a:xfrm>
          <a:prstGeom prst="rect">
            <a:avLst/>
          </a:prstGeom>
          <a:noFill/>
          <a:ln w="0" cmpd="sng">
            <a:noFill/>
            <a:prstDash val="solid"/>
          </a:ln>
        </p:spPr>
        <p:txBody>
          <a:bodyPr vert="horz" lIns="0" tIns="70485" rIns="0" bIns="0" anchor="t"/>
          <a:lstStyle/>
          <a:p>
            <a:pPr marL="45720" marR="0" indent="0" algn="l">
              <a:lnSpc>
                <a:spcPts val="1200"/>
              </a:lnSpc>
              <a:spcAft>
                <a:spcPts val="1295"/>
              </a:spcAft>
            </a:pPr>
            <a:r>
              <a:rPr lang="it-IT" sz="550" spc="-10" baseline="30000">
                <a:solidFill>
                  <a:srgbClr val="000000"/>
                </a:solidFill>
                <a:latin typeface="Tahoma" panose="02020603050405020304" pitchFamily="2"/>
              </a:rPr>
              <a:t>9</a:t>
            </a:r>
            <a:r>
              <a:rPr lang="it-IT" sz="950" spc="-10">
                <a:solidFill>
                  <a:srgbClr val="000000"/>
                </a:solidFill>
                <a:latin typeface="Tahoma" panose="02020603050405020304" pitchFamily="2"/>
              </a:rPr>
              <a:t> Occorre che l’amministrazione operi una scelta tra le opzioni date dalla norma. </a:t>
            </a:r>
          </a:p>
        </p:txBody>
      </p:sp>
      <p:sp>
        <p:nvSpPr>
          <p:cNvPr id="94" name="Segnaposto testo 93"/>
          <p:cNvSpPr>
            <a:spLocks noGrp="1"/>
          </p:cNvSpPr>
          <p:nvPr>
            <p:ph type="body" idx="10"/>
          </p:nvPr>
        </p:nvSpPr>
        <p:spPr>
          <a:xfrm>
            <a:off x="3655695" y="9604375"/>
            <a:ext cx="25082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18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8" name="Segnaposto testo 97"/>
          <p:cNvSpPr>
            <a:spLocks noGrp="1"/>
          </p:cNvSpPr>
          <p:nvPr>
            <p:ph type="body" idx="10"/>
          </p:nvPr>
        </p:nvSpPr>
        <p:spPr>
          <a:xfrm>
            <a:off x="700405" y="901700"/>
            <a:ext cx="6155690" cy="8702675"/>
          </a:xfrm>
          <a:prstGeom prst="rect">
            <a:avLst/>
          </a:prstGeom>
          <a:noFill/>
          <a:ln w="0" cmpd="sng">
            <a:noFill/>
            <a:prstDash val="solid"/>
          </a:ln>
        </p:spPr>
        <p:txBody>
          <a:bodyPr vert="horz" lIns="0" tIns="0" rIns="0" bIns="0" anchor="t"/>
          <a:lstStyle/>
          <a:p>
            <a:pPr marL="0" marR="0" indent="0" algn="just">
              <a:lnSpc>
                <a:spcPts val="1900"/>
              </a:lnSpc>
              <a:spcAft>
                <a:spcPts val="0"/>
              </a:spcAft>
            </a:pPr>
            <a:r>
              <a:rPr lang="it-IT" sz="950" spc="30">
                <a:solidFill>
                  <a:srgbClr val="000000"/>
                </a:solidFill>
                <a:latin typeface="Tahoma" panose="02020603050405020304" pitchFamily="2"/>
              </a:rPr>
              <a:t>4. Nel caso di istanze per l’ accesso civico il Responsabile della prevenzione della corruzione e trasparenza ha l’obbligo di segnalare, in relazione alla loro gravità, i casi di inadempimento o adempimento parziale all’ufficio di disciplina del Comune ai fini dell’eventuale attivazione del procedimento disciplinare; la segnalazione degli inadempimenti viene effettuata anche al vertice politico dell’amministrazione e all’OIV ai fini dell’attivazione dei procedimenti rispettivamente competenti in tema di responsabilità. Se il documento, l’informazione o il dato richiesti risultino essere già pubblicati sul sito istituzionale dell’ente nel rispetto della normativa vigente, il responsabile del procedimento comunica tempestivamente al richiedente l’avvenuta pubblicazione, indicandogli il relativo collegamento ipertestuale. </a:t>
            </a:r>
          </a:p>
          <a:p>
            <a:pPr marL="0" marR="0" indent="0" algn="ctr">
              <a:lnSpc>
                <a:spcPts val="1300"/>
              </a:lnSpc>
              <a:spcBef>
                <a:spcPts val="3975"/>
              </a:spcBef>
              <a:spcAft>
                <a:spcPts val="0"/>
              </a:spcAft>
            </a:pPr>
            <a:r>
              <a:rPr lang="it-IT" sz="950" b="1" spc="-20">
                <a:solidFill>
                  <a:srgbClr val="000000"/>
                </a:solidFill>
                <a:latin typeface="Tahoma" panose="02020603050405020304" pitchFamily="2"/>
              </a:rPr>
              <a:t>Art. 7 Soggetti Controinteressati </a:t>
            </a:r>
          </a:p>
          <a:p>
            <a:pPr marL="0" marR="0" indent="0" algn="just">
              <a:lnSpc>
                <a:spcPts val="2000"/>
              </a:lnSpc>
              <a:spcBef>
                <a:spcPts val="550"/>
              </a:spcBef>
              <a:spcAft>
                <a:spcPts val="0"/>
              </a:spcAft>
            </a:pPr>
            <a:r>
              <a:rPr lang="it-IT" sz="950" spc="35">
                <a:solidFill>
                  <a:srgbClr val="000000"/>
                </a:solidFill>
                <a:latin typeface="Tahoma" panose="02020603050405020304" pitchFamily="2"/>
              </a:rPr>
              <a:t>1. L’ufficio cui è indirizzata la richiesta di accesso generalizzato, se individua soggetti controinteressati è tenuto a dare comunicazione agli stessi, mediante invio di copia della stessa, a mezzo di raccomandata con avviso di ricevimento o per via telematica per coloro che abbiano acconsentito a tale forma di comunicazione. </a:t>
            </a:r>
          </a:p>
          <a:p>
            <a:pPr marL="0" marR="0" indent="0" algn="just">
              <a:lnSpc>
                <a:spcPts val="2000"/>
              </a:lnSpc>
              <a:spcBef>
                <a:spcPts val="600"/>
              </a:spcBef>
              <a:spcAft>
                <a:spcPts val="0"/>
              </a:spcAft>
            </a:pPr>
            <a:r>
              <a:rPr lang="it-IT" sz="950" spc="0">
                <a:solidFill>
                  <a:srgbClr val="000000"/>
                </a:solidFill>
                <a:latin typeface="Tahoma" panose="02020603050405020304" pitchFamily="2"/>
              </a:rPr>
              <a:t>2. I soggetti controinteressati sono esclusivamente le persone fisiche e giuridiche portatrici dei seguenti interessi privati di cui all’art. 5-bis, c. 2 del decreto trasparenza: </a:t>
            </a:r>
          </a:p>
          <a:p>
            <a:pPr marL="0" marR="0" indent="182880" algn="l">
              <a:lnSpc>
                <a:spcPts val="1200"/>
              </a:lnSpc>
              <a:spcBef>
                <a:spcPts val="1410"/>
              </a:spcBef>
              <a:spcAft>
                <a:spcPts val="0"/>
              </a:spcAft>
              <a:buFont typeface="Tahoma"/>
              <a:buAutoNum type="alphaLcPeriod"/>
            </a:pPr>
            <a:r>
              <a:rPr lang="it-IT" sz="950" spc="15">
                <a:solidFill>
                  <a:srgbClr val="000000"/>
                </a:solidFill>
                <a:latin typeface="Tahoma" panose="02020603050405020304" pitchFamily="2"/>
              </a:rPr>
              <a:t>protezione dei dati personali, in conformità al D.Lgs. n. 196/2003; </a:t>
            </a:r>
          </a:p>
          <a:p>
            <a:pPr marL="0" marR="0" indent="182880" algn="l">
              <a:lnSpc>
                <a:spcPts val="1200"/>
              </a:lnSpc>
              <a:spcBef>
                <a:spcPts val="1385"/>
              </a:spcBef>
              <a:spcAft>
                <a:spcPts val="0"/>
              </a:spcAft>
              <a:buFont typeface="Tahoma"/>
              <a:buAutoNum type="alphaLcPeriod"/>
            </a:pPr>
            <a:r>
              <a:rPr lang="it-IT" sz="950" spc="20">
                <a:solidFill>
                  <a:srgbClr val="000000"/>
                </a:solidFill>
                <a:latin typeface="Tahoma" panose="02020603050405020304" pitchFamily="2"/>
              </a:rPr>
              <a:t>libertà e segretezza della corrispondenza intesa in senso lato ex art.15 Costituzione; </a:t>
            </a:r>
          </a:p>
          <a:p>
            <a:pPr marL="0" marR="0" indent="182880" algn="just">
              <a:lnSpc>
                <a:spcPts val="2000"/>
              </a:lnSpc>
              <a:spcBef>
                <a:spcPts val="570"/>
              </a:spcBef>
              <a:spcAft>
                <a:spcPts val="0"/>
              </a:spcAft>
              <a:buFont typeface="Tahoma"/>
              <a:buAutoNum type="alphaLcPeriod"/>
            </a:pPr>
            <a:r>
              <a:rPr lang="it-IT" sz="950" spc="35">
                <a:solidFill>
                  <a:srgbClr val="000000"/>
                </a:solidFill>
                <a:latin typeface="Tahoma" panose="02020603050405020304" pitchFamily="2"/>
              </a:rPr>
              <a:t>interessi economici e commerciali, ivi compresi la proprietà intellettuale, il diritto d’autore e i segreti commerciali. </a:t>
            </a:r>
          </a:p>
          <a:p>
            <a:pPr marL="0" marR="0" indent="0" algn="just">
              <a:lnSpc>
                <a:spcPts val="2000"/>
              </a:lnSpc>
              <a:spcBef>
                <a:spcPts val="635"/>
              </a:spcBef>
              <a:spcAft>
                <a:spcPts val="0"/>
              </a:spcAft>
            </a:pPr>
            <a:r>
              <a:rPr lang="it-IT" sz="950" spc="0">
                <a:solidFill>
                  <a:srgbClr val="000000"/>
                </a:solidFill>
                <a:latin typeface="Tahoma" panose="02020603050405020304" pitchFamily="2"/>
              </a:rPr>
              <a:t>3. Possono essere controinteressati anche le persone fisiche interne all’amministrazione comunale (componenti degli organi di indirizzo, dirigenti, P.O., dipendenti, componenti di altri organismi). </a:t>
            </a:r>
          </a:p>
          <a:p>
            <a:pPr marL="0" marR="0" indent="0" algn="just">
              <a:lnSpc>
                <a:spcPts val="2000"/>
              </a:lnSpc>
              <a:spcBef>
                <a:spcPts val="595"/>
              </a:spcBef>
              <a:spcAft>
                <a:spcPts val="0"/>
              </a:spcAft>
            </a:pPr>
            <a:r>
              <a:rPr lang="it-IT" sz="950" spc="35">
                <a:solidFill>
                  <a:srgbClr val="000000"/>
                </a:solidFill>
                <a:latin typeface="Tahoma" panose="02020603050405020304" pitchFamily="2"/>
              </a:rPr>
              <a:t>4. Entro dieci giorni dalla ricezione della comunicazione, i controinteressati possono presentare una motivata opposizione, anche per via telematica, alla richiesta di accesso. Decorso tale termine, l’Amministrazione comunale provvede sulla richiesta di accesso, accertata la ricezione della comunicazione da parte dei controinteressati. </a:t>
            </a:r>
          </a:p>
          <a:p>
            <a:pPr marL="0" marR="0" indent="0" algn="just">
              <a:lnSpc>
                <a:spcPts val="2000"/>
              </a:lnSpc>
              <a:spcBef>
                <a:spcPts val="625"/>
              </a:spcBef>
              <a:spcAft>
                <a:spcPts val="6865"/>
              </a:spcAft>
            </a:pPr>
            <a:r>
              <a:rPr lang="it-IT" sz="950" spc="0">
                <a:solidFill>
                  <a:srgbClr val="000000"/>
                </a:solidFill>
                <a:latin typeface="Tahoma" panose="02020603050405020304" pitchFamily="2"/>
              </a:rPr>
              <a:t>5. La comunicazione ai soggetti controinteressati non è dovuta nel caso in cui l’istanza riguardi l’accesso civico, cioè dati, documenti ed informazioni oggetto di pubblicazione obbligatoria. </a:t>
            </a:r>
          </a:p>
        </p:txBody>
      </p:sp>
      <p:sp>
        <p:nvSpPr>
          <p:cNvPr id="99" name="Segnaposto testo 98"/>
          <p:cNvSpPr>
            <a:spLocks noGrp="1"/>
          </p:cNvSpPr>
          <p:nvPr>
            <p:ph type="body" idx="10"/>
          </p:nvPr>
        </p:nvSpPr>
        <p:spPr>
          <a:xfrm>
            <a:off x="3655695" y="9604375"/>
            <a:ext cx="25082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19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 name="Segnaposto testo 12"/>
          <p:cNvSpPr>
            <a:spLocks noGrp="1"/>
          </p:cNvSpPr>
          <p:nvPr>
            <p:ph type="body" idx="10"/>
          </p:nvPr>
        </p:nvSpPr>
        <p:spPr>
          <a:xfrm>
            <a:off x="719455" y="7835900"/>
            <a:ext cx="6121400" cy="1763395"/>
          </a:xfrm>
          <a:prstGeom prst="rect">
            <a:avLst/>
          </a:prstGeom>
          <a:noFill/>
          <a:ln w="0" cmpd="sng">
            <a:noFill/>
            <a:prstDash val="solid"/>
          </a:ln>
        </p:spPr>
        <p:txBody>
          <a:bodyPr vert="horz" lIns="0" tIns="15240" rIns="0" bIns="0" anchor="t"/>
          <a:lstStyle/>
          <a:p>
            <a:pPr marL="0" marR="0" indent="0" algn="l">
              <a:lnSpc>
                <a:spcPts val="1200"/>
              </a:lnSpc>
              <a:spcAft>
                <a:spcPts val="0"/>
              </a:spcAft>
            </a:pPr>
            <a:r>
              <a:rPr lang="it-IT" sz="1100" spc="-10">
                <a:solidFill>
                  <a:srgbClr val="000000"/>
                </a:solidFill>
                <a:latin typeface="Bookman Old Style" panose="02020603050405020304" pitchFamily="1"/>
              </a:rPr>
              <a:t>A cura di: </a:t>
            </a:r>
          </a:p>
          <a:p>
            <a:pPr marL="0" marR="0" indent="0" algn="l">
              <a:lnSpc>
                <a:spcPts val="1500"/>
              </a:lnSpc>
              <a:spcBef>
                <a:spcPts val="1030"/>
              </a:spcBef>
              <a:spcAft>
                <a:spcPts val="0"/>
              </a:spcAft>
            </a:pPr>
            <a:r>
              <a:rPr lang="it-IT" sz="1100" b="1" spc="0">
                <a:solidFill>
                  <a:srgbClr val="000000"/>
                </a:solidFill>
                <a:latin typeface="Bookman Old Style" panose="02020603050405020304" pitchFamily="1"/>
              </a:rPr>
              <a:t>Stefania Dota </a:t>
            </a:r>
            <a:r>
              <a:rPr lang="it-IT" sz="1100" spc="0">
                <a:solidFill>
                  <a:srgbClr val="000000"/>
                </a:solidFill>
                <a:latin typeface="Bookman Old Style" panose="02020603050405020304" pitchFamily="1"/>
              </a:rPr>
              <a:t>– Vice Segretario Generale; </a:t>
            </a:r>
            <a:r>
              <a:rPr lang="it-IT" sz="1100" b="1" spc="0">
                <a:solidFill>
                  <a:srgbClr val="000000"/>
                </a:solidFill>
                <a:latin typeface="Bookman Old Style" panose="02020603050405020304" pitchFamily="1"/>
              </a:rPr>
              <a:t>Maria Rosaria Di Cecca </a:t>
            </a:r>
            <a:r>
              <a:rPr lang="it-IT" sz="1100" spc="0">
                <a:solidFill>
                  <a:srgbClr val="000000"/>
                </a:solidFill>
                <a:latin typeface="Bookman Old Style" panose="02020603050405020304" pitchFamily="1"/>
              </a:rPr>
              <a:t>– Responsabile Ufficio Affari istituzionali </a:t>
            </a:r>
          </a:p>
          <a:p>
            <a:pPr marL="0" marR="0" indent="0" algn="l">
              <a:lnSpc>
                <a:spcPts val="1200"/>
              </a:lnSpc>
              <a:spcBef>
                <a:spcPts val="1250"/>
              </a:spcBef>
              <a:spcAft>
                <a:spcPts val="6000"/>
              </a:spcAft>
            </a:pPr>
            <a:r>
              <a:rPr lang="it-IT" sz="1100" spc="0">
                <a:solidFill>
                  <a:srgbClr val="000000"/>
                </a:solidFill>
                <a:latin typeface="Bookman Old Style" panose="02020603050405020304" pitchFamily="1"/>
              </a:rPr>
              <a:t>con la collaborazione di </a:t>
            </a:r>
            <a:r>
              <a:rPr lang="it-IT" sz="1100" b="1" spc="0">
                <a:solidFill>
                  <a:srgbClr val="000000"/>
                </a:solidFill>
                <a:latin typeface="Bookman Old Style" panose="02020603050405020304" pitchFamily="1"/>
              </a:rPr>
              <a:t>Riccardo Narducci </a:t>
            </a:r>
            <a:r>
              <a:rPr lang="it-IT" sz="1100" spc="0">
                <a:solidFill>
                  <a:srgbClr val="000000"/>
                </a:solidFill>
                <a:latin typeface="Bookman Old Style" panose="02020603050405020304" pitchFamily="1"/>
              </a:rPr>
              <a:t>– Studio Narducci </a:t>
            </a:r>
          </a:p>
        </p:txBody>
      </p:sp>
      <p:sp>
        <p:nvSpPr>
          <p:cNvPr id="14" name="Segnaposto testo 13"/>
          <p:cNvSpPr>
            <a:spLocks noGrp="1"/>
          </p:cNvSpPr>
          <p:nvPr>
            <p:ph type="body" idx="10"/>
          </p:nvPr>
        </p:nvSpPr>
        <p:spPr>
          <a:xfrm>
            <a:off x="3686175" y="9599295"/>
            <a:ext cx="183515" cy="16256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it-IT" sz="1050" spc="0">
                <a:solidFill>
                  <a:srgbClr val="000000"/>
                </a:solidFill>
                <a:latin typeface="Calibri" panose="02020603050405020304" pitchFamily="1"/>
              </a:rPr>
              <a:t>2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 name="Segnaposto testo 101"/>
          <p:cNvSpPr>
            <a:spLocks noGrp="1"/>
          </p:cNvSpPr>
          <p:nvPr>
            <p:ph type="body" idx="10"/>
          </p:nvPr>
        </p:nvSpPr>
        <p:spPr>
          <a:xfrm>
            <a:off x="700405" y="901700"/>
            <a:ext cx="6155690" cy="8702675"/>
          </a:xfrm>
          <a:prstGeom prst="rect">
            <a:avLst/>
          </a:prstGeom>
          <a:noFill/>
          <a:ln w="0" cmpd="sng">
            <a:noFill/>
            <a:prstDash val="solid"/>
          </a:ln>
        </p:spPr>
        <p:txBody>
          <a:bodyPr vert="horz" lIns="0" tIns="2540" rIns="0" bIns="0" anchor="t"/>
          <a:lstStyle/>
          <a:p>
            <a:pPr marL="45720" marR="0" indent="0" algn="ctr">
              <a:lnSpc>
                <a:spcPts val="1200"/>
              </a:lnSpc>
              <a:spcAft>
                <a:spcPts val="0"/>
              </a:spcAft>
            </a:pPr>
            <a:r>
              <a:rPr lang="it-IT" sz="950" b="1" spc="-5">
                <a:solidFill>
                  <a:srgbClr val="000000"/>
                </a:solidFill>
                <a:latin typeface="Tahoma" panose="02020603050405020304" pitchFamily="2"/>
              </a:rPr>
              <a:t>Art. 8 Termini del procedimento </a:t>
            </a:r>
          </a:p>
          <a:p>
            <a:pPr marL="45720" marR="0" indent="137160" algn="just">
              <a:lnSpc>
                <a:spcPts val="2000"/>
              </a:lnSpc>
              <a:spcBef>
                <a:spcPts val="615"/>
              </a:spcBef>
              <a:spcAft>
                <a:spcPts val="0"/>
              </a:spcAft>
              <a:buFont typeface="Tahoma"/>
              <a:buAutoNum type="arabicPeriod"/>
            </a:pPr>
            <a:r>
              <a:rPr lang="it-IT" sz="950" spc="25">
                <a:solidFill>
                  <a:srgbClr val="000000"/>
                </a:solidFill>
                <a:latin typeface="Tahoma" panose="02020603050405020304" pitchFamily="2"/>
              </a:rPr>
              <a:t>Il procedimento di accesso civico deve concludersi con provvedimento espresso e motivato nel termine di trenta giorni (art. 5, c. 6, del d.lgs. n. 33/2013) dalla presentazione dell’istanza con la comunicazione del relativo esito al richiedente e agli eventuali soggetti controinteressati. Tali termini sono sospesi nel caso di comunicazione dell’istanza ai controinteressati durante il tempo stabilito dalla norma per consentire agli stessi di presentare eventuale opposizione (10 giorni dalla ricezione della comunicazione). </a:t>
            </a:r>
          </a:p>
          <a:p>
            <a:pPr marL="45720" marR="0" indent="137160" algn="just">
              <a:lnSpc>
                <a:spcPts val="2000"/>
              </a:lnSpc>
              <a:spcBef>
                <a:spcPts val="645"/>
              </a:spcBef>
              <a:spcAft>
                <a:spcPts val="0"/>
              </a:spcAft>
              <a:buFont typeface="Tahoma"/>
              <a:buAutoNum type="arabicPeriod"/>
            </a:pPr>
            <a:r>
              <a:rPr lang="it-IT" sz="950" spc="25">
                <a:solidFill>
                  <a:srgbClr val="000000"/>
                </a:solidFill>
                <a:latin typeface="Tahoma" panose="02020603050405020304" pitchFamily="2"/>
              </a:rPr>
              <a:t>In caso di accoglimento, l’ufficio competente di cui all’art. 5 del presente Regolamento provvede a trasmettere tempestivamente al richiedente i dati o i documenti richiesti, ovvero, nel caso in cui l’istanza riguardi l’accesso civico, a pubblicare sul sito i dati, le informazioni o i documenti richiesti e a comunicare al richiedente l’avvenuta pubblicazione dello stesso, indicandogli il relativo collegamento ipertestuale. </a:t>
            </a:r>
          </a:p>
          <a:p>
            <a:pPr marL="45720" marR="0" indent="137160" algn="just">
              <a:lnSpc>
                <a:spcPts val="2000"/>
              </a:lnSpc>
              <a:spcBef>
                <a:spcPts val="580"/>
              </a:spcBef>
              <a:spcAft>
                <a:spcPts val="0"/>
              </a:spcAft>
              <a:buFont typeface="Tahoma"/>
              <a:buAutoNum type="arabicPeriod"/>
            </a:pPr>
            <a:r>
              <a:rPr lang="it-IT" sz="950" spc="25">
                <a:solidFill>
                  <a:srgbClr val="000000"/>
                </a:solidFill>
                <a:latin typeface="Tahoma" panose="02020603050405020304" pitchFamily="2"/>
              </a:rPr>
              <a:t>Qualora vi sia stato l’accoglimento della richiesta di accesso generalizzato nonostante l’opposizione del controinteressato, il Comune è tenuto a darne comunicazione a quest’ultimo. I dati o i documenti richiesti possono essere trasmessi al richiedente non prima di quindici giorni dalla ricezione della stessa comunicazione da parte del controinteressato, ciò anche al fine di consentire a quest’ultimo di presentare eventualmente richiesta di riesame o ricorso al difensore civico, oppure ricorso al giudice amministrativo. </a:t>
            </a:r>
          </a:p>
          <a:p>
            <a:pPr marL="45720" marR="0" indent="137160" algn="just">
              <a:lnSpc>
                <a:spcPts val="2000"/>
              </a:lnSpc>
              <a:spcBef>
                <a:spcPts val="580"/>
              </a:spcBef>
              <a:spcAft>
                <a:spcPts val="0"/>
              </a:spcAft>
              <a:buFont typeface="Tahoma"/>
              <a:buAutoNum type="arabicPeriod"/>
            </a:pPr>
            <a:r>
              <a:rPr lang="it-IT" sz="950" spc="0">
                <a:solidFill>
                  <a:srgbClr val="000000"/>
                </a:solidFill>
                <a:latin typeface="Tahoma" panose="02020603050405020304" pitchFamily="2"/>
              </a:rPr>
              <a:t>Nel caso di richiesta di accesso generalizzato, il Comune deve motivare l’eventuale rifiuto, differimento o la limitazione dell’accesso con riferimento ai soli casi e limiti stabiliti dall’art. 5-bis del decreto trasparenza. </a:t>
            </a:r>
          </a:p>
          <a:p>
            <a:pPr marL="45720" marR="1645920" indent="1600200" algn="l">
              <a:lnSpc>
                <a:spcPts val="2600"/>
              </a:lnSpc>
              <a:spcBef>
                <a:spcPts val="2640"/>
              </a:spcBef>
              <a:spcAft>
                <a:spcPts val="0"/>
              </a:spcAft>
            </a:pPr>
            <a:r>
              <a:rPr lang="it-IT" sz="950" b="1" spc="0">
                <a:solidFill>
                  <a:srgbClr val="000000"/>
                </a:solidFill>
                <a:latin typeface="Tahoma" panose="02020603050405020304" pitchFamily="2"/>
              </a:rPr>
              <a:t>Art. 9 Eccezioni assolute all’accesso generalizzato </a:t>
            </a:r>
            <a:r>
              <a:rPr lang="it-IT" sz="950" spc="0">
                <a:solidFill>
                  <a:srgbClr val="000000"/>
                </a:solidFill>
                <a:latin typeface="Tahoma" panose="02020603050405020304" pitchFamily="2"/>
              </a:rPr>
              <a:t>1. Il diritto di accesso generalizzato è escluso: </a:t>
            </a:r>
          </a:p>
          <a:p>
            <a:pPr marL="45720" marR="0" indent="0" algn="just">
              <a:lnSpc>
                <a:spcPts val="2000"/>
              </a:lnSpc>
              <a:spcBef>
                <a:spcPts val="580"/>
              </a:spcBef>
              <a:spcAft>
                <a:spcPts val="0"/>
              </a:spcAft>
            </a:pPr>
            <a:r>
              <a:rPr lang="it-IT" sz="950" spc="20">
                <a:solidFill>
                  <a:srgbClr val="000000"/>
                </a:solidFill>
                <a:latin typeface="Tahoma" panose="02020603050405020304" pitchFamily="2"/>
              </a:rPr>
              <a:t>1.1.) nei casi di segreto di Stato (cfr. art. 39, legge n. 124/2007) e nei casi in cui l’accesso è subordinato dalla disciplina vigente al rispetto di specifiche condizioni, modalità o limiti (tra cui la disciplina sugli atti dello stato civile, la disciplina sulle informazioni contenute nelle anagrafi della popolazione, gli Archivi di Stato), inclusi quelli di cui all’art. 24, c. 1, legge n. 241/1990. Ai sensi di quest’ultima norma il diritto di accesso è escluso: </a:t>
            </a:r>
          </a:p>
          <a:p>
            <a:pPr marL="45720" marR="0" indent="137160" algn="just">
              <a:lnSpc>
                <a:spcPts val="2000"/>
              </a:lnSpc>
              <a:spcBef>
                <a:spcPts val="630"/>
              </a:spcBef>
              <a:spcAft>
                <a:spcPts val="0"/>
              </a:spcAft>
              <a:buFont typeface="Tahoma"/>
              <a:buAutoNum type="alphaLcPeriod"/>
            </a:pPr>
            <a:r>
              <a:rPr lang="it-IT" sz="950" spc="0">
                <a:solidFill>
                  <a:srgbClr val="000000"/>
                </a:solidFill>
                <a:latin typeface="Tahoma" panose="02020603050405020304" pitchFamily="2"/>
              </a:rPr>
              <a:t>per i documenti coperti da segreto di Stato ai sensi della legge 24 ottobre 1977, n. 801, e successive modificazioni, e nei casi di segreto o di divieto di divulgazione espressamente previsti dalla legge; </a:t>
            </a:r>
          </a:p>
          <a:p>
            <a:pPr marL="45720" marR="0" indent="137160" algn="just">
              <a:lnSpc>
                <a:spcPts val="1200"/>
              </a:lnSpc>
              <a:spcBef>
                <a:spcPts val="1385"/>
              </a:spcBef>
              <a:spcAft>
                <a:spcPts val="0"/>
              </a:spcAft>
              <a:buFont typeface="Tahoma"/>
              <a:buAutoNum type="alphaLcPeriod"/>
            </a:pPr>
            <a:r>
              <a:rPr lang="it-IT" sz="950" spc="25">
                <a:solidFill>
                  <a:srgbClr val="000000"/>
                </a:solidFill>
                <a:latin typeface="Tahoma" panose="02020603050405020304" pitchFamily="2"/>
              </a:rPr>
              <a:t>nei procedimenti tributari locali, per i quali restano ferme le particolari norme che li regolano; </a:t>
            </a:r>
          </a:p>
          <a:p>
            <a:pPr marL="45720" marR="0" indent="137160" algn="just">
              <a:lnSpc>
                <a:spcPts val="2000"/>
              </a:lnSpc>
              <a:spcBef>
                <a:spcPts val="585"/>
              </a:spcBef>
              <a:spcAft>
                <a:spcPts val="265"/>
              </a:spcAft>
              <a:buFont typeface="Tahoma"/>
              <a:buAutoNum type="alphaLcPeriod"/>
            </a:pPr>
            <a:r>
              <a:rPr lang="it-IT" sz="950" spc="30">
                <a:solidFill>
                  <a:srgbClr val="000000"/>
                </a:solidFill>
                <a:latin typeface="Tahoma" panose="02020603050405020304" pitchFamily="2"/>
              </a:rPr>
              <a:t>nei confronti dell’attività dell’Ente diretta all’emanazione di atti normativi, amministrativi generali, di pianificazione e di programmazione, per i quali restano ferme le particolari norme che ne regolano la formazione; </a:t>
            </a:r>
          </a:p>
        </p:txBody>
      </p:sp>
      <p:sp>
        <p:nvSpPr>
          <p:cNvPr id="103" name="Segnaposto testo 102"/>
          <p:cNvSpPr>
            <a:spLocks noGrp="1"/>
          </p:cNvSpPr>
          <p:nvPr>
            <p:ph type="body" idx="10"/>
          </p:nvPr>
        </p:nvSpPr>
        <p:spPr>
          <a:xfrm>
            <a:off x="3652520" y="9604375"/>
            <a:ext cx="25717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20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6" name="Segnaposto testo 105"/>
          <p:cNvSpPr>
            <a:spLocks noGrp="1"/>
          </p:cNvSpPr>
          <p:nvPr>
            <p:ph type="body" idx="10"/>
          </p:nvPr>
        </p:nvSpPr>
        <p:spPr>
          <a:xfrm>
            <a:off x="703580" y="901700"/>
            <a:ext cx="6155690" cy="8702675"/>
          </a:xfrm>
          <a:prstGeom prst="rect">
            <a:avLst/>
          </a:prstGeom>
          <a:noFill/>
          <a:ln w="0" cmpd="sng">
            <a:noFill/>
            <a:prstDash val="solid"/>
          </a:ln>
        </p:spPr>
        <p:txBody>
          <a:bodyPr vert="horz" lIns="0" tIns="0" rIns="0" bIns="0" anchor="t"/>
          <a:lstStyle/>
          <a:p>
            <a:pPr marL="0" marR="0" indent="0" algn="just">
              <a:lnSpc>
                <a:spcPts val="1600"/>
              </a:lnSpc>
              <a:spcAft>
                <a:spcPts val="0"/>
              </a:spcAft>
            </a:pPr>
            <a:r>
              <a:rPr lang="it-IT" sz="950" spc="0">
                <a:solidFill>
                  <a:srgbClr val="000000"/>
                </a:solidFill>
                <a:latin typeface="Tahoma" panose="02020603050405020304" pitchFamily="2"/>
              </a:rPr>
              <a:t>d) nei procedimenti selettivi, nei confronti dei documenti amministrativi contenenti informazioni di carattere psicoattitudinale relativi a terzi. </a:t>
            </a:r>
          </a:p>
          <a:p>
            <a:pPr marL="0" marR="0" indent="0" algn="l">
              <a:lnSpc>
                <a:spcPts val="1200"/>
              </a:lnSpc>
              <a:spcBef>
                <a:spcPts val="1410"/>
              </a:spcBef>
              <a:spcAft>
                <a:spcPts val="0"/>
              </a:spcAft>
            </a:pPr>
            <a:r>
              <a:rPr lang="it-IT" sz="950" spc="15">
                <a:solidFill>
                  <a:srgbClr val="000000"/>
                </a:solidFill>
                <a:latin typeface="Tahoma" panose="02020603050405020304" pitchFamily="2"/>
              </a:rPr>
              <a:t>1.2.) nei casi di divieti di accesso o divulgazione previsti dalla legge tra cui: </a:t>
            </a:r>
          </a:p>
          <a:p>
            <a:pPr marL="0" marR="0" indent="0" algn="l">
              <a:lnSpc>
                <a:spcPts val="1200"/>
              </a:lnSpc>
              <a:spcBef>
                <a:spcPts val="1385"/>
              </a:spcBef>
              <a:spcAft>
                <a:spcPts val="0"/>
              </a:spcAft>
            </a:pPr>
            <a:r>
              <a:rPr lang="it-IT" sz="950" spc="15">
                <a:solidFill>
                  <a:srgbClr val="000000"/>
                </a:solidFill>
                <a:latin typeface="Tahoma" panose="02020603050405020304" pitchFamily="2"/>
              </a:rPr>
              <a:t>- il segreto militare (R.D. n.161/1941);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statistico (D.Lgs 322/1989);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bancario (D.Lgs. 385/1993); </a:t>
            </a:r>
          </a:p>
          <a:p>
            <a:pPr marL="0" marR="0" indent="0" algn="l">
              <a:lnSpc>
                <a:spcPts val="1200"/>
              </a:lnSpc>
              <a:spcBef>
                <a:spcPts val="1390"/>
              </a:spcBef>
              <a:spcAft>
                <a:spcPts val="0"/>
              </a:spcAft>
            </a:pPr>
            <a:r>
              <a:rPr lang="it-IT" sz="950" spc="15">
                <a:solidFill>
                  <a:srgbClr val="000000"/>
                </a:solidFill>
                <a:latin typeface="Tahoma" panose="02020603050405020304" pitchFamily="2"/>
              </a:rPr>
              <a:t>- il segreto scientifico e il segreto industriale (art. 623 c.p.);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istruttorio (art.329 c.p.p.); </a:t>
            </a:r>
          </a:p>
          <a:p>
            <a:pPr marL="0" marR="0" indent="0" algn="l">
              <a:lnSpc>
                <a:spcPts val="1200"/>
              </a:lnSpc>
              <a:spcBef>
                <a:spcPts val="1385"/>
              </a:spcBef>
              <a:spcAft>
                <a:spcPts val="0"/>
              </a:spcAft>
            </a:pPr>
            <a:r>
              <a:rPr lang="it-IT" sz="950" spc="15">
                <a:solidFill>
                  <a:srgbClr val="000000"/>
                </a:solidFill>
                <a:latin typeface="Tahoma" panose="02020603050405020304" pitchFamily="2"/>
              </a:rPr>
              <a:t>- il segreto sul contenuto della corrispondenza (art.616 c.p.); </a:t>
            </a:r>
          </a:p>
          <a:p>
            <a:pPr marL="0" marR="0" indent="0" algn="l">
              <a:lnSpc>
                <a:spcPts val="1300"/>
              </a:lnSpc>
              <a:spcBef>
                <a:spcPts val="1360"/>
              </a:spcBef>
              <a:spcAft>
                <a:spcPts val="0"/>
              </a:spcAft>
            </a:pPr>
            <a:r>
              <a:rPr lang="it-IT" sz="950" spc="15">
                <a:solidFill>
                  <a:srgbClr val="000000"/>
                </a:solidFill>
                <a:latin typeface="Tahoma" panose="02020603050405020304" pitchFamily="2"/>
              </a:rPr>
              <a:t>- i divieti di divulgazione connessi al segreto d'ufficio (art.15, D.P.R. 3/1957) </a:t>
            </a:r>
          </a:p>
          <a:p>
            <a:pPr marL="0" marR="45720" indent="0" algn="l">
              <a:lnSpc>
                <a:spcPts val="2000"/>
              </a:lnSpc>
              <a:spcBef>
                <a:spcPts val="580"/>
              </a:spcBef>
              <a:spcAft>
                <a:spcPts val="0"/>
              </a:spcAft>
            </a:pPr>
            <a:r>
              <a:rPr lang="it-IT" sz="950" spc="0">
                <a:solidFill>
                  <a:srgbClr val="000000"/>
                </a:solidFill>
                <a:latin typeface="Tahoma" panose="02020603050405020304" pitchFamily="2"/>
              </a:rPr>
              <a:t>- i dati idonei a rivelare lo stato di salute, ossia a qualsiasi informazione da cui si possa desumere, anche indirettamente, lo stato di malattia o l’esistenza di patologie dei soggetti interessati, compreso qualsiasi riferimento alle condizioni di invalidità, disabilità o handicap fisici e/o psichici (art. 22, comma 8, del Codice; art. 7-bis, c. 6, D.Lgs.. n. 33/2013); </a:t>
            </a:r>
          </a:p>
          <a:p>
            <a:pPr marL="0" marR="0" indent="0" algn="l">
              <a:lnSpc>
                <a:spcPts val="1200"/>
              </a:lnSpc>
              <a:spcBef>
                <a:spcPts val="1385"/>
              </a:spcBef>
              <a:spcAft>
                <a:spcPts val="0"/>
              </a:spcAft>
            </a:pPr>
            <a:r>
              <a:rPr lang="it-IT" sz="950" spc="5">
                <a:solidFill>
                  <a:srgbClr val="000000"/>
                </a:solidFill>
                <a:latin typeface="Tahoma" panose="02020603050405020304" pitchFamily="2"/>
              </a:rPr>
              <a:t>- i dati idonei a rivelare la vita sessuale (art. 7-bis, c. 6, D.Lgs.. n. 33/2013); </a:t>
            </a:r>
          </a:p>
          <a:p>
            <a:pPr marL="0" marR="0" indent="0" algn="just">
              <a:lnSpc>
                <a:spcPts val="2000"/>
              </a:lnSpc>
              <a:spcBef>
                <a:spcPts val="605"/>
              </a:spcBef>
              <a:spcAft>
                <a:spcPts val="0"/>
              </a:spcAft>
            </a:pPr>
            <a:r>
              <a:rPr lang="it-IT" sz="950" spc="0">
                <a:solidFill>
                  <a:srgbClr val="000000"/>
                </a:solidFill>
                <a:latin typeface="Tahoma" panose="02020603050405020304" pitchFamily="2"/>
              </a:rPr>
              <a:t>- i dati identificativi di persone fisiche beneficiarie di aiuti economici da cui è possibile ricavare informazioni relative allo stato di salute ovvero alla situazione di disagio economico-sociale degli interessati (divieto previsto dall’art. 26, comma 4, D.Lgs. n. 33/2013). </a:t>
            </a:r>
          </a:p>
          <a:p>
            <a:pPr marL="0" marR="0" indent="228600" algn="just">
              <a:lnSpc>
                <a:spcPts val="2000"/>
              </a:lnSpc>
              <a:spcBef>
                <a:spcPts val="580"/>
              </a:spcBef>
              <a:spcAft>
                <a:spcPts val="0"/>
              </a:spcAft>
              <a:buFont typeface="Tahoma"/>
              <a:buAutoNum type="arabicPeriod" startAt="2"/>
            </a:pPr>
            <a:r>
              <a:rPr lang="it-IT" sz="950" spc="0">
                <a:solidFill>
                  <a:srgbClr val="000000"/>
                </a:solidFill>
                <a:latin typeface="Tahoma" panose="02020603050405020304" pitchFamily="2"/>
              </a:rPr>
              <a:t>Tale categoria di eccezioni all’accesso generalizzato è prevista dalla legge ed ha carattere tassativo. In presenza ditali eccezioni il Comune è tenuto a rifiutare l’accesso trattandosi di eccezioni poste da una norma di rango primario, sulla base di una valutazione preventiva e generale, a tutela di interessi pubblici e privati fondamentali e prioritari rispetto a quello del diritto alla conoscenza diffusa. </a:t>
            </a:r>
          </a:p>
          <a:p>
            <a:pPr marL="0" marR="0" indent="228600" algn="just">
              <a:lnSpc>
                <a:spcPts val="2000"/>
              </a:lnSpc>
              <a:spcBef>
                <a:spcPts val="610"/>
              </a:spcBef>
              <a:spcAft>
                <a:spcPts val="0"/>
              </a:spcAft>
              <a:buFont typeface="Tahoma"/>
              <a:buAutoNum type="arabicPeriod"/>
            </a:pPr>
            <a:r>
              <a:rPr lang="it-IT" sz="950" spc="0">
                <a:solidFill>
                  <a:srgbClr val="000000"/>
                </a:solidFill>
                <a:latin typeface="Tahoma" panose="02020603050405020304" pitchFamily="2"/>
              </a:rPr>
              <a:t>Nella valutazione dell’istanza di accesso, il Comune deve verificare che la richiesta non riguardi atti, documenti o informazioni sottratte alla possibilità di ostensione in quanto ricadenti in una delle fattispecie indicate al primo comma. </a:t>
            </a:r>
          </a:p>
          <a:p>
            <a:pPr marL="0" marR="0" indent="228600" algn="just">
              <a:lnSpc>
                <a:spcPts val="2000"/>
              </a:lnSpc>
              <a:spcBef>
                <a:spcPts val="625"/>
              </a:spcBef>
              <a:spcAft>
                <a:spcPts val="4465"/>
              </a:spcAft>
              <a:buFont typeface="Tahoma"/>
              <a:buAutoNum type="arabicPeriod"/>
            </a:pPr>
            <a:r>
              <a:rPr lang="it-IT" sz="950" spc="0">
                <a:solidFill>
                  <a:srgbClr val="000000"/>
                </a:solidFill>
                <a:latin typeface="Tahoma" panose="02020603050405020304" pitchFamily="2"/>
              </a:rPr>
              <a:t>Per la definizione delle esclusioni all’accesso generalizzato di cui al presente articolo, si rinvia alle Linee guida recanti indicazioni operative adottate dall’Autorità Nazionale Anticorruzione ai sensi dell’art. 5-bis del decreto trasparenza, che si intendono qui integralmente richiamate. </a:t>
            </a:r>
          </a:p>
        </p:txBody>
      </p:sp>
      <p:sp>
        <p:nvSpPr>
          <p:cNvPr id="107" name="Segnaposto testo 106"/>
          <p:cNvSpPr>
            <a:spLocks noGrp="1"/>
          </p:cNvSpPr>
          <p:nvPr>
            <p:ph type="body" idx="10"/>
          </p:nvPr>
        </p:nvSpPr>
        <p:spPr>
          <a:xfrm>
            <a:off x="3652520" y="9604375"/>
            <a:ext cx="254000"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30">
                <a:solidFill>
                  <a:srgbClr val="000000"/>
                </a:solidFill>
                <a:latin typeface="Tahoma" panose="02020603050405020304" pitchFamily="2"/>
              </a:rPr>
              <a:t>21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0" name="Segnaposto testo 109"/>
          <p:cNvSpPr>
            <a:spLocks noGrp="1"/>
          </p:cNvSpPr>
          <p:nvPr>
            <p:ph type="body" idx="10"/>
          </p:nvPr>
        </p:nvSpPr>
        <p:spPr>
          <a:xfrm>
            <a:off x="701675" y="914400"/>
            <a:ext cx="6155690" cy="8700770"/>
          </a:xfrm>
          <a:prstGeom prst="rect">
            <a:avLst/>
          </a:prstGeom>
          <a:noFill/>
          <a:ln w="0" cmpd="sng">
            <a:noFill/>
            <a:prstDash val="solid"/>
          </a:ln>
        </p:spPr>
        <p:txBody>
          <a:bodyPr vert="horz" lIns="0" tIns="0" rIns="0" bIns="0" anchor="t"/>
          <a:lstStyle/>
          <a:p>
            <a:pPr marL="45720" marR="0" indent="0" algn="ctr">
              <a:lnSpc>
                <a:spcPts val="1200"/>
              </a:lnSpc>
              <a:spcAft>
                <a:spcPts val="0"/>
              </a:spcAft>
            </a:pPr>
            <a:r>
              <a:rPr lang="it-IT" sz="950" b="1" spc="0">
                <a:solidFill>
                  <a:srgbClr val="000000"/>
                </a:solidFill>
                <a:latin typeface="Arial" panose="02020603050405020304" pitchFamily="2"/>
              </a:rPr>
              <a:t>Art. 10 Eccezioni relative all’accesso generalizzato </a:t>
            </a:r>
          </a:p>
          <a:p>
            <a:pPr marL="45720" marR="0" indent="137160" algn="just">
              <a:lnSpc>
                <a:spcPts val="2000"/>
              </a:lnSpc>
              <a:spcBef>
                <a:spcPts val="605"/>
              </a:spcBef>
              <a:spcAft>
                <a:spcPts val="0"/>
              </a:spcAft>
              <a:buFont typeface="Arial"/>
              <a:buAutoNum type="arabicPeriod"/>
            </a:pPr>
            <a:r>
              <a:rPr lang="it-IT" sz="950" b="1" spc="0">
                <a:solidFill>
                  <a:srgbClr val="000000"/>
                </a:solidFill>
                <a:latin typeface="Arial" panose="02020603050405020304" pitchFamily="2"/>
              </a:rPr>
              <a:t>I limiti all’accesso generalizzato sono posti dal legislatore a tutela di interessi pubblici e privati di particolare rilievo giuridico che il Comune deve necessariamente valutare con la </a:t>
            </a:r>
            <a:r>
              <a:rPr lang="it-IT" sz="950" spc="0">
                <a:solidFill>
                  <a:srgbClr val="000000"/>
                </a:solidFill>
                <a:latin typeface="Tahoma" panose="02020603050405020304" pitchFamily="2"/>
              </a:rPr>
              <a:t>tecnica </a:t>
            </a:r>
            <a:r>
              <a:rPr lang="it-IT" sz="950" b="1" spc="0">
                <a:solidFill>
                  <a:srgbClr val="000000"/>
                </a:solidFill>
                <a:latin typeface="Arial" panose="02020603050405020304" pitchFamily="2"/>
              </a:rPr>
              <a:t>del bilanciamento, caso per caso, tra l’interesse pubblico alla divulgazione generalizzata e la tutela di </a:t>
            </a:r>
            <a:r>
              <a:rPr lang="it-IT" sz="950" spc="0">
                <a:solidFill>
                  <a:srgbClr val="000000"/>
                </a:solidFill>
                <a:latin typeface="Tahoma" panose="02020603050405020304" pitchFamily="2"/>
              </a:rPr>
              <a:t>altrettanto </a:t>
            </a:r>
            <a:r>
              <a:rPr lang="it-IT" sz="950" b="1" spc="0">
                <a:solidFill>
                  <a:srgbClr val="000000"/>
                </a:solidFill>
                <a:latin typeface="Arial" panose="02020603050405020304" pitchFamily="2"/>
              </a:rPr>
              <a:t>validi interessi considerati dall’ordinamento. </a:t>
            </a:r>
          </a:p>
          <a:p>
            <a:pPr marL="45720" marR="0" indent="137160" algn="just">
              <a:lnSpc>
                <a:spcPts val="2000"/>
              </a:lnSpc>
              <a:spcBef>
                <a:spcPts val="595"/>
              </a:spcBef>
              <a:spcAft>
                <a:spcPts val="0"/>
              </a:spcAft>
              <a:buFont typeface="Arial"/>
              <a:buAutoNum type="arabicPeriod"/>
            </a:pPr>
            <a:r>
              <a:rPr lang="it-IT" sz="950" b="1" spc="0">
                <a:solidFill>
                  <a:srgbClr val="000000"/>
                </a:solidFill>
                <a:latin typeface="Arial" panose="02020603050405020304" pitchFamily="2"/>
              </a:rPr>
              <a:t>L’accesso generalizzato è rifiutato se il diniego è necessario per evitare un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alla tutela di uno degli interessi pubblici inerenti: </a:t>
            </a:r>
          </a:p>
          <a:p>
            <a:pPr marL="45720" marR="0" indent="137160" algn="just">
              <a:lnSpc>
                <a:spcPts val="2000"/>
              </a:lnSpc>
              <a:spcBef>
                <a:spcPts val="605"/>
              </a:spcBef>
              <a:spcAft>
                <a:spcPts val="0"/>
              </a:spcAft>
              <a:buFont typeface="Arial"/>
              <a:buAutoNum type="alphaLcPeriod"/>
            </a:pPr>
            <a:r>
              <a:rPr lang="it-IT" sz="950" b="1" spc="0">
                <a:solidFill>
                  <a:srgbClr val="000000"/>
                </a:solidFill>
                <a:latin typeface="Arial" panose="02020603050405020304" pitchFamily="2"/>
              </a:rPr>
              <a:t>la sicurezza pubblica e l’ordine pubblico.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i verbali e le informative riguardanti </a:t>
            </a:r>
            <a:r>
              <a:rPr lang="it-IT" sz="950" spc="0">
                <a:solidFill>
                  <a:srgbClr val="000000"/>
                </a:solidFill>
                <a:latin typeface="Tahoma" panose="02020603050405020304" pitchFamily="2"/>
              </a:rPr>
              <a:t>attività </a:t>
            </a:r>
            <a:r>
              <a:rPr lang="it-IT" sz="950" b="1" spc="0">
                <a:solidFill>
                  <a:srgbClr val="000000"/>
                </a:solidFill>
                <a:latin typeface="Arial" panose="02020603050405020304" pitchFamily="2"/>
              </a:rPr>
              <a:t>di polizia giudiziaria e di pubblica sicurezza e di tutela dell'ordine pubblico, nonché i dati, i documenti e gli atti prodromici all’adozione di </a:t>
            </a:r>
            <a:r>
              <a:rPr lang="it-IT" sz="950" spc="0">
                <a:solidFill>
                  <a:srgbClr val="000000"/>
                </a:solidFill>
                <a:latin typeface="Tahoma" panose="02020603050405020304" pitchFamily="2"/>
              </a:rPr>
              <a:t>provvedimenti </a:t>
            </a:r>
            <a:r>
              <a:rPr lang="it-IT" sz="950" b="1" spc="0">
                <a:solidFill>
                  <a:srgbClr val="000000"/>
                </a:solidFill>
                <a:latin typeface="Arial" panose="02020603050405020304" pitchFamily="2"/>
              </a:rPr>
              <a:t>rivolti a prevenire ed eliminare gravi pericoli che minacciano l’incolumità e la sicurezza pubblica; </a:t>
            </a:r>
          </a:p>
          <a:p>
            <a:pPr marL="45720" marR="0" indent="137160" algn="just">
              <a:lnSpc>
                <a:spcPts val="1200"/>
              </a:lnSpc>
              <a:spcBef>
                <a:spcPts val="1435"/>
              </a:spcBef>
              <a:spcAft>
                <a:spcPts val="0"/>
              </a:spcAft>
              <a:buFont typeface="Arial"/>
              <a:buAutoNum type="alphaLcPeriod"/>
            </a:pPr>
            <a:r>
              <a:rPr lang="it-IT" sz="950" b="1" spc="-20">
                <a:solidFill>
                  <a:srgbClr val="000000"/>
                </a:solidFill>
                <a:latin typeface="Arial" panose="02020603050405020304" pitchFamily="2"/>
              </a:rPr>
              <a:t>la sicurezza nazionale; </a:t>
            </a:r>
          </a:p>
          <a:p>
            <a:pPr marL="45720" marR="0" indent="137160" algn="just">
              <a:lnSpc>
                <a:spcPts val="2000"/>
              </a:lnSpc>
              <a:spcBef>
                <a:spcPts val="605"/>
              </a:spcBef>
              <a:spcAft>
                <a:spcPts val="0"/>
              </a:spcAft>
              <a:buFont typeface="Arial"/>
              <a:buAutoNum type="alphaLcPeriod"/>
            </a:pPr>
            <a:r>
              <a:rPr lang="it-IT" sz="950" b="1" spc="0">
                <a:solidFill>
                  <a:srgbClr val="000000"/>
                </a:solidFill>
                <a:latin typeface="Arial" panose="02020603050405020304" pitchFamily="2"/>
              </a:rPr>
              <a:t>la difesa e le questioni militari.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gli </a:t>
            </a:r>
            <a:r>
              <a:rPr lang="it-IT" sz="950" spc="0">
                <a:solidFill>
                  <a:srgbClr val="000000"/>
                </a:solidFill>
                <a:latin typeface="Tahoma" panose="02020603050405020304" pitchFamily="2"/>
              </a:rPr>
              <a:t>atti,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documenti </a:t>
            </a:r>
            <a:r>
              <a:rPr lang="it-IT" sz="950" b="1" spc="0">
                <a:solidFill>
                  <a:srgbClr val="000000"/>
                </a:solidFill>
                <a:latin typeface="Arial" panose="02020603050405020304" pitchFamily="2"/>
              </a:rPr>
              <a:t>e le informazioni </a:t>
            </a:r>
            <a:r>
              <a:rPr lang="it-IT" sz="950" spc="0">
                <a:solidFill>
                  <a:srgbClr val="000000"/>
                </a:solidFill>
                <a:latin typeface="Tahoma" panose="02020603050405020304" pitchFamily="2"/>
              </a:rPr>
              <a:t>concernenti </a:t>
            </a:r>
            <a:r>
              <a:rPr lang="it-IT" sz="950" b="1" spc="0">
                <a:solidFill>
                  <a:srgbClr val="000000"/>
                </a:solidFill>
                <a:latin typeface="Arial" panose="02020603050405020304" pitchFamily="2"/>
              </a:rPr>
              <a:t>le </a:t>
            </a:r>
            <a:r>
              <a:rPr lang="it-IT" sz="950" spc="0">
                <a:solidFill>
                  <a:srgbClr val="000000"/>
                </a:solidFill>
                <a:latin typeface="Tahoma" panose="02020603050405020304" pitchFamily="2"/>
              </a:rPr>
              <a:t>attività </a:t>
            </a:r>
            <a:r>
              <a:rPr lang="it-IT" sz="950" b="1" spc="0">
                <a:solidFill>
                  <a:srgbClr val="000000"/>
                </a:solidFill>
                <a:latin typeface="Arial" panose="02020603050405020304" pitchFamily="2"/>
              </a:rPr>
              <a:t>connesse con la pianificazione, l’impiego e l’addestramento delle forze di polizia; </a:t>
            </a:r>
          </a:p>
          <a:p>
            <a:pPr marL="45720" marR="0" indent="137160" algn="just">
              <a:lnSpc>
                <a:spcPts val="1200"/>
              </a:lnSpc>
              <a:spcBef>
                <a:spcPts val="1435"/>
              </a:spcBef>
              <a:spcAft>
                <a:spcPts val="0"/>
              </a:spcAft>
              <a:buFont typeface="Arial"/>
              <a:buAutoNum type="alphaLcPeriod"/>
            </a:pPr>
            <a:r>
              <a:rPr lang="it-IT" sz="950" b="1" spc="-10">
                <a:solidFill>
                  <a:srgbClr val="000000"/>
                </a:solidFill>
                <a:latin typeface="Arial" panose="02020603050405020304" pitchFamily="2"/>
              </a:rPr>
              <a:t>le relazioni internazionali; </a:t>
            </a:r>
          </a:p>
          <a:p>
            <a:pPr marL="45720" marR="0" indent="137160" algn="just">
              <a:lnSpc>
                <a:spcPts val="1200"/>
              </a:lnSpc>
              <a:spcBef>
                <a:spcPts val="1435"/>
              </a:spcBef>
              <a:spcAft>
                <a:spcPts val="0"/>
              </a:spcAft>
              <a:buFont typeface="Arial"/>
              <a:buAutoNum type="alphaLcPeriod"/>
            </a:pPr>
            <a:r>
              <a:rPr lang="it-IT" sz="950" b="1" spc="-10">
                <a:solidFill>
                  <a:srgbClr val="000000"/>
                </a:solidFill>
                <a:latin typeface="Arial" panose="02020603050405020304" pitchFamily="2"/>
              </a:rPr>
              <a:t>la politica e la stabilità finanziaria ed economica dello Stato; </a:t>
            </a:r>
          </a:p>
          <a:p>
            <a:pPr marL="45720" marR="0" indent="137160" algn="just">
              <a:lnSpc>
                <a:spcPts val="2000"/>
              </a:lnSpc>
              <a:spcBef>
                <a:spcPts val="600"/>
              </a:spcBef>
              <a:spcAft>
                <a:spcPts val="0"/>
              </a:spcAft>
              <a:buFont typeface="Arial"/>
              <a:buAutoNum type="alphaLcPeriod"/>
            </a:pPr>
            <a:r>
              <a:rPr lang="it-IT" sz="950" b="1" spc="0">
                <a:solidFill>
                  <a:srgbClr val="000000"/>
                </a:solidFill>
                <a:latin typeface="Arial" panose="02020603050405020304" pitchFamily="2"/>
              </a:rPr>
              <a:t>la conduzione di indagini sui reati e il loro perseguimento.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p>
          <a:p>
            <a:pPr marL="45720" marR="0" indent="0" algn="just">
              <a:lnSpc>
                <a:spcPts val="2000"/>
              </a:lnSpc>
              <a:spcBef>
                <a:spcPts val="605"/>
              </a:spcBef>
              <a:spcAft>
                <a:spcPts val="0"/>
              </a:spcAft>
            </a:pPr>
            <a:r>
              <a:rPr lang="it-IT" sz="950" b="1" spc="0">
                <a:solidFill>
                  <a:srgbClr val="000000"/>
                </a:solidFill>
                <a:latin typeface="Arial" panose="02020603050405020304" pitchFamily="2"/>
              </a:rPr>
              <a:t>- gli </a:t>
            </a:r>
            <a:r>
              <a:rPr lang="it-IT" sz="950" spc="0">
                <a:solidFill>
                  <a:srgbClr val="000000"/>
                </a:solidFill>
                <a:latin typeface="Tahoma" panose="02020603050405020304" pitchFamily="2"/>
              </a:rPr>
              <a:t>atti,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documenti </a:t>
            </a:r>
            <a:r>
              <a:rPr lang="it-IT" sz="950" b="1" spc="0">
                <a:solidFill>
                  <a:srgbClr val="000000"/>
                </a:solidFill>
                <a:latin typeface="Arial" panose="02020603050405020304" pitchFamily="2"/>
              </a:rPr>
              <a:t>e le informazioni </a:t>
            </a:r>
            <a:r>
              <a:rPr lang="it-IT" sz="950" spc="0">
                <a:solidFill>
                  <a:srgbClr val="000000"/>
                </a:solidFill>
                <a:latin typeface="Tahoma" panose="02020603050405020304" pitchFamily="2"/>
              </a:rPr>
              <a:t>concernenti </a:t>
            </a:r>
            <a:r>
              <a:rPr lang="it-IT" sz="950" b="1" spc="0">
                <a:solidFill>
                  <a:srgbClr val="000000"/>
                </a:solidFill>
                <a:latin typeface="Arial" panose="02020603050405020304" pitchFamily="2"/>
              </a:rPr>
              <a:t>azioni di responsabilità di natura civile, penale e contabile, rapporti e denunce trasmesse dall’Autorità giudiziaria e comunque atti riguardanti </a:t>
            </a:r>
            <a:r>
              <a:rPr lang="it-IT" sz="950" spc="0">
                <a:solidFill>
                  <a:srgbClr val="000000"/>
                </a:solidFill>
                <a:latin typeface="Tahoma" panose="02020603050405020304" pitchFamily="2"/>
              </a:rPr>
              <a:t>controversie pendenti, nonché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certificati </a:t>
            </a:r>
            <a:r>
              <a:rPr lang="it-IT" sz="950" b="1" spc="0">
                <a:solidFill>
                  <a:srgbClr val="000000"/>
                </a:solidFill>
                <a:latin typeface="Arial" panose="02020603050405020304" pitchFamily="2"/>
              </a:rPr>
              <a:t>penali; </a:t>
            </a:r>
          </a:p>
          <a:p>
            <a:pPr marL="45720" marR="0" indent="0" algn="just">
              <a:lnSpc>
                <a:spcPts val="2000"/>
              </a:lnSpc>
              <a:spcBef>
                <a:spcPts val="580"/>
              </a:spcBef>
              <a:spcAft>
                <a:spcPts val="0"/>
              </a:spcAft>
            </a:pPr>
            <a:r>
              <a:rPr lang="it-IT" sz="950" b="1" spc="0">
                <a:solidFill>
                  <a:srgbClr val="000000"/>
                </a:solidFill>
                <a:latin typeface="Arial" panose="02020603050405020304" pitchFamily="2"/>
              </a:rPr>
              <a:t>- i rapporti con la Procura della Repubblica e con la Procura regionale della Corte dei Conti e richieste o relazioni di dette Procure ove siano </a:t>
            </a:r>
            <a:r>
              <a:rPr lang="it-IT" sz="950" spc="0">
                <a:solidFill>
                  <a:srgbClr val="000000"/>
                </a:solidFill>
                <a:latin typeface="Tahoma" panose="02020603050405020304" pitchFamily="2"/>
              </a:rPr>
              <a:t>nominativamente </a:t>
            </a:r>
            <a:r>
              <a:rPr lang="it-IT" sz="950" b="1" spc="0">
                <a:solidFill>
                  <a:srgbClr val="000000"/>
                </a:solidFill>
                <a:latin typeface="Arial" panose="02020603050405020304" pitchFamily="2"/>
              </a:rPr>
              <a:t>individuati soggetti per i quali si manifesta la sussistenza di responsabilità </a:t>
            </a:r>
            <a:r>
              <a:rPr lang="it-IT" sz="950" spc="0">
                <a:solidFill>
                  <a:srgbClr val="000000"/>
                </a:solidFill>
                <a:latin typeface="Tahoma" panose="02020603050405020304" pitchFamily="2"/>
              </a:rPr>
              <a:t>amministrative, </a:t>
            </a:r>
            <a:r>
              <a:rPr lang="it-IT" sz="950" b="1" spc="0">
                <a:solidFill>
                  <a:srgbClr val="000000"/>
                </a:solidFill>
                <a:latin typeface="Arial" panose="02020603050405020304" pitchFamily="2"/>
              </a:rPr>
              <a:t>contabili o penali; </a:t>
            </a:r>
          </a:p>
          <a:p>
            <a:pPr marL="45720" marR="0" indent="137160" algn="just">
              <a:lnSpc>
                <a:spcPts val="2000"/>
              </a:lnSpc>
              <a:spcBef>
                <a:spcPts val="600"/>
              </a:spcBef>
              <a:spcAft>
                <a:spcPts val="0"/>
              </a:spcAft>
              <a:buFont typeface="Arial"/>
              <a:buAutoNum type="alphaLcPeriod"/>
            </a:pPr>
            <a:r>
              <a:rPr lang="it-IT" sz="950" b="1" spc="0">
                <a:solidFill>
                  <a:srgbClr val="000000"/>
                </a:solidFill>
                <a:latin typeface="Arial" panose="02020603050405020304" pitchFamily="2"/>
              </a:rPr>
              <a:t>il regolare svolgimento di </a:t>
            </a:r>
            <a:r>
              <a:rPr lang="it-IT" sz="950" spc="0">
                <a:solidFill>
                  <a:srgbClr val="000000"/>
                </a:solidFill>
                <a:latin typeface="Tahoma" panose="02020603050405020304" pitchFamily="2"/>
              </a:rPr>
              <a:t>attività ispettive </a:t>
            </a:r>
            <a:r>
              <a:rPr lang="it-IT" sz="950" b="1" spc="0">
                <a:solidFill>
                  <a:srgbClr val="000000"/>
                </a:solidFill>
                <a:latin typeface="Arial" panose="02020603050405020304" pitchFamily="2"/>
              </a:rPr>
              <a:t>preordinate ad acquisire elementi </a:t>
            </a:r>
            <a:r>
              <a:rPr lang="it-IT" sz="950" spc="0">
                <a:solidFill>
                  <a:srgbClr val="000000"/>
                </a:solidFill>
                <a:latin typeface="Tahoma" panose="02020603050405020304" pitchFamily="2"/>
              </a:rPr>
              <a:t>conoscitivi </a:t>
            </a:r>
            <a:r>
              <a:rPr lang="it-IT" sz="950" b="1" spc="0">
                <a:solidFill>
                  <a:srgbClr val="000000"/>
                </a:solidFill>
                <a:latin typeface="Arial" panose="02020603050405020304" pitchFamily="2"/>
              </a:rPr>
              <a:t>necessari per lo svolgimento delle funzioni di competenza dell’Ente.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p>
          <a:p>
            <a:pPr marL="45720" marR="0" indent="0" algn="just">
              <a:lnSpc>
                <a:spcPts val="1200"/>
              </a:lnSpc>
              <a:spcBef>
                <a:spcPts val="1385"/>
              </a:spcBef>
              <a:spcAft>
                <a:spcPts val="1695"/>
              </a:spcAft>
            </a:pPr>
            <a:r>
              <a:rPr lang="it-IT" sz="950" b="1" spc="5">
                <a:solidFill>
                  <a:srgbClr val="000000"/>
                </a:solidFill>
                <a:latin typeface="Arial" panose="02020603050405020304" pitchFamily="2"/>
              </a:rPr>
              <a:t>- gli </a:t>
            </a:r>
            <a:r>
              <a:rPr lang="it-IT" sz="950" spc="5">
                <a:solidFill>
                  <a:srgbClr val="000000"/>
                </a:solidFill>
                <a:latin typeface="Tahoma" panose="02020603050405020304" pitchFamily="2"/>
              </a:rPr>
              <a:t>atti, </a:t>
            </a:r>
            <a:r>
              <a:rPr lang="it-IT" sz="950" b="1" spc="5">
                <a:solidFill>
                  <a:srgbClr val="000000"/>
                </a:solidFill>
                <a:latin typeface="Arial" panose="02020603050405020304" pitchFamily="2"/>
              </a:rPr>
              <a:t>i </a:t>
            </a:r>
            <a:r>
              <a:rPr lang="it-IT" sz="950" spc="5">
                <a:solidFill>
                  <a:srgbClr val="000000"/>
                </a:solidFill>
                <a:latin typeface="Tahoma" panose="02020603050405020304" pitchFamily="2"/>
              </a:rPr>
              <a:t>documenti </a:t>
            </a:r>
            <a:r>
              <a:rPr lang="it-IT" sz="950" b="1" spc="5">
                <a:solidFill>
                  <a:srgbClr val="000000"/>
                </a:solidFill>
                <a:latin typeface="Arial" panose="02020603050405020304" pitchFamily="2"/>
              </a:rPr>
              <a:t>e le informazioni </a:t>
            </a:r>
            <a:r>
              <a:rPr lang="it-IT" sz="950" spc="5">
                <a:solidFill>
                  <a:srgbClr val="000000"/>
                </a:solidFill>
                <a:latin typeface="Tahoma" panose="02020603050405020304" pitchFamily="2"/>
              </a:rPr>
              <a:t>concernenti </a:t>
            </a:r>
            <a:r>
              <a:rPr lang="it-IT" sz="950" b="1" spc="5">
                <a:solidFill>
                  <a:srgbClr val="000000"/>
                </a:solidFill>
                <a:latin typeface="Arial" panose="02020603050405020304" pitchFamily="2"/>
              </a:rPr>
              <a:t>segnalazioni, atti o esposti di privati, di organizzazioni </a:t>
            </a:r>
          </a:p>
        </p:txBody>
      </p:sp>
      <p:sp>
        <p:nvSpPr>
          <p:cNvPr id="111" name="Segnaposto testo 110"/>
          <p:cNvSpPr>
            <a:spLocks noGrp="1"/>
          </p:cNvSpPr>
          <p:nvPr>
            <p:ph type="body" idx="10"/>
          </p:nvPr>
        </p:nvSpPr>
        <p:spPr>
          <a:xfrm>
            <a:off x="3652520" y="9615170"/>
            <a:ext cx="254000" cy="14224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b="1" spc="135">
                <a:solidFill>
                  <a:srgbClr val="000000"/>
                </a:solidFill>
                <a:latin typeface="Arial" panose="02020603050405020304" pitchFamily="2"/>
              </a:rPr>
              <a:t>22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4" name="Segnaposto testo 113"/>
          <p:cNvSpPr>
            <a:spLocks noGrp="1"/>
          </p:cNvSpPr>
          <p:nvPr>
            <p:ph type="body" idx="10"/>
          </p:nvPr>
        </p:nvSpPr>
        <p:spPr>
          <a:xfrm>
            <a:off x="701675" y="901700"/>
            <a:ext cx="6155690" cy="8702675"/>
          </a:xfrm>
          <a:prstGeom prst="rect">
            <a:avLst/>
          </a:prstGeom>
          <a:noFill/>
          <a:ln w="0" cmpd="sng">
            <a:noFill/>
            <a:prstDash val="solid"/>
          </a:ln>
        </p:spPr>
        <p:txBody>
          <a:bodyPr vert="horz" lIns="0" tIns="0" rIns="0" bIns="0" anchor="t"/>
          <a:lstStyle/>
          <a:p>
            <a:pPr marL="0" marR="0" indent="0" algn="just">
              <a:lnSpc>
                <a:spcPts val="1800"/>
              </a:lnSpc>
              <a:spcAft>
                <a:spcPts val="0"/>
              </a:spcAft>
            </a:pPr>
            <a:r>
              <a:rPr lang="it-IT" sz="950" spc="0">
                <a:solidFill>
                  <a:srgbClr val="000000"/>
                </a:solidFill>
                <a:latin typeface="Tahoma" panose="02020603050405020304" pitchFamily="2"/>
              </a:rPr>
              <a:t>sindacali e di categoria o altre associazioni fino a quando non sia conclusa la relativa fase istruttoria o gli atti conclusivi del procedimento abbiano assunto carattere di definitività,, qualora non sia possibile soddisfare prima l’istanza di accesso senza impedire o gravemente ostacolare lo svolgimento dell’azione amministrativa o compromettere la decisione finale; </a:t>
            </a:r>
          </a:p>
          <a:p>
            <a:pPr marL="0" marR="0" indent="0" algn="just">
              <a:lnSpc>
                <a:spcPts val="2000"/>
              </a:lnSpc>
              <a:spcBef>
                <a:spcPts val="630"/>
              </a:spcBef>
              <a:spcAft>
                <a:spcPts val="0"/>
              </a:spcAft>
            </a:pPr>
            <a:r>
              <a:rPr lang="it-IT" sz="950" spc="0">
                <a:solidFill>
                  <a:srgbClr val="000000"/>
                </a:solidFill>
                <a:latin typeface="Tahoma" panose="02020603050405020304" pitchFamily="2"/>
              </a:rPr>
              <a:t>- le notizie sulla programmazione dell'attività di vigilanza, sulle modalità ed i tempi del suo svolgimento, le indagini sull'attività degli uffici, dei singoli dipendenti o sull'attività di enti pubblici o privati su cui l'ente esercita forme di vigilanza; </a:t>
            </a:r>
          </a:p>
          <a:p>
            <a:pPr marL="0" marR="0" indent="0" algn="just">
              <a:lnSpc>
                <a:spcPts val="2000"/>
              </a:lnSpc>
              <a:spcBef>
                <a:spcPts val="575"/>
              </a:spcBef>
              <a:spcAft>
                <a:spcPts val="0"/>
              </a:spcAft>
            </a:pPr>
            <a:r>
              <a:rPr lang="it-IT" sz="950" spc="20">
                <a:solidFill>
                  <a:srgbClr val="000000"/>
                </a:solidFill>
                <a:latin typeface="Tahoma" panose="02020603050405020304" pitchFamily="2"/>
              </a:rPr>
              <a:t>- verbali ed atti istruttori relativi alle commissioni di indagine il cui atto istitutivo preveda la segretezza dei lavori; </a:t>
            </a:r>
          </a:p>
          <a:p>
            <a:pPr marL="0" marR="0" indent="0" algn="just">
              <a:lnSpc>
                <a:spcPts val="2000"/>
              </a:lnSpc>
              <a:spcBef>
                <a:spcPts val="595"/>
              </a:spcBef>
              <a:spcAft>
                <a:spcPts val="0"/>
              </a:spcAft>
            </a:pPr>
            <a:r>
              <a:rPr lang="it-IT" sz="950" spc="0">
                <a:solidFill>
                  <a:srgbClr val="000000"/>
                </a:solidFill>
                <a:latin typeface="Tahoma" panose="02020603050405020304" pitchFamily="2"/>
              </a:rPr>
              <a:t>- verbali ed atti istruttori relativi ad ispezioni, verifiche ed accertamenti amministrativi condotti su attività e soggetti privati nell’ambito delle attribuzioni d’ufficio; </a:t>
            </a:r>
          </a:p>
          <a:p>
            <a:pPr marL="0" marR="0" indent="0" algn="just">
              <a:lnSpc>
                <a:spcPts val="2000"/>
              </a:lnSpc>
              <a:spcBef>
                <a:spcPts val="575"/>
              </a:spcBef>
              <a:spcAft>
                <a:spcPts val="0"/>
              </a:spcAft>
            </a:pPr>
            <a:r>
              <a:rPr lang="it-IT" sz="950" spc="0">
                <a:solidFill>
                  <a:srgbClr val="000000"/>
                </a:solidFill>
                <a:latin typeface="Tahoma" panose="02020603050405020304" pitchFamily="2"/>
              </a:rPr>
              <a:t>- pareri legali redatti dagli uffici comunali, nonché quelli di professionisti esterni acquisiti, in relazione a liti in atto o potenziali, atti difensivi e relativa corrispondenza. </a:t>
            </a:r>
          </a:p>
          <a:p>
            <a:pPr marL="0" marR="0" indent="0" algn="just">
              <a:lnSpc>
                <a:spcPts val="2000"/>
              </a:lnSpc>
              <a:spcBef>
                <a:spcPts val="625"/>
              </a:spcBef>
              <a:spcAft>
                <a:spcPts val="0"/>
              </a:spcAft>
            </a:pPr>
            <a:r>
              <a:rPr lang="it-IT" sz="950" spc="0">
                <a:solidFill>
                  <a:srgbClr val="000000"/>
                </a:solidFill>
                <a:latin typeface="Tahoma" panose="02020603050405020304" pitchFamily="2"/>
              </a:rPr>
              <a:t>3. L’accesso generalizzato è altresì rifiutato se il diniego è necessario per evitare un pregiudizio concreto alla tutela di uno dei seguenti interessi privati: </a:t>
            </a:r>
          </a:p>
          <a:p>
            <a:pPr marL="0" marR="0" indent="182880" algn="just">
              <a:lnSpc>
                <a:spcPts val="2000"/>
              </a:lnSpc>
              <a:spcBef>
                <a:spcPts val="605"/>
              </a:spcBef>
              <a:spcAft>
                <a:spcPts val="0"/>
              </a:spcAft>
              <a:buFont typeface="Tahoma"/>
              <a:buAutoNum type="alphaLcPeriod"/>
            </a:pPr>
            <a:r>
              <a:rPr lang="it-IT" sz="950" spc="0">
                <a:solidFill>
                  <a:srgbClr val="000000"/>
                </a:solidFill>
                <a:latin typeface="Tahoma" panose="02020603050405020304" pitchFamily="2"/>
              </a:rPr>
              <a:t>la protezione dei dati personali, in conformità con la disciplina legislativa in materia, fatto salvo quanto previsto dal precedente art.9. In particolare, sono sottratti all’accesso, ove sia rilevata la sussistenza del pregiudizio concreto, i seguenti atti, documenti ed informazioni: </a:t>
            </a:r>
          </a:p>
          <a:p>
            <a:pPr marL="0" marR="0" indent="0" algn="l">
              <a:lnSpc>
                <a:spcPts val="1200"/>
              </a:lnSpc>
              <a:spcBef>
                <a:spcPts val="1385"/>
              </a:spcBef>
              <a:spcAft>
                <a:spcPts val="0"/>
              </a:spcAft>
            </a:pPr>
            <a:r>
              <a:rPr lang="it-IT" sz="950" spc="25">
                <a:solidFill>
                  <a:srgbClr val="000000"/>
                </a:solidFill>
                <a:latin typeface="Tahoma" panose="02020603050405020304" pitchFamily="2"/>
              </a:rPr>
              <a:t>- documenti di natura sanitaria e medica ed ogni altra documentazione riportante notizie di salute o </a:t>
            </a:r>
          </a:p>
          <a:p>
            <a:pPr marL="0" marR="0" indent="0" algn="just">
              <a:lnSpc>
                <a:spcPts val="2000"/>
              </a:lnSpc>
              <a:spcBef>
                <a:spcPts val="570"/>
              </a:spcBef>
              <a:spcAft>
                <a:spcPts val="0"/>
              </a:spcAft>
            </a:pPr>
            <a:r>
              <a:rPr lang="it-IT" sz="950" spc="0">
                <a:solidFill>
                  <a:srgbClr val="000000"/>
                </a:solidFill>
                <a:latin typeface="Tahoma" panose="02020603050405020304" pitchFamily="2"/>
              </a:rPr>
              <a:t>di malattia relative a singole persone, compreso qualsiasi riferimento alle condizioni di invalidità, disabilità o handicap fisici e/o psichici; </a:t>
            </a:r>
          </a:p>
          <a:p>
            <a:pPr marL="0" marR="0" indent="0" algn="just">
              <a:lnSpc>
                <a:spcPts val="2000"/>
              </a:lnSpc>
              <a:spcBef>
                <a:spcPts val="645"/>
              </a:spcBef>
              <a:spcAft>
                <a:spcPts val="0"/>
              </a:spcAft>
            </a:pPr>
            <a:r>
              <a:rPr lang="it-IT" sz="950" spc="0">
                <a:solidFill>
                  <a:srgbClr val="000000"/>
                </a:solidFill>
                <a:latin typeface="Tahoma" panose="02020603050405020304" pitchFamily="2"/>
              </a:rPr>
              <a:t>- relazioni dei Servizi Sociali ed Assistenziali in ordine a situazioni sociali, personali, familiari di persone assistite, fornite dall’Autorità giudiziaria e tutelare o ad altri organismi pubblici per motivi specificatamente previsti da norme di legge; </a:t>
            </a:r>
          </a:p>
          <a:p>
            <a:pPr marL="0" marR="0" indent="0" algn="l">
              <a:lnSpc>
                <a:spcPts val="1200"/>
              </a:lnSpc>
              <a:spcBef>
                <a:spcPts val="1390"/>
              </a:spcBef>
              <a:spcAft>
                <a:spcPts val="0"/>
              </a:spcAft>
            </a:pPr>
            <a:r>
              <a:rPr lang="it-IT" sz="950" spc="15">
                <a:solidFill>
                  <a:srgbClr val="000000"/>
                </a:solidFill>
                <a:latin typeface="Tahoma" panose="02020603050405020304" pitchFamily="2"/>
              </a:rPr>
              <a:t>- la comunicazione di dati sensibili e giudiziari o di dati personali di minorenni, ex D.Lgs. n. 193/2003; </a:t>
            </a:r>
          </a:p>
          <a:p>
            <a:pPr marL="0" marR="0" indent="0" algn="just">
              <a:lnSpc>
                <a:spcPts val="2000"/>
              </a:lnSpc>
              <a:spcBef>
                <a:spcPts val="575"/>
              </a:spcBef>
              <a:spcAft>
                <a:spcPts val="0"/>
              </a:spcAft>
            </a:pPr>
            <a:r>
              <a:rPr lang="it-IT" sz="950" spc="0">
                <a:solidFill>
                  <a:srgbClr val="000000"/>
                </a:solidFill>
                <a:latin typeface="Tahoma" panose="02020603050405020304" pitchFamily="2"/>
              </a:rPr>
              <a:t>- notizie e documenti relativi alla vita privata e familiare, al domicilio ed alla corrispondenza delle persone fisiche, utilizzati ai fini dell’attività amministrativa; </a:t>
            </a:r>
          </a:p>
          <a:p>
            <a:pPr marL="0" marR="0" indent="182880" algn="just">
              <a:lnSpc>
                <a:spcPts val="2000"/>
              </a:lnSpc>
              <a:spcBef>
                <a:spcPts val="625"/>
              </a:spcBef>
              <a:spcAft>
                <a:spcPts val="0"/>
              </a:spcAft>
              <a:buFont typeface="Tahoma"/>
              <a:buAutoNum type="alphaLcPeriod"/>
            </a:pPr>
            <a:r>
              <a:rPr lang="it-IT" sz="950" spc="0">
                <a:solidFill>
                  <a:srgbClr val="000000"/>
                </a:solidFill>
                <a:latin typeface="Tahoma" panose="02020603050405020304" pitchFamily="2"/>
              </a:rPr>
              <a:t>la libertà e la segretezza della corrispondenza. In particolare sono sottratti all’accesso, ove sia rilevata la sussistenza del pregiudizio concreto, i seguenti atti, documenti ed informazioni: </a:t>
            </a:r>
          </a:p>
          <a:p>
            <a:pPr marL="0" marR="0" indent="0" algn="just">
              <a:lnSpc>
                <a:spcPts val="1300"/>
              </a:lnSpc>
              <a:spcBef>
                <a:spcPts val="1365"/>
              </a:spcBef>
              <a:spcAft>
                <a:spcPts val="1030"/>
              </a:spcAft>
            </a:pPr>
            <a:r>
              <a:rPr lang="it-IT" sz="950" spc="50">
                <a:solidFill>
                  <a:srgbClr val="000000"/>
                </a:solidFill>
                <a:latin typeface="Tahoma" panose="02020603050405020304" pitchFamily="2"/>
              </a:rPr>
              <a:t>- gli atti presentati da un privato, a richiesta del Comune, entrati a far parte del procedimento e che </a:t>
            </a:r>
          </a:p>
        </p:txBody>
      </p:sp>
      <p:sp>
        <p:nvSpPr>
          <p:cNvPr id="115" name="Segnaposto testo 114"/>
          <p:cNvSpPr>
            <a:spLocks noGrp="1"/>
          </p:cNvSpPr>
          <p:nvPr>
            <p:ph type="body" idx="10"/>
          </p:nvPr>
        </p:nvSpPr>
        <p:spPr>
          <a:xfrm>
            <a:off x="3652520" y="9604375"/>
            <a:ext cx="254000"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30">
                <a:solidFill>
                  <a:srgbClr val="000000"/>
                </a:solidFill>
                <a:latin typeface="Tahoma" panose="02020603050405020304" pitchFamily="2"/>
              </a:rPr>
              <a:t>23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8" name="Segnaposto testo 117"/>
          <p:cNvSpPr>
            <a:spLocks noGrp="1"/>
          </p:cNvSpPr>
          <p:nvPr>
            <p:ph type="body" idx="10"/>
          </p:nvPr>
        </p:nvSpPr>
        <p:spPr>
          <a:xfrm>
            <a:off x="700405" y="901700"/>
            <a:ext cx="6155690" cy="8702675"/>
          </a:xfrm>
          <a:prstGeom prst="rect">
            <a:avLst/>
          </a:prstGeom>
          <a:noFill/>
          <a:ln w="0" cmpd="sng">
            <a:noFill/>
            <a:prstDash val="solid"/>
          </a:ln>
        </p:spPr>
        <p:txBody>
          <a:bodyPr vert="horz" lIns="0" tIns="0" rIns="0" bIns="0" anchor="t"/>
          <a:lstStyle/>
          <a:p>
            <a:pPr marL="45720" marR="0" indent="0" algn="just">
              <a:lnSpc>
                <a:spcPts val="1600"/>
              </a:lnSpc>
              <a:spcAft>
                <a:spcPts val="0"/>
              </a:spcAft>
            </a:pPr>
            <a:r>
              <a:rPr lang="it-IT" sz="950" spc="0">
                <a:solidFill>
                  <a:srgbClr val="000000"/>
                </a:solidFill>
                <a:latin typeface="Tahoma" panose="02020603050405020304" pitchFamily="2"/>
              </a:rPr>
              <a:t>integrino interessi strettamente personali, sia tecnici, sia di tutela dell’integrità fisica e psichica, sia finanziari, per i quali lo stesso privato chiede che siano riservati e quindi preclusi all’accesso; </a:t>
            </a:r>
          </a:p>
          <a:p>
            <a:pPr marL="45720" marR="0" indent="0" algn="just">
              <a:lnSpc>
                <a:spcPts val="2000"/>
              </a:lnSpc>
              <a:spcBef>
                <a:spcPts val="600"/>
              </a:spcBef>
              <a:spcAft>
                <a:spcPts val="0"/>
              </a:spcAft>
            </a:pPr>
            <a:r>
              <a:rPr lang="it-IT" sz="950" spc="0">
                <a:solidFill>
                  <a:srgbClr val="000000"/>
                </a:solidFill>
                <a:latin typeface="Tahoma" panose="02020603050405020304" pitchFamily="2"/>
              </a:rPr>
              <a:t>- gli atti di ordinaria comunicazione tra enti diversi e tra questi ed i terzi, non utilizzati ai fini dell'attività amministrativa, che abbiano un carattere confidenziale e privato; </a:t>
            </a:r>
          </a:p>
          <a:p>
            <a:pPr marL="45720" marR="0" indent="0" algn="just">
              <a:lnSpc>
                <a:spcPts val="2000"/>
              </a:lnSpc>
              <a:spcBef>
                <a:spcPts val="625"/>
              </a:spcBef>
              <a:spcAft>
                <a:spcPts val="0"/>
              </a:spcAft>
            </a:pPr>
            <a:r>
              <a:rPr lang="it-IT" sz="950" spc="0">
                <a:solidFill>
                  <a:srgbClr val="000000"/>
                </a:solidFill>
                <a:latin typeface="Tahoma" panose="02020603050405020304" pitchFamily="2"/>
              </a:rPr>
              <a:t>c) gli interessi economici e commerciali di una persona fisica o giuridica, ivi compresi la proprietà intellettuale, il diritto d’autore e i segreti commerciali </a:t>
            </a:r>
          </a:p>
          <a:p>
            <a:pPr marL="45720" marR="0" indent="137160" algn="just">
              <a:lnSpc>
                <a:spcPts val="2000"/>
              </a:lnSpc>
              <a:spcBef>
                <a:spcPts val="585"/>
              </a:spcBef>
              <a:spcAft>
                <a:spcPts val="0"/>
              </a:spcAft>
              <a:buFont typeface="Tahoma"/>
              <a:buAutoNum type="arabicPeriod" startAt="4"/>
            </a:pPr>
            <a:r>
              <a:rPr lang="it-IT" sz="950" spc="20">
                <a:solidFill>
                  <a:srgbClr val="000000"/>
                </a:solidFill>
                <a:latin typeface="Tahoma" panose="02020603050405020304" pitchFamily="2"/>
              </a:rPr>
              <a:t>Il Comune è tenuta a verificare e valutare, una volta accertata l’assenza di eccezioni assolute, se l’ostensione degli atti possa determinare un pregiudizio concreto e probabile agli interessi indicati dal legislatore; deve necessariamente sussistere un preciso nesso di causalità tra l’accesso ed il pregiudizio. Il pregiudizio concreto va valutato rispetto al momento ed al contesto in cui l’informazione viene resa accessibile. </a:t>
            </a:r>
          </a:p>
          <a:p>
            <a:pPr marL="45720" marR="0" indent="137160" algn="just">
              <a:lnSpc>
                <a:spcPts val="2000"/>
              </a:lnSpc>
              <a:spcBef>
                <a:spcPts val="600"/>
              </a:spcBef>
              <a:spcAft>
                <a:spcPts val="0"/>
              </a:spcAft>
              <a:buFont typeface="Tahoma"/>
              <a:buAutoNum type="arabicPeriod"/>
            </a:pPr>
            <a:r>
              <a:rPr lang="it-IT" sz="950" spc="20">
                <a:solidFill>
                  <a:srgbClr val="000000"/>
                </a:solidFill>
                <a:latin typeface="Tahoma" panose="02020603050405020304" pitchFamily="2"/>
              </a:rPr>
              <a:t>I limiti all’accesso generalizzato per la tutela degli interessi pubblici e privati individuati nei commi precedenti si applicano unicamente per il periodo nel quale la protezione è giustificata in relazione alla natura del dato. </a:t>
            </a:r>
          </a:p>
          <a:p>
            <a:pPr marL="45720" marR="0" indent="137160" algn="just">
              <a:lnSpc>
                <a:spcPts val="2000"/>
              </a:lnSpc>
              <a:spcBef>
                <a:spcPts val="595"/>
              </a:spcBef>
              <a:spcAft>
                <a:spcPts val="0"/>
              </a:spcAft>
              <a:buFont typeface="Tahoma"/>
              <a:buAutoNum type="arabicPeriod"/>
            </a:pPr>
            <a:r>
              <a:rPr lang="it-IT" sz="950" spc="0">
                <a:solidFill>
                  <a:srgbClr val="000000"/>
                </a:solidFill>
                <a:latin typeface="Tahoma" panose="02020603050405020304" pitchFamily="2"/>
              </a:rPr>
              <a:t>L’accesso generalizzato non può essere negato ove, per la tutela degli interessi pubblici e privati individuati nei commi precedenti, sia sufficiente fare ricorso al potere di differimento. </a:t>
            </a:r>
          </a:p>
          <a:p>
            <a:pPr marL="45720" marR="0" indent="137160" algn="just">
              <a:lnSpc>
                <a:spcPts val="2000"/>
              </a:lnSpc>
              <a:spcBef>
                <a:spcPts val="625"/>
              </a:spcBef>
              <a:spcAft>
                <a:spcPts val="0"/>
              </a:spcAft>
              <a:buFont typeface="Tahoma"/>
              <a:buAutoNum type="arabicPeriod"/>
            </a:pPr>
            <a:r>
              <a:rPr lang="it-IT" sz="950" spc="25">
                <a:solidFill>
                  <a:srgbClr val="000000"/>
                </a:solidFill>
                <a:latin typeface="Tahoma" panose="02020603050405020304" pitchFamily="2"/>
              </a:rPr>
              <a:t>Qualora i limiti di cui ai commi precedenti riguardano soltanto alcuni dati o alcune parti del documento richiesto deve essere consentito l’accesso parziale utilizzando, se del caso, la tecnica dell’oscuramento di alcuni dati; ciò in virtù del principio di proporzionalità che esige che le deroghe non eccedano quanto è adeguato e richiesto per il raggiungimento dello scopo perseguito. </a:t>
            </a:r>
          </a:p>
          <a:p>
            <a:pPr marL="45720" marR="0" indent="0" algn="ctr">
              <a:lnSpc>
                <a:spcPts val="1200"/>
              </a:lnSpc>
              <a:spcBef>
                <a:spcPts val="4005"/>
              </a:spcBef>
              <a:spcAft>
                <a:spcPts val="0"/>
              </a:spcAft>
            </a:pPr>
            <a:r>
              <a:rPr lang="it-IT" sz="950" b="1" spc="-20">
                <a:solidFill>
                  <a:srgbClr val="000000"/>
                </a:solidFill>
                <a:latin typeface="Tahoma" panose="02020603050405020304" pitchFamily="2"/>
              </a:rPr>
              <a:t>Art. 11 Richiesta di riesame </a:t>
            </a:r>
          </a:p>
          <a:p>
            <a:pPr marL="45720" marR="0" indent="137160" algn="just">
              <a:lnSpc>
                <a:spcPts val="2000"/>
              </a:lnSpc>
              <a:spcBef>
                <a:spcPts val="665"/>
              </a:spcBef>
              <a:spcAft>
                <a:spcPts val="0"/>
              </a:spcAft>
              <a:buFont typeface="Tahoma"/>
              <a:buAutoNum type="arabicPeriod"/>
            </a:pPr>
            <a:r>
              <a:rPr lang="it-IT" sz="950" spc="0">
                <a:solidFill>
                  <a:srgbClr val="000000"/>
                </a:solidFill>
                <a:latin typeface="Tahoma" panose="02020603050405020304" pitchFamily="2"/>
              </a:rPr>
              <a:t>Il richiedente, nei casi di diniego totale o parziale dell’accesso generalizzato o di mancata risposta entro il termine previsto al precedente art. 8, ovvero i controinteressati, nei casi di accoglimento della richiesta di accesso, possono presentare richiesta di riesame al Responsabile della prevenzione della corruzione e della trasparenza che decide con provvedimento motivato, entro il termine di venti giorni. </a:t>
            </a:r>
          </a:p>
          <a:p>
            <a:pPr marL="45720" marR="0" indent="137160" algn="just">
              <a:lnSpc>
                <a:spcPts val="2000"/>
              </a:lnSpc>
              <a:spcBef>
                <a:spcPts val="605"/>
              </a:spcBef>
              <a:spcAft>
                <a:spcPts val="2830"/>
              </a:spcAft>
              <a:buFont typeface="Tahoma"/>
              <a:buAutoNum type="arabicPeriod"/>
            </a:pPr>
            <a:r>
              <a:rPr lang="it-IT" sz="950" spc="25">
                <a:solidFill>
                  <a:srgbClr val="000000"/>
                </a:solidFill>
                <a:latin typeface="Tahoma" panose="02020603050405020304" pitchFamily="2"/>
              </a:rPr>
              <a:t>Se l’accesso generalizzato è stato negato o differito a tutela della protezione dei dati personali in conformità con la disciplina legislativa in materia, il Responsabile della prevenzione della corruzione e della trasparenza, provvede sentito il Garante per la protezione dei dati personali, il quale si pronuncia entro il termine di dieci giorni dalla richiesta. </a:t>
            </a:r>
          </a:p>
        </p:txBody>
      </p:sp>
      <p:sp>
        <p:nvSpPr>
          <p:cNvPr id="119" name="Segnaposto testo 118"/>
          <p:cNvSpPr>
            <a:spLocks noGrp="1"/>
          </p:cNvSpPr>
          <p:nvPr>
            <p:ph type="body" idx="10"/>
          </p:nvPr>
        </p:nvSpPr>
        <p:spPr>
          <a:xfrm>
            <a:off x="3652520" y="9604375"/>
            <a:ext cx="25717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24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22" name="Segnaposto testo 121"/>
          <p:cNvSpPr>
            <a:spLocks noGrp="1"/>
          </p:cNvSpPr>
          <p:nvPr>
            <p:ph type="body" idx="10"/>
          </p:nvPr>
        </p:nvSpPr>
        <p:spPr>
          <a:xfrm>
            <a:off x="701675" y="800100"/>
            <a:ext cx="6155690" cy="8235315"/>
          </a:xfrm>
          <a:prstGeom prst="rect">
            <a:avLst/>
          </a:prstGeom>
          <a:noFill/>
          <a:ln w="0" cmpd="sng">
            <a:noFill/>
            <a:prstDash val="solid"/>
          </a:ln>
        </p:spPr>
        <p:txBody>
          <a:bodyPr vert="horz" lIns="0" tIns="5080" rIns="0" bIns="0" anchor="t"/>
          <a:lstStyle/>
          <a:p>
            <a:pPr marL="45720" marR="0" indent="0" algn="just">
              <a:lnSpc>
                <a:spcPts val="2000"/>
              </a:lnSpc>
              <a:spcAft>
                <a:spcPts val="0"/>
              </a:spcAft>
            </a:pPr>
            <a:r>
              <a:rPr lang="it-IT" sz="950" spc="25">
                <a:solidFill>
                  <a:srgbClr val="000000"/>
                </a:solidFill>
                <a:latin typeface="Tahoma" panose="02020603050405020304" pitchFamily="2"/>
              </a:rPr>
              <a:t>3. A decorrere dalla comunicazione al Garante, il termine per l’adozione del provvedimento da parte del RPCT è sospeso, fino alla ricezione del parere del Garante e comunque per un periodo non superiore ai predetti dieci giorni.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12 Motivazione del diniego all’accesso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1. Sia nei casi di diniego, anche parziale, connessi all’esistenza di limiti all’accesso generalizzato, sia per quelli connessi alle eccezioni assolute, sia per le decisioni del RPCT, gli atti sono adeguatamente motivati.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13 Impugnazioni </a:t>
            </a:r>
          </a:p>
          <a:p>
            <a:pPr marL="45720" marR="0" indent="137160" algn="just">
              <a:lnSpc>
                <a:spcPts val="2000"/>
              </a:lnSpc>
              <a:spcBef>
                <a:spcPts val="560"/>
              </a:spcBef>
              <a:spcAft>
                <a:spcPts val="0"/>
              </a:spcAft>
              <a:buFont typeface="Tahoma"/>
              <a:buAutoNum type="arabicPeriod"/>
            </a:pPr>
            <a:r>
              <a:rPr lang="it-IT" sz="950" spc="20">
                <a:solidFill>
                  <a:srgbClr val="000000"/>
                </a:solidFill>
                <a:latin typeface="Tahoma" panose="02020603050405020304" pitchFamily="2"/>
              </a:rPr>
              <a:t>Avverso la decisione del responsabile del procedimento o, in caso di richiesta di riesame, avverso la decisione del RPCT, il richiedente l’accesso generalizzato può proporre ricorso al Tribunale Amministrativo Regionale ai sensi dell’art. 116 del Codice del processo amministrativo di cui al D.Lgs. n. 104/2010. Il termine di cui all’art. 116, c. 1, Codice del processo amministrativo, qualora il richiedente l’accesso generalizzato si sia rivolto al difensore civico provinciale/regionale, decorre dalla data di ricevimento, da parte del richiedente, dell’esito della sua istanza allo stesso</a:t>
            </a:r>
            <a:r>
              <a:rPr lang="it-IT" sz="950" spc="20" baseline="30000">
                <a:solidFill>
                  <a:srgbClr val="000000"/>
                </a:solidFill>
                <a:latin typeface="Tahoma" panose="02020603050405020304" pitchFamily="2"/>
              </a:rPr>
              <a:t>10</a:t>
            </a:r>
            <a:r>
              <a:rPr lang="it-IT" sz="700" spc="20">
                <a:solidFill>
                  <a:srgbClr val="000000"/>
                </a:solidFill>
                <a:latin typeface="Arial" panose="02020603050405020304" pitchFamily="2"/>
              </a:rPr>
              <a:t>. </a:t>
            </a:r>
          </a:p>
          <a:p>
            <a:pPr marL="45720" marR="0" indent="137160" algn="just">
              <a:lnSpc>
                <a:spcPts val="2000"/>
              </a:lnSpc>
              <a:spcBef>
                <a:spcPts val="600"/>
              </a:spcBef>
              <a:spcAft>
                <a:spcPts val="0"/>
              </a:spcAft>
              <a:buFont typeface="Tahoma"/>
              <a:buAutoNum type="arabicPeriod"/>
            </a:pPr>
            <a:r>
              <a:rPr lang="it-IT" sz="950" spc="30">
                <a:solidFill>
                  <a:srgbClr val="000000"/>
                </a:solidFill>
                <a:latin typeface="Tahoma" panose="02020603050405020304" pitchFamily="2"/>
              </a:rPr>
              <a:t>In alternativa il richiedente, o il controinteressato nei casi di accoglimento della richiesta di accesso generalizzato, può presentare ricorso al difensore civico competente per ambito territoriale (qualora tale organo non sia stato istituito la competenza è attribuita al difensore civico competente per l’ambito territoriale immediatamente superiore). Il ricorso deve essere notificato anche all’Amministrazione interessata. </a:t>
            </a:r>
          </a:p>
          <a:p>
            <a:pPr marL="45720" marR="0" indent="137160" algn="just">
              <a:lnSpc>
                <a:spcPts val="2000"/>
              </a:lnSpc>
              <a:spcBef>
                <a:spcPts val="580"/>
              </a:spcBef>
              <a:spcAft>
                <a:spcPts val="0"/>
              </a:spcAft>
              <a:buFont typeface="Tahoma"/>
              <a:buAutoNum type="arabicPeriod"/>
            </a:pPr>
            <a:r>
              <a:rPr lang="it-IT" sz="950" spc="0">
                <a:solidFill>
                  <a:srgbClr val="000000"/>
                </a:solidFill>
                <a:latin typeface="Tahoma" panose="02020603050405020304" pitchFamily="2"/>
              </a:rPr>
              <a:t>Il difensore civico si pronuncia entro trenta giorni dalla presentazione del ricorso. Se il difensore civico ritiene illegittimo il diniego o il differimento ne informa il richiedente e lo comunica all’Amministrazione. Se l’Amministrazione non conferma il diniego o il differimento entro trenta giorni dal ricevimento della comunicazione del difensore civico, l’accesso è consentito. </a:t>
            </a:r>
          </a:p>
          <a:p>
            <a:pPr marL="45720" marR="0" indent="137160" algn="just">
              <a:lnSpc>
                <a:spcPts val="2000"/>
              </a:lnSpc>
              <a:spcBef>
                <a:spcPts val="630"/>
              </a:spcBef>
              <a:spcAft>
                <a:spcPts val="5015"/>
              </a:spcAft>
              <a:buFont typeface="Tahoma"/>
              <a:buAutoNum type="arabicPeriod"/>
            </a:pPr>
            <a:r>
              <a:rPr lang="it-IT" sz="950" spc="0">
                <a:solidFill>
                  <a:srgbClr val="000000"/>
                </a:solidFill>
                <a:latin typeface="Tahoma" panose="02020603050405020304" pitchFamily="2"/>
              </a:rPr>
              <a:t>Se l’accesso generalizzato è negato o differito a tutela della protezione dei dati personali in conformità con la disciplina legislativa in materia, il difensore civico provvede sentito il Garante per la protezione dei dati personali il quale si pronuncia entro dieci giorni dalla richiesta. </a:t>
            </a:r>
          </a:p>
        </p:txBody>
      </p:sp>
      <p:sp>
        <p:nvSpPr>
          <p:cNvPr id="123" name="Segnaposto testo 122"/>
          <p:cNvSpPr>
            <a:spLocks noGrp="1"/>
          </p:cNvSpPr>
          <p:nvPr>
            <p:ph type="body" idx="10"/>
          </p:nvPr>
        </p:nvSpPr>
        <p:spPr>
          <a:xfrm>
            <a:off x="701675" y="9035415"/>
            <a:ext cx="6155690" cy="462280"/>
          </a:xfrm>
          <a:prstGeom prst="rect">
            <a:avLst/>
          </a:prstGeom>
          <a:noFill/>
          <a:ln w="0" cmpd="sng">
            <a:noFill/>
            <a:prstDash val="solid"/>
          </a:ln>
        </p:spPr>
        <p:txBody>
          <a:bodyPr vert="horz" lIns="0" tIns="44450" rIns="0" bIns="0" anchor="t"/>
          <a:lstStyle/>
          <a:p>
            <a:pPr marL="45720" marR="0" indent="0" algn="just">
              <a:lnSpc>
                <a:spcPts val="1400"/>
              </a:lnSpc>
              <a:spcAft>
                <a:spcPts val="430"/>
              </a:spcAft>
            </a:pPr>
            <a:r>
              <a:rPr lang="it-IT" sz="700" b="1" spc="0" baseline="30000">
                <a:solidFill>
                  <a:srgbClr val="000000"/>
                </a:solidFill>
                <a:latin typeface="Arial" panose="02020603050405020304" pitchFamily="2"/>
              </a:rPr>
              <a:t>10</a:t>
            </a:r>
            <a:r>
              <a:rPr lang="it-IT" sz="800" b="1" spc="0">
                <a:solidFill>
                  <a:srgbClr val="000000"/>
                </a:solidFill>
                <a:latin typeface="Tahoma" panose="02020603050405020304" pitchFamily="2"/>
              </a:rPr>
              <a:t> Si ricorda, infatti, che la figura del difensore civico comunale è stata abolita dalla L. 23 dicembre 2009 n. 191 (Legge Finanziaria per </a:t>
            </a:r>
            <a:r>
              <a:rPr lang="it-IT" sz="950" spc="0">
                <a:solidFill>
                  <a:srgbClr val="000000"/>
                </a:solidFill>
                <a:latin typeface="Tahoma" panose="02020603050405020304" pitchFamily="2"/>
              </a:rPr>
              <a:t>il </a:t>
            </a:r>
            <a:r>
              <a:rPr lang="it-IT" sz="800" b="1" spc="0">
                <a:solidFill>
                  <a:srgbClr val="000000"/>
                </a:solidFill>
                <a:latin typeface="Tahoma" panose="02020603050405020304" pitchFamily="2"/>
              </a:rPr>
              <a:t>2010) </a:t>
            </a:r>
          </a:p>
        </p:txBody>
      </p:sp>
      <p:sp>
        <p:nvSpPr>
          <p:cNvPr id="124" name="Segnaposto testo 123"/>
          <p:cNvSpPr>
            <a:spLocks noGrp="1"/>
          </p:cNvSpPr>
          <p:nvPr>
            <p:ph type="body" idx="10"/>
          </p:nvPr>
        </p:nvSpPr>
        <p:spPr>
          <a:xfrm>
            <a:off x="3652520" y="9497695"/>
            <a:ext cx="254000" cy="255905"/>
          </a:xfrm>
          <a:prstGeom prst="rect">
            <a:avLst/>
          </a:prstGeom>
          <a:noFill/>
          <a:ln w="0" cmpd="sng">
            <a:noFill/>
            <a:prstDash val="solid"/>
          </a:ln>
        </p:spPr>
        <p:txBody>
          <a:bodyPr vert="horz" lIns="0" tIns="102870" rIns="0" bIns="0" anchor="t"/>
          <a:lstStyle/>
          <a:p>
            <a:pPr marL="0" marR="0" indent="0" algn="l">
              <a:lnSpc>
                <a:spcPts val="1200"/>
              </a:lnSpc>
              <a:spcAft>
                <a:spcPts val="0"/>
              </a:spcAft>
            </a:pPr>
            <a:r>
              <a:rPr lang="it-IT" sz="950" spc="130">
                <a:solidFill>
                  <a:srgbClr val="000000"/>
                </a:solidFill>
                <a:latin typeface="Tahoma" panose="02020603050405020304" pitchFamily="2"/>
              </a:rPr>
              <a:t>25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28" name="Segnaposto testo 127"/>
          <p:cNvSpPr>
            <a:spLocks noGrp="1"/>
          </p:cNvSpPr>
          <p:nvPr>
            <p:ph type="body" idx="10"/>
          </p:nvPr>
        </p:nvSpPr>
        <p:spPr>
          <a:xfrm>
            <a:off x="701675" y="901700"/>
            <a:ext cx="6155690" cy="8702675"/>
          </a:xfrm>
          <a:prstGeom prst="rect">
            <a:avLst/>
          </a:prstGeom>
          <a:noFill/>
          <a:ln w="0" cmpd="sng">
            <a:noFill/>
            <a:prstDash val="solid"/>
          </a:ln>
        </p:spPr>
        <p:txBody>
          <a:bodyPr vert="horz" lIns="0" tIns="0" rIns="0" bIns="0" anchor="t"/>
          <a:lstStyle/>
          <a:p>
            <a:pPr marL="0" marR="0" indent="0" algn="just">
              <a:lnSpc>
                <a:spcPts val="1800"/>
              </a:lnSpc>
              <a:spcAft>
                <a:spcPts val="63240"/>
              </a:spcAft>
            </a:pPr>
            <a:r>
              <a:rPr lang="it-IT" sz="950" spc="30">
                <a:solidFill>
                  <a:srgbClr val="000000"/>
                </a:solidFill>
                <a:latin typeface="Tahoma" panose="02020603050405020304" pitchFamily="2"/>
              </a:rPr>
              <a:t>5. Nel caso in cui la richiesta riguardi l’accesso civico (dati, informazioni o documenti oggetto di pubblicazione obbligatoria), il RPCT ha l’obbligo di effettuare la segnalazione di cui all’art. 43, c. 5, del decreto trasparenza. </a:t>
            </a:r>
          </a:p>
        </p:txBody>
      </p:sp>
      <p:sp>
        <p:nvSpPr>
          <p:cNvPr id="129" name="Segnaposto testo 128"/>
          <p:cNvSpPr>
            <a:spLocks noGrp="1"/>
          </p:cNvSpPr>
          <p:nvPr>
            <p:ph type="body" idx="10"/>
          </p:nvPr>
        </p:nvSpPr>
        <p:spPr>
          <a:xfrm>
            <a:off x="3652520" y="9604375"/>
            <a:ext cx="25717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26 </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2" name="Segnaposto testo 131"/>
          <p:cNvSpPr>
            <a:spLocks noGrp="1"/>
          </p:cNvSpPr>
          <p:nvPr>
            <p:ph type="body" idx="10"/>
          </p:nvPr>
        </p:nvSpPr>
        <p:spPr>
          <a:xfrm>
            <a:off x="703580" y="1231900"/>
            <a:ext cx="6155690" cy="5908675"/>
          </a:xfrm>
          <a:prstGeom prst="rect">
            <a:avLst/>
          </a:prstGeom>
          <a:noFill/>
          <a:ln w="0" cmpd="sng">
            <a:noFill/>
            <a:prstDash val="solid"/>
          </a:ln>
        </p:spPr>
        <p:txBody>
          <a:bodyPr vert="horz" lIns="0" tIns="17145" rIns="0" bIns="0" anchor="t"/>
          <a:lstStyle/>
          <a:p>
            <a:pPr marL="0" marR="0" indent="0" algn="ctr">
              <a:lnSpc>
                <a:spcPts val="1400"/>
              </a:lnSpc>
              <a:spcAft>
                <a:spcPts val="0"/>
              </a:spcAft>
            </a:pPr>
            <a:r>
              <a:rPr lang="it-IT" sz="1200" b="1" spc="0">
                <a:solidFill>
                  <a:srgbClr val="000000"/>
                </a:solidFill>
                <a:latin typeface="Bookman Old Style" panose="02020603050405020304" pitchFamily="1"/>
              </a:rPr>
              <a:t>MODULISTICA - PROPOSTE </a:t>
            </a:r>
          </a:p>
          <a:p>
            <a:pPr marL="0" marR="0" indent="0" algn="r">
              <a:lnSpc>
                <a:spcPts val="1600"/>
              </a:lnSpc>
              <a:spcBef>
                <a:spcPts val="3325"/>
              </a:spcBef>
              <a:spcAft>
                <a:spcPts val="0"/>
              </a:spcAft>
            </a:pPr>
            <a:r>
              <a:rPr lang="it-IT" sz="1400" b="1" u="sng" spc="-10">
                <a:solidFill>
                  <a:srgbClr val="000000"/>
                </a:solidFill>
                <a:latin typeface="Times New Roman" panose="02020603050405020304" pitchFamily="1"/>
              </a:rPr>
              <a:t>FAC-SIMILE</a:t>
            </a:r>
            <a:r>
              <a:rPr lang="it-IT" sz="100" b="1" spc="-10">
                <a:solidFill>
                  <a:srgbClr val="000000"/>
                </a:solidFill>
                <a:latin typeface="Times New Roman" panose="02020603050405020304" pitchFamily="1"/>
              </a:rPr>
              <a:t> </a:t>
            </a:r>
          </a:p>
          <a:p>
            <a:pPr marL="0" marR="0" indent="0" algn="r">
              <a:lnSpc>
                <a:spcPts val="1400"/>
              </a:lnSpc>
              <a:spcBef>
                <a:spcPts val="4385"/>
              </a:spcBef>
              <a:spcAft>
                <a:spcPts val="0"/>
              </a:spcAft>
            </a:pPr>
            <a:r>
              <a:rPr lang="it-IT" sz="1200" b="1" spc="0">
                <a:solidFill>
                  <a:srgbClr val="000000"/>
                </a:solidFill>
                <a:latin typeface="Times New Roman" panose="02020603050405020304" pitchFamily="1"/>
              </a:rPr>
              <a:t>MOD.1 RICHIESTA DI ACCESSO CIVICO </a:t>
            </a:r>
          </a:p>
          <a:p>
            <a:pPr marL="0" marR="0" indent="0" algn="ctr">
              <a:lnSpc>
                <a:spcPts val="1400"/>
              </a:lnSpc>
              <a:spcBef>
                <a:spcPts val="5630"/>
              </a:spcBef>
              <a:spcAft>
                <a:spcPts val="0"/>
              </a:spcAft>
            </a:pPr>
            <a:r>
              <a:rPr lang="it-IT" sz="1200" b="1" spc="0">
                <a:solidFill>
                  <a:srgbClr val="000000"/>
                </a:solidFill>
                <a:latin typeface="Times New Roman" panose="02020603050405020304" pitchFamily="1"/>
              </a:rPr>
              <a:t>RICHIESTA DI ACCESSO CIVICO </a:t>
            </a:r>
            <a:r>
              <a:t/>
            </a:r>
            <a:br/>
            <a:r>
              <a:rPr lang="it-IT" sz="1200" spc="0">
                <a:solidFill>
                  <a:srgbClr val="000000"/>
                </a:solidFill>
                <a:latin typeface="Times New Roman" panose="02020603050405020304" pitchFamily="1"/>
              </a:rPr>
              <a:t>(art. 5, c. 1, D.Lgs. n. 33/2013 e </a:t>
            </a:r>
          </a:p>
          <a:p>
            <a:pPr marL="914400" marR="0" indent="0" algn="l">
              <a:lnSpc>
                <a:spcPts val="1400"/>
              </a:lnSpc>
              <a:spcBef>
                <a:spcPts val="10"/>
              </a:spcBef>
              <a:spcAft>
                <a:spcPts val="0"/>
              </a:spcAft>
              <a:tabLst>
                <a:tab pos="3108960" algn="l"/>
                <a:tab pos="5074920" algn="l"/>
              </a:tabLst>
            </a:pPr>
            <a:r>
              <a:rPr lang="it-IT" sz="1200" spc="5">
                <a:solidFill>
                  <a:srgbClr val="000000"/>
                </a:solidFill>
                <a:latin typeface="Times New Roman" panose="02020603050405020304" pitchFamily="1"/>
              </a:rPr>
              <a:t>Regolamento Comune approvato con delibera n. ) </a:t>
            </a:r>
          </a:p>
          <a:p>
            <a:pPr marL="0" marR="0" indent="0" algn="l">
              <a:lnSpc>
                <a:spcPts val="1300"/>
              </a:lnSpc>
              <a:spcBef>
                <a:spcPts val="6260"/>
              </a:spcBef>
              <a:spcAft>
                <a:spcPts val="0"/>
              </a:spcAft>
              <a:tabLst>
                <a:tab pos="3611880" algn="r"/>
              </a:tabLst>
            </a:pPr>
            <a:r>
              <a:rPr lang="it-IT" sz="1100" spc="0">
                <a:solidFill>
                  <a:srgbClr val="000000"/>
                </a:solidFill>
                <a:latin typeface="Times New Roman" panose="02020603050405020304" pitchFamily="1"/>
              </a:rPr>
              <a:t>Il/la sottoscritto/a cognome* .nome* </a:t>
            </a:r>
          </a:p>
          <a:p>
            <a:pPr marL="0" marR="0" indent="0" algn="l">
              <a:lnSpc>
                <a:spcPts val="1300"/>
              </a:lnSpc>
              <a:spcBef>
                <a:spcPts val="10"/>
              </a:spcBef>
              <a:spcAft>
                <a:spcPts val="0"/>
              </a:spcAft>
              <a:tabLst>
                <a:tab pos="1645920" algn="l"/>
                <a:tab pos="2240280" algn="l"/>
                <a:tab pos="3611880" algn="r"/>
              </a:tabLst>
            </a:pPr>
            <a:r>
              <a:rPr lang="it-IT" sz="1100" spc="0">
                <a:solidFill>
                  <a:srgbClr val="000000"/>
                </a:solidFill>
                <a:latin typeface="Times New Roman" panose="02020603050405020304" pitchFamily="1"/>
              </a:rPr>
              <a:t>nato/a* (prov. ) il </a:t>
            </a:r>
            <a:r>
              <a:rPr lang="it-IT" sz="100" spc="0">
                <a:solidFill>
                  <a:srgbClr val="000000"/>
                </a:solidFill>
                <a:latin typeface="Times New Roman" panose="02020603050405020304" pitchFamily="1"/>
              </a:rPr>
              <a:t> </a:t>
            </a:r>
          </a:p>
          <a:p>
            <a:pPr marL="0" marR="0" indent="0" algn="l">
              <a:lnSpc>
                <a:spcPts val="1300"/>
              </a:lnSpc>
              <a:spcBef>
                <a:spcPts val="5"/>
              </a:spcBef>
              <a:spcAft>
                <a:spcPts val="0"/>
              </a:spcAft>
              <a:tabLst>
                <a:tab pos="1783080" algn="l"/>
              </a:tabLst>
            </a:pPr>
            <a:r>
              <a:rPr lang="it-IT" sz="1100" spc="0">
                <a:solidFill>
                  <a:srgbClr val="000000"/>
                </a:solidFill>
                <a:latin typeface="Times New Roman" panose="02020603050405020304" pitchFamily="1"/>
              </a:rPr>
              <a:t>residente in* (prov._____) </a:t>
            </a:r>
          </a:p>
          <a:p>
            <a:pPr marL="0" marR="0" indent="0" algn="l">
              <a:lnSpc>
                <a:spcPts val="1200"/>
              </a:lnSpc>
              <a:spcBef>
                <a:spcPts val="0"/>
              </a:spcBef>
              <a:spcAft>
                <a:spcPts val="0"/>
              </a:spcAft>
              <a:tabLst>
                <a:tab pos="1508760" algn="l"/>
                <a:tab pos="3017520" algn="r"/>
                <a:tab pos="3611880" algn="r"/>
              </a:tabLst>
            </a:pPr>
            <a:r>
              <a:rPr lang="it-IT" sz="1100" spc="0">
                <a:solidFill>
                  <a:srgbClr val="000000"/>
                </a:solidFill>
                <a:latin typeface="Times New Roman" panose="02020603050405020304" pitchFamily="1"/>
              </a:rPr>
              <a:t>via n. e-mail </a:t>
            </a:r>
            <a:r>
              <a:rPr lang="it-IT" sz="100" spc="0">
                <a:solidFill>
                  <a:srgbClr val="000000"/>
                </a:solidFill>
                <a:latin typeface="Times New Roman" panose="02020603050405020304" pitchFamily="1"/>
              </a:rPr>
              <a:t> </a:t>
            </a:r>
          </a:p>
          <a:p>
            <a:pPr marL="0" marR="0" indent="0" algn="l">
              <a:lnSpc>
                <a:spcPts val="1400"/>
              </a:lnSpc>
              <a:spcBef>
                <a:spcPts val="20"/>
              </a:spcBef>
              <a:spcAft>
                <a:spcPts val="0"/>
              </a:spcAft>
              <a:tabLst>
                <a:tab pos="1188720" algn="l"/>
                <a:tab pos="3017520" algn="r"/>
              </a:tabLst>
            </a:pPr>
            <a:r>
              <a:rPr lang="it-IT" sz="1200" spc="0">
                <a:solidFill>
                  <a:srgbClr val="000000"/>
                </a:solidFill>
                <a:latin typeface="Times New Roman" panose="02020603050405020304" pitchFamily="1"/>
              </a:rPr>
              <a:t>cell. tel. fax </a:t>
            </a:r>
          </a:p>
          <a:p>
            <a:pPr marL="0" marR="0" indent="0" algn="l">
              <a:lnSpc>
                <a:spcPts val="1400"/>
              </a:lnSpc>
              <a:spcBef>
                <a:spcPts val="1380"/>
              </a:spcBef>
              <a:spcAft>
                <a:spcPts val="0"/>
              </a:spcAft>
            </a:pPr>
            <a:r>
              <a:rPr lang="it-IT" sz="1200" spc="0">
                <a:solidFill>
                  <a:srgbClr val="000000"/>
                </a:solidFill>
                <a:latin typeface="Times New Roman" panose="02020603050405020304" pitchFamily="1"/>
              </a:rPr>
              <a:t>Considerata </a:t>
            </a:r>
          </a:p>
          <a:p>
            <a:pPr marL="0" marR="4572000" indent="0" algn="l">
              <a:lnSpc>
                <a:spcPts val="1400"/>
              </a:lnSpc>
              <a:spcBef>
                <a:spcPts val="0"/>
              </a:spcBef>
              <a:spcAft>
                <a:spcPts val="0"/>
              </a:spcAft>
            </a:pPr>
            <a:r>
              <a:rPr lang="it-IT" sz="1200" spc="0">
                <a:solidFill>
                  <a:srgbClr val="000000"/>
                </a:solidFill>
                <a:latin typeface="Times New Roman" panose="02020603050405020304" pitchFamily="1"/>
              </a:rPr>
              <a:t>[] l’omessa pubblicazione ovvero </a:t>
            </a:r>
          </a:p>
          <a:p>
            <a:pPr marL="0" marR="0" indent="0" algn="l">
              <a:lnSpc>
                <a:spcPts val="1400"/>
              </a:lnSpc>
              <a:spcBef>
                <a:spcPts val="0"/>
              </a:spcBef>
              <a:spcAft>
                <a:spcPts val="0"/>
              </a:spcAft>
            </a:pPr>
            <a:r>
              <a:rPr lang="it-IT" sz="1200" spc="0">
                <a:solidFill>
                  <a:srgbClr val="000000"/>
                </a:solidFill>
                <a:latin typeface="Times New Roman" panose="02020603050405020304" pitchFamily="1"/>
              </a:rPr>
              <a:t>[] la pubblicazione parziale </a:t>
            </a:r>
          </a:p>
          <a:p>
            <a:pPr marL="0" marR="0" indent="0" algn="l">
              <a:lnSpc>
                <a:spcPts val="1400"/>
              </a:lnSpc>
              <a:spcBef>
                <a:spcPts val="1380"/>
              </a:spcBef>
              <a:spcAft>
                <a:spcPts val="0"/>
              </a:spcAft>
            </a:pPr>
            <a:r>
              <a:rPr lang="it-IT" sz="1200" spc="45">
                <a:solidFill>
                  <a:srgbClr val="000000"/>
                </a:solidFill>
                <a:latin typeface="Times New Roman" panose="02020603050405020304" pitchFamily="1"/>
              </a:rPr>
              <a:t>del seguente documento /informazione/dato che in base alla normativa vigente non risulta </a:t>
            </a:r>
          </a:p>
          <a:p>
            <a:pPr marL="0" marR="0" indent="0" algn="l">
              <a:lnSpc>
                <a:spcPts val="1400"/>
              </a:lnSpc>
              <a:spcBef>
                <a:spcPts val="0"/>
              </a:spcBef>
              <a:spcAft>
                <a:spcPts val="810"/>
              </a:spcAft>
              <a:tabLst>
                <a:tab pos="4480560" algn="l"/>
              </a:tabLst>
            </a:pPr>
            <a:r>
              <a:rPr lang="it-IT" sz="1200" spc="5">
                <a:solidFill>
                  <a:srgbClr val="000000"/>
                </a:solidFill>
                <a:latin typeface="Times New Roman" panose="02020603050405020304" pitchFamily="1"/>
              </a:rPr>
              <a:t>pubblicato sul sito del Comune di (1) </a:t>
            </a:r>
          </a:p>
        </p:txBody>
      </p:sp>
      <p:sp>
        <p:nvSpPr>
          <p:cNvPr id="133" name="Segnaposto testo 132"/>
          <p:cNvSpPr>
            <a:spLocks noGrp="1"/>
          </p:cNvSpPr>
          <p:nvPr>
            <p:ph type="body" idx="10"/>
          </p:nvPr>
        </p:nvSpPr>
        <p:spPr>
          <a:xfrm>
            <a:off x="703580" y="7140575"/>
            <a:ext cx="6155690" cy="2458720"/>
          </a:xfrm>
          <a:prstGeom prst="rect">
            <a:avLst/>
          </a:prstGeom>
          <a:noFill/>
          <a:ln w="0" cmpd="sng">
            <a:noFill/>
            <a:prstDash val="solid"/>
          </a:ln>
        </p:spPr>
        <p:txBody>
          <a:bodyPr vert="horz" lIns="0" tIns="643890" rIns="0" bIns="0" anchor="t"/>
          <a:lstStyle/>
          <a:p>
            <a:pPr marL="0" marR="0" indent="0" algn="ctr">
              <a:lnSpc>
                <a:spcPts val="1400"/>
              </a:lnSpc>
              <a:spcAft>
                <a:spcPts val="0"/>
              </a:spcAft>
            </a:pPr>
            <a:r>
              <a:rPr lang="it-IT" sz="1200" b="1" spc="-5">
                <a:solidFill>
                  <a:srgbClr val="000000"/>
                </a:solidFill>
                <a:latin typeface="Times New Roman" panose="02020603050405020304" pitchFamily="1"/>
              </a:rPr>
              <a:t>CHIEDE </a:t>
            </a:r>
          </a:p>
          <a:p>
            <a:pPr marL="0" marR="0" indent="0" algn="just">
              <a:lnSpc>
                <a:spcPts val="1400"/>
              </a:lnSpc>
              <a:spcBef>
                <a:spcPts val="1395"/>
              </a:spcBef>
              <a:spcAft>
                <a:spcPts val="0"/>
              </a:spcAft>
            </a:pPr>
            <a:r>
              <a:rPr lang="it-IT" sz="1200" spc="0">
                <a:solidFill>
                  <a:srgbClr val="000000"/>
                </a:solidFill>
                <a:latin typeface="Times New Roman" panose="02020603050405020304" pitchFamily="1"/>
              </a:rPr>
              <a:t>ai sensi e per gli effetti dell’art. 5, c. 1, D.Lgs. n. 33/2013, e dell’art. _____ del Regolamento dell’Ente, la pubblicazione di quanto richiesto e la comunicazione alla/al medesima/o dell’avvenuta pubblicazione, indicando il collegamento ipertestuale al dato/informazione oggetto dell’istanza. </a:t>
            </a:r>
          </a:p>
          <a:p>
            <a:pPr marL="0" marR="0" indent="0" algn="l">
              <a:lnSpc>
                <a:spcPts val="1400"/>
              </a:lnSpc>
              <a:spcBef>
                <a:spcPts val="1380"/>
              </a:spcBef>
              <a:spcAft>
                <a:spcPts val="0"/>
              </a:spcAft>
            </a:pPr>
            <a:r>
              <a:rPr lang="it-IT" sz="1200" spc="0">
                <a:solidFill>
                  <a:srgbClr val="000000"/>
                </a:solidFill>
                <a:latin typeface="Times New Roman" panose="02020603050405020304" pitchFamily="1"/>
              </a:rPr>
              <a:t>Indirizzo per le comunicazioni: </a:t>
            </a:r>
          </a:p>
          <a:p>
            <a:pPr marL="0" marR="0" indent="0" algn="l">
              <a:lnSpc>
                <a:spcPts val="1400"/>
              </a:lnSpc>
              <a:spcBef>
                <a:spcPts val="0"/>
              </a:spcBef>
              <a:spcAft>
                <a:spcPts val="0"/>
              </a:spcAft>
              <a:tabLst>
                <a:tab pos="6035040" algn="r"/>
              </a:tabLst>
            </a:pPr>
            <a:r>
              <a:rPr lang="it-IT" sz="100" spc="0">
                <a:solidFill>
                  <a:srgbClr val="000000"/>
                </a:solidFill>
                <a:latin typeface="Times New Roman" panose="02020603050405020304" pitchFamily="1"/>
              </a:rPr>
              <a:t> </a:t>
            </a:r>
            <a:r>
              <a:rPr lang="it-IT" sz="1200" spc="0">
                <a:solidFill>
                  <a:srgbClr val="000000"/>
                </a:solidFill>
                <a:latin typeface="Times New Roman" panose="02020603050405020304" pitchFamily="1"/>
              </a:rPr>
              <a:t>[2] </a:t>
            </a:r>
          </a:p>
          <a:p>
            <a:pPr marL="0" marR="0" indent="0" algn="r">
              <a:lnSpc>
                <a:spcPts val="1300"/>
              </a:lnSpc>
              <a:spcBef>
                <a:spcPts val="1340"/>
              </a:spcBef>
              <a:spcAft>
                <a:spcPts val="595"/>
              </a:spcAft>
            </a:pPr>
            <a:r>
              <a:rPr lang="it-IT" sz="1100" spc="0">
                <a:solidFill>
                  <a:srgbClr val="000000"/>
                </a:solidFill>
                <a:latin typeface="Times New Roman" panose="02020603050405020304" pitchFamily="1"/>
              </a:rPr>
              <a:t>(Si allega copia del proprio documento d’identità) </a:t>
            </a:r>
          </a:p>
        </p:txBody>
      </p:sp>
      <p:sp>
        <p:nvSpPr>
          <p:cNvPr id="134" name="Segnaposto testo 133"/>
          <p:cNvSpPr>
            <a:spLocks noGrp="1"/>
          </p:cNvSpPr>
          <p:nvPr>
            <p:ph type="body" idx="10"/>
          </p:nvPr>
        </p:nvSpPr>
        <p:spPr>
          <a:xfrm>
            <a:off x="3652520" y="9599295"/>
            <a:ext cx="254000" cy="162560"/>
          </a:xfrm>
          <a:prstGeom prst="rect">
            <a:avLst/>
          </a:prstGeom>
          <a:noFill/>
          <a:ln w="0" cmpd="sng">
            <a:noFill/>
            <a:prstDash val="solid"/>
          </a:ln>
        </p:spPr>
        <p:txBody>
          <a:bodyPr vert="horz" lIns="0" tIns="8255" rIns="0" bIns="0" anchor="t"/>
          <a:lstStyle/>
          <a:p>
            <a:pPr marL="0" marR="0" indent="0" algn="l">
              <a:lnSpc>
                <a:spcPts val="1200"/>
              </a:lnSpc>
              <a:spcAft>
                <a:spcPts val="0"/>
              </a:spcAft>
            </a:pPr>
            <a:r>
              <a:rPr lang="it-IT" sz="1050" b="1" spc="125">
                <a:solidFill>
                  <a:srgbClr val="000000"/>
                </a:solidFill>
                <a:latin typeface="Calibri" panose="02020603050405020304" pitchFamily="1"/>
              </a:rPr>
              <a:t>27 </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9" name="Segnaposto testo 138"/>
          <p:cNvSpPr>
            <a:spLocks noGrp="1"/>
          </p:cNvSpPr>
          <p:nvPr>
            <p:ph type="body" idx="10"/>
          </p:nvPr>
        </p:nvSpPr>
        <p:spPr>
          <a:xfrm>
            <a:off x="701675" y="1358900"/>
            <a:ext cx="6155690" cy="626110"/>
          </a:xfrm>
          <a:prstGeom prst="rect">
            <a:avLst/>
          </a:prstGeom>
          <a:noFill/>
          <a:ln w="0" cmpd="sng">
            <a:noFill/>
            <a:prstDash val="solid"/>
          </a:ln>
        </p:spPr>
        <p:txBody>
          <a:bodyPr vert="horz" lIns="0" tIns="182880" rIns="0" bIns="0" anchor="t"/>
          <a:lstStyle/>
          <a:p>
            <a:pPr marL="411480" marR="0" indent="0" algn="l">
              <a:lnSpc>
                <a:spcPts val="1200"/>
              </a:lnSpc>
              <a:spcAft>
                <a:spcPts val="2330"/>
              </a:spcAft>
            </a:pPr>
            <a:r>
              <a:rPr lang="it-IT" sz="1000" spc="25">
                <a:solidFill>
                  <a:srgbClr val="000000"/>
                </a:solidFill>
                <a:latin typeface="Times New Roman" panose="02020603050405020304" pitchFamily="1"/>
              </a:rPr>
              <a:t>(luogo e data) </a:t>
            </a:r>
          </a:p>
        </p:txBody>
      </p:sp>
      <p:sp>
        <p:nvSpPr>
          <p:cNvPr id="140" name="Segnaposto testo 139"/>
          <p:cNvSpPr>
            <a:spLocks noGrp="1"/>
          </p:cNvSpPr>
          <p:nvPr>
            <p:ph type="body" idx="10"/>
          </p:nvPr>
        </p:nvSpPr>
        <p:spPr>
          <a:xfrm>
            <a:off x="701675" y="1985010"/>
            <a:ext cx="6155690" cy="760730"/>
          </a:xfrm>
          <a:prstGeom prst="rect">
            <a:avLst/>
          </a:prstGeom>
          <a:noFill/>
          <a:ln w="0" cmpd="sng">
            <a:noFill/>
            <a:prstDash val="solid"/>
          </a:ln>
        </p:spPr>
        <p:txBody>
          <a:bodyPr vert="horz" lIns="0" tIns="178435" rIns="0" bIns="0" anchor="t"/>
          <a:lstStyle/>
          <a:p>
            <a:pPr marL="3520440" marR="0" indent="0" algn="l">
              <a:lnSpc>
                <a:spcPts val="1200"/>
              </a:lnSpc>
              <a:spcAft>
                <a:spcPts val="3415"/>
              </a:spcAft>
            </a:pPr>
            <a:r>
              <a:rPr lang="it-IT" sz="1000" spc="30">
                <a:solidFill>
                  <a:srgbClr val="000000"/>
                </a:solidFill>
                <a:latin typeface="Times New Roman" panose="02020603050405020304" pitchFamily="1"/>
              </a:rPr>
              <a:t>(firma per esteso leggibile) </a:t>
            </a:r>
          </a:p>
        </p:txBody>
      </p:sp>
      <p:sp>
        <p:nvSpPr>
          <p:cNvPr id="141" name="Segnaposto testo 140"/>
          <p:cNvSpPr>
            <a:spLocks noGrp="1"/>
          </p:cNvSpPr>
          <p:nvPr>
            <p:ph type="body" idx="10"/>
          </p:nvPr>
        </p:nvSpPr>
        <p:spPr>
          <a:xfrm>
            <a:off x="701675" y="2745740"/>
            <a:ext cx="6155690" cy="6853555"/>
          </a:xfrm>
          <a:prstGeom prst="rect">
            <a:avLst/>
          </a:prstGeom>
          <a:noFill/>
          <a:ln w="0" cmpd="sng">
            <a:noFill/>
            <a:prstDash val="solid"/>
          </a:ln>
        </p:spPr>
        <p:txBody>
          <a:bodyPr vert="horz" lIns="0" tIns="8890" rIns="0" bIns="0" anchor="t"/>
          <a:lstStyle/>
          <a:p>
            <a:pPr marL="45720" marR="0" indent="0" algn="l">
              <a:lnSpc>
                <a:spcPts val="1200"/>
              </a:lnSpc>
              <a:spcAft>
                <a:spcPts val="0"/>
              </a:spcAft>
            </a:pPr>
            <a:r>
              <a:rPr lang="it-IT" sz="1000" b="1" spc="-10">
                <a:solidFill>
                  <a:srgbClr val="000000"/>
                </a:solidFill>
                <a:latin typeface="Times New Roman" panose="02020603050405020304" pitchFamily="1"/>
              </a:rPr>
              <a:t>* </a:t>
            </a:r>
            <a:r>
              <a:rPr lang="it-IT" sz="1000" spc="-10">
                <a:solidFill>
                  <a:srgbClr val="000000"/>
                </a:solidFill>
                <a:latin typeface="Times New Roman" panose="02020603050405020304" pitchFamily="1"/>
              </a:rPr>
              <a:t>Dati obbligatori </a:t>
            </a:r>
          </a:p>
          <a:p>
            <a:pPr marL="45720" marR="0" indent="91440" algn="just">
              <a:lnSpc>
                <a:spcPts val="1200"/>
              </a:lnSpc>
              <a:spcBef>
                <a:spcPts val="1155"/>
              </a:spcBef>
              <a:spcAft>
                <a:spcPts val="0"/>
              </a:spcAft>
              <a:buFont typeface="Times New Roman"/>
              <a:buAutoNum type="arabicPeriod"/>
            </a:pPr>
            <a:r>
              <a:rPr lang="it-IT" sz="1000" spc="0">
                <a:solidFill>
                  <a:srgbClr val="000000"/>
                </a:solidFill>
                <a:latin typeface="Times New Roman" panose="02020603050405020304" pitchFamily="1"/>
              </a:rPr>
              <a:t>Specificare il documento/informazione/dato di cui è stata omessa la pubblicazione obbligatoria; nel caso sia a conoscenza dell’istante, specificare la norma che impone la pubblicazione di quanto richiesto. </a:t>
            </a:r>
          </a:p>
          <a:p>
            <a:pPr marL="45720" marR="0" indent="91440" algn="just">
              <a:lnSpc>
                <a:spcPts val="1200"/>
              </a:lnSpc>
              <a:spcBef>
                <a:spcPts val="5"/>
              </a:spcBef>
              <a:spcAft>
                <a:spcPts val="0"/>
              </a:spcAft>
              <a:buFont typeface="Times New Roman"/>
              <a:buAutoNum type="arabicPeriod"/>
            </a:pPr>
            <a:r>
              <a:rPr lang="it-IT" sz="1000" spc="5">
                <a:solidFill>
                  <a:srgbClr val="000000"/>
                </a:solidFill>
                <a:latin typeface="Times New Roman" panose="02020603050405020304" pitchFamily="1"/>
              </a:rPr>
              <a:t>Inserire l’indirizzo al quale si chiede venga inviato il riscontro alla presente istanza. </a:t>
            </a:r>
          </a:p>
          <a:p>
            <a:pPr marL="45720" marR="0" indent="0" algn="l">
              <a:lnSpc>
                <a:spcPts val="900"/>
              </a:lnSpc>
              <a:spcBef>
                <a:spcPts val="2085"/>
              </a:spcBef>
              <a:spcAft>
                <a:spcPts val="0"/>
              </a:spcAft>
            </a:pPr>
            <a:r>
              <a:rPr lang="it-IT" sz="800" b="1" spc="0">
                <a:solidFill>
                  <a:srgbClr val="000000"/>
                </a:solidFill>
                <a:latin typeface="Times New Roman" panose="02020603050405020304" pitchFamily="1"/>
              </a:rPr>
              <a:t>Informativa sul trattamento dei dati personali forniti con la richiesta (Ai sensi dell’art. 13 del D.Lgs. 196/2003) </a:t>
            </a:r>
          </a:p>
          <a:p>
            <a:pPr marL="45720" marR="0" indent="91440" algn="l">
              <a:lnSpc>
                <a:spcPts val="900"/>
              </a:lnSpc>
              <a:spcBef>
                <a:spcPts val="10"/>
              </a:spcBef>
              <a:spcAft>
                <a:spcPts val="0"/>
              </a:spcAft>
              <a:buFont typeface="Times New Roman"/>
              <a:buAutoNum type="arabicPeriod"/>
            </a:pPr>
            <a:r>
              <a:rPr lang="it-IT" sz="800" b="1" spc="-5">
                <a:solidFill>
                  <a:srgbClr val="000000"/>
                </a:solidFill>
                <a:latin typeface="Times New Roman" panose="02020603050405020304" pitchFamily="1"/>
              </a:rPr>
              <a:t>Finalità del trattamento </a:t>
            </a:r>
          </a:p>
          <a:p>
            <a:pPr marL="45720" marR="0" indent="0" algn="l">
              <a:lnSpc>
                <a:spcPts val="900"/>
              </a:lnSpc>
              <a:spcBef>
                <a:spcPts val="0"/>
              </a:spcBef>
              <a:spcAft>
                <a:spcPts val="0"/>
              </a:spcAft>
              <a:tabLst>
                <a:tab pos="2148840" algn="l"/>
              </a:tabLst>
            </a:pPr>
            <a:r>
              <a:rPr lang="it-IT" sz="800" spc="0">
                <a:solidFill>
                  <a:srgbClr val="000000"/>
                </a:solidFill>
                <a:latin typeface="Times New Roman" panose="02020603050405020304" pitchFamily="1"/>
              </a:rPr>
              <a:t>I dati personali verranno trattati dal Comune di per lo svolgimento delle proprie funzioni istituzionali in relazione al procedimento avviato. </a:t>
            </a:r>
          </a:p>
          <a:p>
            <a:pPr marL="45720" marR="0" indent="91440" algn="l">
              <a:lnSpc>
                <a:spcPts val="900"/>
              </a:lnSpc>
              <a:spcBef>
                <a:spcPts val="0"/>
              </a:spcBef>
              <a:spcAft>
                <a:spcPts val="0"/>
              </a:spcAft>
              <a:buFont typeface="Times New Roman"/>
              <a:buAutoNum type="arabicPeriod"/>
            </a:pPr>
            <a:r>
              <a:rPr lang="it-IT" sz="800" b="1" spc="-5">
                <a:solidFill>
                  <a:srgbClr val="000000"/>
                </a:solidFill>
                <a:latin typeface="Times New Roman" panose="02020603050405020304" pitchFamily="1"/>
              </a:rPr>
              <a:t>Natura del conferimento </a:t>
            </a:r>
          </a:p>
          <a:p>
            <a:pPr marL="45720" marR="0" indent="0" algn="just">
              <a:lnSpc>
                <a:spcPts val="900"/>
              </a:lnSpc>
              <a:spcBef>
                <a:spcPts val="25"/>
              </a:spcBef>
              <a:spcAft>
                <a:spcPts val="0"/>
              </a:spcAft>
            </a:pPr>
            <a:r>
              <a:rPr lang="it-IT" sz="800" spc="0">
                <a:solidFill>
                  <a:srgbClr val="000000"/>
                </a:solidFill>
                <a:latin typeface="Times New Roman" panose="02020603050405020304" pitchFamily="1"/>
              </a:rPr>
              <a:t>Il conferimento dei dati personali è obbligatorio, in quanto in mancanza di esso non sarà possibile dare inizio al procedimento menzionato in precedenza e provvedere all’emanazione del provvedimento conclusivo dello stesso. </a:t>
            </a:r>
          </a:p>
          <a:p>
            <a:pPr marL="45720" marR="0" indent="91440" algn="l">
              <a:lnSpc>
                <a:spcPts val="900"/>
              </a:lnSpc>
              <a:spcBef>
                <a:spcPts val="0"/>
              </a:spcBef>
              <a:spcAft>
                <a:spcPts val="0"/>
              </a:spcAft>
              <a:buFont typeface="Times New Roman"/>
              <a:buAutoNum type="arabicPeriod"/>
            </a:pPr>
            <a:r>
              <a:rPr lang="it-IT" sz="800" b="1" spc="-5">
                <a:solidFill>
                  <a:srgbClr val="000000"/>
                </a:solidFill>
                <a:latin typeface="Times New Roman" panose="02020603050405020304" pitchFamily="1"/>
              </a:rPr>
              <a:t>Modalità del trattamento </a:t>
            </a:r>
          </a:p>
          <a:p>
            <a:pPr marL="45720" marR="0" indent="0" algn="just">
              <a:lnSpc>
                <a:spcPts val="900"/>
              </a:lnSpc>
              <a:spcBef>
                <a:spcPts val="25"/>
              </a:spcBef>
              <a:spcAft>
                <a:spcPts val="0"/>
              </a:spcAft>
            </a:pPr>
            <a:r>
              <a:rPr lang="it-IT" sz="800" spc="0">
                <a:solidFill>
                  <a:srgbClr val="000000"/>
                </a:solidFill>
                <a:latin typeface="Times New Roman" panose="02020603050405020304" pitchFamily="1"/>
              </a:rPr>
              <a:t>In relazione alle finalità di cui sopra, il trattamento dei dati personali avverrà con modalità informatiche e manuali, in modo da garantire la riservatezza e la sicurezza degli stessi. </a:t>
            </a:r>
          </a:p>
          <a:p>
            <a:pPr marL="45720" marR="0" indent="0" algn="l">
              <a:lnSpc>
                <a:spcPts val="900"/>
              </a:lnSpc>
              <a:spcBef>
                <a:spcPts val="0"/>
              </a:spcBef>
              <a:spcAft>
                <a:spcPts val="0"/>
              </a:spcAft>
            </a:pPr>
            <a:r>
              <a:rPr lang="it-IT" sz="800" spc="0">
                <a:solidFill>
                  <a:srgbClr val="000000"/>
                </a:solidFill>
                <a:latin typeface="Times New Roman" panose="02020603050405020304" pitchFamily="1"/>
              </a:rPr>
              <a:t>I dati non saranno diffusi, potranno essere eventualmente utilizzati in maniera anonima per la creazione di profili degli utenti del servizio. </a:t>
            </a:r>
          </a:p>
          <a:p>
            <a:pPr marL="45720" marR="0" indent="91440" algn="just">
              <a:lnSpc>
                <a:spcPts val="900"/>
              </a:lnSpc>
              <a:spcBef>
                <a:spcPts val="5"/>
              </a:spcBef>
              <a:spcAft>
                <a:spcPts val="0"/>
              </a:spcAft>
              <a:buFont typeface="Times New Roman"/>
              <a:buAutoNum type="arabicPeriod"/>
            </a:pPr>
            <a:r>
              <a:rPr lang="it-IT" sz="800" b="1" spc="0">
                <a:solidFill>
                  <a:srgbClr val="000000"/>
                </a:solidFill>
                <a:latin typeface="Times New Roman" panose="02020603050405020304" pitchFamily="1"/>
              </a:rPr>
              <a:t>Categorie di soggetti ai quali i dati personali possono essere comunicati o che possono venirne a conoscenza in qualità di Responsabili o Incaricati </a:t>
            </a:r>
          </a:p>
          <a:p>
            <a:pPr marL="45720" marR="0" indent="0" algn="just">
              <a:lnSpc>
                <a:spcPts val="900"/>
              </a:lnSpc>
              <a:spcBef>
                <a:spcPts val="25"/>
              </a:spcBef>
              <a:spcAft>
                <a:spcPts val="0"/>
              </a:spcAft>
            </a:pPr>
            <a:r>
              <a:rPr lang="it-IT" sz="800" spc="5">
                <a:solidFill>
                  <a:srgbClr val="000000"/>
                </a:solidFill>
                <a:latin typeface="Times New Roman" panose="02020603050405020304" pitchFamily="1"/>
              </a:rPr>
              <a:t>Potranno venire a conoscenza dei dati personali i dipendenti e i collaboratori, anche esterni, del Titolare e i soggetti che forniscono servizi strumentali alle finalità di cui sopra (come, ad esempio, servizi tecnici). Tali soggetti agiranno in qualità di Responsabili o Incaricati del trattamento. I dati personali potranno essere comunicati ad altri soggetti pubblici e/o privati unicamente in forza di una disposizione di legge o di regolamento che lo preveda. </a:t>
            </a:r>
          </a:p>
          <a:p>
            <a:pPr marL="45720" marR="0" indent="91440" algn="l">
              <a:lnSpc>
                <a:spcPts val="900"/>
              </a:lnSpc>
              <a:spcBef>
                <a:spcPts val="15"/>
              </a:spcBef>
              <a:spcAft>
                <a:spcPts val="0"/>
              </a:spcAft>
              <a:buFont typeface="Times New Roman"/>
              <a:buAutoNum type="arabicPeriod"/>
            </a:pPr>
            <a:r>
              <a:rPr lang="it-IT" sz="800" b="1" spc="-5">
                <a:solidFill>
                  <a:srgbClr val="000000"/>
                </a:solidFill>
                <a:latin typeface="Times New Roman" panose="02020603050405020304" pitchFamily="1"/>
              </a:rPr>
              <a:t>Diritti dell’interessato </a:t>
            </a:r>
          </a:p>
          <a:p>
            <a:pPr marL="45720" marR="0" indent="0" algn="just">
              <a:lnSpc>
                <a:spcPts val="900"/>
              </a:lnSpc>
              <a:spcBef>
                <a:spcPts val="5"/>
              </a:spcBef>
              <a:spcAft>
                <a:spcPts val="0"/>
              </a:spcAft>
            </a:pPr>
            <a:r>
              <a:rPr lang="it-IT" sz="800" spc="0">
                <a:solidFill>
                  <a:srgbClr val="000000"/>
                </a:solidFill>
                <a:latin typeface="Times New Roman" panose="02020603050405020304" pitchFamily="1"/>
              </a:rPr>
              <a:t>All’interessato sono riconosciuti i diritti di cui all’art. 7, D.Lgs. n. 196/2003 e, in particolare, il diritto di accedere ai propri dati personali, di chiederne la rettifica, l’aggiornamento o la cancellazione se incompleti, erronei o raccolti in violazione di legge, l’opposizione al loro trattamento o la trasformazione in forma anonima. Per l’esercizio di tali diritti, l’interessato può rivolgersi al Responsabile del trattamento dei dati. </a:t>
            </a:r>
          </a:p>
          <a:p>
            <a:pPr marL="45720" marR="0" indent="91440" algn="l">
              <a:lnSpc>
                <a:spcPts val="900"/>
              </a:lnSpc>
              <a:spcBef>
                <a:spcPts val="15"/>
              </a:spcBef>
              <a:spcAft>
                <a:spcPts val="0"/>
              </a:spcAft>
              <a:buFont typeface="Times New Roman"/>
              <a:buAutoNum type="arabicPeriod"/>
            </a:pPr>
            <a:r>
              <a:rPr lang="it-IT" sz="800" b="1" spc="-5">
                <a:solidFill>
                  <a:srgbClr val="000000"/>
                </a:solidFill>
                <a:latin typeface="Times New Roman" panose="02020603050405020304" pitchFamily="1"/>
              </a:rPr>
              <a:t>Titolare e Responsabili del trattamento </a:t>
            </a:r>
          </a:p>
          <a:p>
            <a:pPr marL="45720" marR="0" indent="0" algn="l">
              <a:lnSpc>
                <a:spcPts val="900"/>
              </a:lnSpc>
              <a:spcBef>
                <a:spcPts val="0"/>
              </a:spcBef>
              <a:spcAft>
                <a:spcPts val="0"/>
              </a:spcAft>
              <a:tabLst>
                <a:tab pos="2240280" algn="l"/>
                <a:tab pos="3017520" algn="l"/>
              </a:tabLst>
            </a:pPr>
            <a:r>
              <a:rPr lang="it-IT" sz="800" spc="0">
                <a:solidFill>
                  <a:srgbClr val="000000"/>
                </a:solidFill>
                <a:latin typeface="Times New Roman" panose="02020603050405020304" pitchFamily="1"/>
              </a:rPr>
              <a:t>Il Titolare del trattamento dei dati è il Comune di con sede in </a:t>
            </a:r>
            <a:r>
              <a:rPr lang="it-IT" sz="100" spc="0">
                <a:solidFill>
                  <a:srgbClr val="000000"/>
                </a:solidFill>
                <a:latin typeface="Times New Roman" panose="02020603050405020304" pitchFamily="1"/>
              </a:rPr>
              <a:t> </a:t>
            </a:r>
          </a:p>
          <a:p>
            <a:pPr marL="45720" marR="0" indent="0" algn="l">
              <a:lnSpc>
                <a:spcPts val="900"/>
              </a:lnSpc>
              <a:spcBef>
                <a:spcPts val="5"/>
              </a:spcBef>
              <a:spcAft>
                <a:spcPts val="24835"/>
              </a:spcAft>
              <a:tabLst>
                <a:tab pos="1874520" algn="l"/>
              </a:tabLst>
            </a:pPr>
            <a:r>
              <a:rPr lang="it-IT" sz="800" spc="0">
                <a:solidFill>
                  <a:srgbClr val="000000"/>
                </a:solidFill>
                <a:latin typeface="Times New Roman" panose="02020603050405020304" pitchFamily="1"/>
              </a:rPr>
              <a:t>Il Responsabile del trattamento è il sig </a:t>
            </a:r>
            <a:r>
              <a:rPr lang="it-IT" sz="100" spc="0">
                <a:solidFill>
                  <a:srgbClr val="000000"/>
                </a:solidFill>
                <a:latin typeface="Times New Roman" panose="02020603050405020304" pitchFamily="1"/>
              </a:rPr>
              <a:t> </a:t>
            </a:r>
          </a:p>
        </p:txBody>
      </p:sp>
      <p:sp>
        <p:nvSpPr>
          <p:cNvPr id="142" name="Segnaposto testo 141"/>
          <p:cNvSpPr>
            <a:spLocks noGrp="1"/>
          </p:cNvSpPr>
          <p:nvPr>
            <p:ph type="body" idx="10"/>
          </p:nvPr>
        </p:nvSpPr>
        <p:spPr>
          <a:xfrm>
            <a:off x="3652520" y="9599295"/>
            <a:ext cx="254000" cy="162560"/>
          </a:xfrm>
          <a:prstGeom prst="rect">
            <a:avLst/>
          </a:prstGeom>
          <a:noFill/>
          <a:ln w="0" cmpd="sng">
            <a:noFill/>
            <a:prstDash val="solid"/>
          </a:ln>
        </p:spPr>
        <p:txBody>
          <a:bodyPr vert="horz" lIns="0" tIns="14605" rIns="0" bIns="0" anchor="t"/>
          <a:lstStyle/>
          <a:p>
            <a:pPr marL="0" marR="0" indent="0" algn="l">
              <a:lnSpc>
                <a:spcPts val="1100"/>
              </a:lnSpc>
              <a:spcAft>
                <a:spcPts val="0"/>
              </a:spcAft>
            </a:pPr>
            <a:r>
              <a:rPr lang="it-IT" sz="1050" spc="120">
                <a:solidFill>
                  <a:srgbClr val="000000"/>
                </a:solidFill>
                <a:latin typeface="Calibri" panose="02020603050405020304" pitchFamily="1"/>
              </a:rPr>
              <a:t>28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8" name="Segnaposto testo 147"/>
          <p:cNvSpPr>
            <a:spLocks noGrp="1"/>
          </p:cNvSpPr>
          <p:nvPr>
            <p:ph type="body" idx="10"/>
          </p:nvPr>
        </p:nvSpPr>
        <p:spPr>
          <a:xfrm>
            <a:off x="698500" y="990600"/>
            <a:ext cx="6155690" cy="4319905"/>
          </a:xfrm>
          <a:prstGeom prst="rect">
            <a:avLst/>
          </a:prstGeom>
          <a:noFill/>
          <a:ln w="0" cmpd="sng">
            <a:noFill/>
            <a:prstDash val="solid"/>
          </a:ln>
        </p:spPr>
        <p:txBody>
          <a:bodyPr vert="horz" lIns="0" tIns="8255" rIns="0" bIns="0" anchor="t"/>
          <a:lstStyle/>
          <a:p>
            <a:pPr marL="0" marR="0" indent="0" algn="r">
              <a:lnSpc>
                <a:spcPts val="1600"/>
              </a:lnSpc>
              <a:spcAft>
                <a:spcPts val="0"/>
              </a:spcAft>
            </a:pPr>
            <a:r>
              <a:rPr lang="it-IT" sz="1350" b="1" u="sng" spc="10">
                <a:solidFill>
                  <a:srgbClr val="000000"/>
                </a:solidFill>
                <a:latin typeface="Times New Roman" panose="02020603050405020304" pitchFamily="1"/>
              </a:rPr>
              <a:t>FAC-SIMILE</a:t>
            </a:r>
            <a:r>
              <a:rPr lang="it-IT" sz="100" b="1" spc="10">
                <a:solidFill>
                  <a:srgbClr val="000000"/>
                </a:solidFill>
                <a:latin typeface="Times New Roman" panose="02020603050405020304" pitchFamily="1"/>
              </a:rPr>
              <a:t> </a:t>
            </a:r>
          </a:p>
          <a:p>
            <a:pPr marL="0" marR="0" indent="0" algn="r">
              <a:lnSpc>
                <a:spcPts val="1200"/>
              </a:lnSpc>
              <a:spcBef>
                <a:spcPts val="3095"/>
              </a:spcBef>
              <a:spcAft>
                <a:spcPts val="0"/>
              </a:spcAft>
            </a:pPr>
            <a:r>
              <a:rPr lang="it-IT" sz="1050" b="1" spc="40">
                <a:solidFill>
                  <a:srgbClr val="000000"/>
                </a:solidFill>
                <a:latin typeface="Times New Roman" panose="02020603050405020304" pitchFamily="1"/>
              </a:rPr>
              <a:t>MOD. 2 RICHIESTA DI ACCESSO GENERALIZZATO </a:t>
            </a:r>
          </a:p>
          <a:p>
            <a:pPr marL="0" marR="0" indent="0" algn="ctr">
              <a:lnSpc>
                <a:spcPts val="2400"/>
              </a:lnSpc>
              <a:spcBef>
                <a:spcPts val="4240"/>
              </a:spcBef>
              <a:spcAft>
                <a:spcPts val="0"/>
              </a:spcAft>
            </a:pPr>
            <a:r>
              <a:rPr lang="it-IT" sz="1050" b="1" spc="0">
                <a:solidFill>
                  <a:srgbClr val="000000"/>
                </a:solidFill>
                <a:latin typeface="Times New Roman" panose="02020603050405020304" pitchFamily="1"/>
              </a:rPr>
              <a:t>RICHIESTA DI ACCESSO GENERALIZZATO </a:t>
            </a:r>
            <a:r>
              <a:t/>
            </a:r>
            <a:br/>
            <a:r>
              <a:rPr lang="it-IT" sz="1100" spc="0">
                <a:solidFill>
                  <a:srgbClr val="000000"/>
                </a:solidFill>
                <a:latin typeface="Times New Roman" panose="02020603050405020304" pitchFamily="1"/>
              </a:rPr>
              <a:t>(art. 5, c. 2, D.Lgs. n. 33/2013 e </a:t>
            </a:r>
          </a:p>
          <a:p>
            <a:pPr marL="777240" marR="0" indent="0" algn="l">
              <a:lnSpc>
                <a:spcPts val="1200"/>
              </a:lnSpc>
              <a:spcBef>
                <a:spcPts val="1220"/>
              </a:spcBef>
              <a:spcAft>
                <a:spcPts val="0"/>
              </a:spcAft>
              <a:tabLst>
                <a:tab pos="3474720" algn="l"/>
              </a:tabLst>
            </a:pPr>
            <a:r>
              <a:rPr lang="it-IT" sz="1100" spc="0">
                <a:solidFill>
                  <a:srgbClr val="000000"/>
                </a:solidFill>
                <a:latin typeface="Times New Roman" panose="02020603050405020304" pitchFamily="1"/>
              </a:rPr>
              <a:t>Regolamento Comune di approvato con delibera n.______) </a:t>
            </a:r>
          </a:p>
          <a:p>
            <a:pPr marL="0" marR="0" indent="0" algn="l">
              <a:lnSpc>
                <a:spcPts val="1200"/>
              </a:lnSpc>
              <a:spcBef>
                <a:spcPts val="6135"/>
              </a:spcBef>
              <a:spcAft>
                <a:spcPts val="0"/>
              </a:spcAft>
            </a:pPr>
            <a:r>
              <a:rPr lang="it-IT" sz="1100" spc="0">
                <a:solidFill>
                  <a:srgbClr val="000000"/>
                </a:solidFill>
                <a:latin typeface="Times New Roman" panose="02020603050405020304" pitchFamily="1"/>
              </a:rPr>
              <a:t>AL </a:t>
            </a:r>
          </a:p>
          <a:p>
            <a:pPr marL="0" marR="1920240" indent="0" algn="l">
              <a:lnSpc>
                <a:spcPts val="2300"/>
              </a:lnSpc>
              <a:spcBef>
                <a:spcPts val="170"/>
              </a:spcBef>
              <a:spcAft>
                <a:spcPts val="0"/>
              </a:spcAft>
              <a:tabLst>
                <a:tab pos="1508760" algn="l"/>
              </a:tabLst>
            </a:pPr>
            <a:r>
              <a:rPr lang="it-IT" sz="1100" spc="-5">
                <a:solidFill>
                  <a:srgbClr val="000000"/>
                </a:solidFill>
                <a:latin typeface="Times New Roman" panose="02020603050405020304" pitchFamily="1"/>
              </a:rPr>
              <a:t>□ Ufficio di (che detiene i dati, le informazioni o documenti) </a:t>
            </a:r>
            <a:r>
              <a:t/>
            </a:r>
            <a:br/>
            <a:r>
              <a:rPr lang="it-IT" sz="1100" spc="-5">
                <a:solidFill>
                  <a:srgbClr val="000000"/>
                </a:solidFill>
                <a:latin typeface="Times New Roman" panose="02020603050405020304" pitchFamily="1"/>
              </a:rPr>
              <a:t>□ Ufficio Relazioni con il Pubblico </a:t>
            </a:r>
          </a:p>
          <a:p>
            <a:pPr marL="0" marR="0" indent="0" algn="l">
              <a:lnSpc>
                <a:spcPts val="1200"/>
              </a:lnSpc>
              <a:spcBef>
                <a:spcPts val="1025"/>
              </a:spcBef>
              <a:spcAft>
                <a:spcPts val="2110"/>
              </a:spcAft>
              <a:tabLst>
                <a:tab pos="1325880" algn="l"/>
              </a:tabLst>
            </a:pPr>
            <a:r>
              <a:rPr lang="it-IT" sz="1100" spc="0">
                <a:solidFill>
                  <a:srgbClr val="000000"/>
                </a:solidFill>
                <a:latin typeface="Times New Roman" panose="02020603050405020304" pitchFamily="1"/>
              </a:rPr>
              <a:t>□ Ufficio di (come indicato dal Comune nella sezione “amministrazione trasparente”) </a:t>
            </a:r>
          </a:p>
        </p:txBody>
      </p:sp>
      <p:sp>
        <p:nvSpPr>
          <p:cNvPr id="149" name="Segnaposto testo 148"/>
          <p:cNvSpPr>
            <a:spLocks noGrp="1"/>
          </p:cNvSpPr>
          <p:nvPr>
            <p:ph type="body" idx="10"/>
          </p:nvPr>
        </p:nvSpPr>
        <p:spPr>
          <a:xfrm>
            <a:off x="698500" y="5310505"/>
            <a:ext cx="6155690" cy="3735070"/>
          </a:xfrm>
          <a:prstGeom prst="rect">
            <a:avLst/>
          </a:prstGeom>
          <a:noFill/>
          <a:ln w="0" cmpd="sng">
            <a:noFill/>
            <a:prstDash val="solid"/>
          </a:ln>
        </p:spPr>
        <p:txBody>
          <a:bodyPr vert="horz" lIns="0" tIns="431165" rIns="0" bIns="0" anchor="t"/>
          <a:lstStyle/>
          <a:p>
            <a:pPr marL="0" marR="0" indent="0" algn="l">
              <a:lnSpc>
                <a:spcPts val="1200"/>
              </a:lnSpc>
              <a:spcAft>
                <a:spcPts val="0"/>
              </a:spcAft>
              <a:tabLst>
                <a:tab pos="3611880" algn="r"/>
              </a:tabLst>
            </a:pPr>
            <a:r>
              <a:rPr lang="it-IT" sz="1100" spc="0">
                <a:solidFill>
                  <a:srgbClr val="000000"/>
                </a:solidFill>
                <a:latin typeface="Times New Roman" panose="02020603050405020304" pitchFamily="1"/>
              </a:rPr>
              <a:t>Il/la sottoscritto/a cognome* .nome* </a:t>
            </a:r>
          </a:p>
          <a:p>
            <a:pPr marL="0" marR="0" indent="0" algn="l">
              <a:lnSpc>
                <a:spcPts val="1200"/>
              </a:lnSpc>
              <a:spcBef>
                <a:spcPts val="1050"/>
              </a:spcBef>
              <a:spcAft>
                <a:spcPts val="0"/>
              </a:spcAft>
              <a:tabLst>
                <a:tab pos="1645920" algn="l"/>
                <a:tab pos="2240280" algn="l"/>
                <a:tab pos="3611880" algn="r"/>
              </a:tabLst>
            </a:pPr>
            <a:r>
              <a:rPr lang="it-IT" sz="1100" spc="0">
                <a:solidFill>
                  <a:srgbClr val="000000"/>
                </a:solidFill>
                <a:latin typeface="Times New Roman" panose="02020603050405020304" pitchFamily="1"/>
              </a:rPr>
              <a:t>nato/a* (prov. ) il </a:t>
            </a:r>
            <a:r>
              <a:rPr lang="it-IT" sz="100" spc="0">
                <a:solidFill>
                  <a:srgbClr val="000000"/>
                </a:solidFill>
                <a:latin typeface="Times New Roman" panose="02020603050405020304" pitchFamily="1"/>
              </a:rPr>
              <a:t> </a:t>
            </a:r>
          </a:p>
          <a:p>
            <a:pPr marL="0" marR="0" indent="0" algn="l">
              <a:lnSpc>
                <a:spcPts val="1200"/>
              </a:lnSpc>
              <a:spcBef>
                <a:spcPts val="1030"/>
              </a:spcBef>
              <a:spcAft>
                <a:spcPts val="0"/>
              </a:spcAft>
              <a:tabLst>
                <a:tab pos="1783080" algn="l"/>
              </a:tabLst>
            </a:pPr>
            <a:r>
              <a:rPr lang="it-IT" sz="1100" spc="0">
                <a:solidFill>
                  <a:srgbClr val="000000"/>
                </a:solidFill>
                <a:latin typeface="Times New Roman" panose="02020603050405020304" pitchFamily="1"/>
              </a:rPr>
              <a:t>residente in* (prov._____) </a:t>
            </a:r>
          </a:p>
          <a:p>
            <a:pPr marL="0" marR="0" indent="0" algn="l">
              <a:lnSpc>
                <a:spcPts val="1200"/>
              </a:lnSpc>
              <a:spcBef>
                <a:spcPts val="1025"/>
              </a:spcBef>
              <a:spcAft>
                <a:spcPts val="0"/>
              </a:spcAft>
              <a:tabLst>
                <a:tab pos="1508760" algn="l"/>
                <a:tab pos="2651760" algn="l"/>
                <a:tab pos="3611880" algn="r"/>
              </a:tabLst>
            </a:pPr>
            <a:r>
              <a:rPr lang="it-IT" sz="1100" spc="0">
                <a:solidFill>
                  <a:srgbClr val="000000"/>
                </a:solidFill>
                <a:latin typeface="Times New Roman" panose="02020603050405020304" pitchFamily="1"/>
              </a:rPr>
              <a:t>via n. e-mail </a:t>
            </a:r>
            <a:r>
              <a:rPr lang="it-IT" sz="100" spc="0">
                <a:solidFill>
                  <a:srgbClr val="000000"/>
                </a:solidFill>
                <a:latin typeface="Times New Roman" panose="02020603050405020304" pitchFamily="1"/>
              </a:rPr>
              <a:t> </a:t>
            </a:r>
          </a:p>
          <a:p>
            <a:pPr marL="0" marR="0" indent="0" algn="l">
              <a:lnSpc>
                <a:spcPts val="1200"/>
              </a:lnSpc>
              <a:spcBef>
                <a:spcPts val="1050"/>
              </a:spcBef>
              <a:spcAft>
                <a:spcPts val="0"/>
              </a:spcAft>
              <a:tabLst>
                <a:tab pos="1097280" algn="l"/>
                <a:tab pos="2560320" algn="l"/>
              </a:tabLst>
            </a:pPr>
            <a:r>
              <a:rPr lang="it-IT" sz="1100" spc="-10">
                <a:solidFill>
                  <a:srgbClr val="000000"/>
                </a:solidFill>
                <a:latin typeface="Times New Roman" panose="02020603050405020304" pitchFamily="1"/>
              </a:rPr>
              <a:t>cell. tel. fax </a:t>
            </a:r>
          </a:p>
          <a:p>
            <a:pPr marL="0" marR="0" indent="0" algn="l">
              <a:lnSpc>
                <a:spcPts val="1200"/>
              </a:lnSpc>
              <a:spcBef>
                <a:spcPts val="3285"/>
              </a:spcBef>
              <a:spcAft>
                <a:spcPts val="0"/>
              </a:spcAft>
            </a:pPr>
            <a:r>
              <a:rPr lang="it-IT" sz="1100" spc="0">
                <a:solidFill>
                  <a:srgbClr val="000000"/>
                </a:solidFill>
                <a:latin typeface="Times New Roman" panose="02020603050405020304" pitchFamily="1"/>
              </a:rPr>
              <a:t>ai sensi e per gli effetti dell’art. 5, c. 2, D.Lgs. n. 33/2013, e dell’art. _____ del Regolamento dell’Ente, disciplinanti il diritto di accesso generalizzato ai dati e documenti detenuti dall’Ente, </a:t>
            </a:r>
          </a:p>
          <a:p>
            <a:pPr marL="0" marR="0" indent="0" algn="ctr">
              <a:lnSpc>
                <a:spcPts val="1200"/>
              </a:lnSpc>
              <a:spcBef>
                <a:spcPts val="3315"/>
              </a:spcBef>
              <a:spcAft>
                <a:spcPts val="0"/>
              </a:spcAft>
            </a:pPr>
            <a:r>
              <a:rPr lang="it-IT" sz="1050" b="1" spc="15">
                <a:solidFill>
                  <a:srgbClr val="000000"/>
                </a:solidFill>
                <a:latin typeface="Times New Roman" panose="02020603050405020304" pitchFamily="1"/>
              </a:rPr>
              <a:t>CHIEDE </a:t>
            </a:r>
          </a:p>
          <a:p>
            <a:pPr marL="0" marR="0" indent="0" algn="l">
              <a:lnSpc>
                <a:spcPts val="1200"/>
              </a:lnSpc>
              <a:spcBef>
                <a:spcPts val="3325"/>
              </a:spcBef>
              <a:spcAft>
                <a:spcPts val="835"/>
              </a:spcAft>
            </a:pPr>
            <a:r>
              <a:rPr lang="it-IT" sz="1100" spc="-5">
                <a:solidFill>
                  <a:srgbClr val="000000"/>
                </a:solidFill>
                <a:latin typeface="Times New Roman" panose="02020603050405020304" pitchFamily="1"/>
              </a:rPr>
              <a:t>□ il seguente documento </a:t>
            </a:r>
          </a:p>
        </p:txBody>
      </p:sp>
      <p:sp>
        <p:nvSpPr>
          <p:cNvPr id="150" name="Segnaposto testo 149"/>
          <p:cNvSpPr>
            <a:spLocks noGrp="1"/>
          </p:cNvSpPr>
          <p:nvPr>
            <p:ph type="body" idx="10"/>
          </p:nvPr>
        </p:nvSpPr>
        <p:spPr>
          <a:xfrm>
            <a:off x="698500" y="9045575"/>
            <a:ext cx="6155690" cy="548005"/>
          </a:xfrm>
          <a:prstGeom prst="rect">
            <a:avLst/>
          </a:prstGeom>
          <a:noFill/>
          <a:ln w="0" cmpd="sng">
            <a:noFill/>
            <a:prstDash val="solid"/>
          </a:ln>
        </p:spPr>
        <p:txBody>
          <a:bodyPr vert="horz" lIns="0" tIns="183515" rIns="0" bIns="0" anchor="t"/>
          <a:lstStyle/>
          <a:p>
            <a:pPr marL="0" marR="0" indent="0" algn="l">
              <a:lnSpc>
                <a:spcPts val="1200"/>
              </a:lnSpc>
              <a:spcAft>
                <a:spcPts val="1625"/>
              </a:spcAft>
            </a:pPr>
            <a:r>
              <a:rPr lang="it-IT" sz="1100" spc="0">
                <a:solidFill>
                  <a:srgbClr val="000000"/>
                </a:solidFill>
                <a:latin typeface="Times New Roman" panose="02020603050405020304" pitchFamily="1"/>
              </a:rPr>
              <a:t>□ le seguenti informazioni </a:t>
            </a:r>
          </a:p>
        </p:txBody>
      </p:sp>
      <p:sp>
        <p:nvSpPr>
          <p:cNvPr id="151" name="Segnaposto testo 150"/>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0">
                <a:solidFill>
                  <a:srgbClr val="000000"/>
                </a:solidFill>
                <a:latin typeface="Calibri" panose="02020603050405020304" pitchFamily="1"/>
              </a:rPr>
              <a:t>29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 name="Segnaposto testo 16"/>
          <p:cNvSpPr>
            <a:spLocks noGrp="1"/>
          </p:cNvSpPr>
          <p:nvPr>
            <p:ph type="body" idx="10"/>
          </p:nvPr>
        </p:nvSpPr>
        <p:spPr>
          <a:xfrm>
            <a:off x="713105" y="889000"/>
            <a:ext cx="6121400" cy="8704580"/>
          </a:xfrm>
          <a:prstGeom prst="rect">
            <a:avLst/>
          </a:prstGeom>
          <a:noFill/>
          <a:ln w="0" cmpd="sng">
            <a:noFill/>
            <a:prstDash val="solid"/>
          </a:ln>
        </p:spPr>
        <p:txBody>
          <a:bodyPr vert="horz" lIns="0" tIns="31750" rIns="0" bIns="0" anchor="t"/>
          <a:lstStyle/>
          <a:p>
            <a:pPr marL="45720" marR="0" indent="0" algn="ctr">
              <a:lnSpc>
                <a:spcPts val="1300"/>
              </a:lnSpc>
              <a:spcAft>
                <a:spcPts val="0"/>
              </a:spcAft>
            </a:pPr>
            <a:r>
              <a:rPr lang="it-IT" sz="1200" b="1" spc="0">
                <a:solidFill>
                  <a:srgbClr val="000000"/>
                </a:solidFill>
                <a:latin typeface="Bookman Old Style" panose="02020603050405020304" pitchFamily="1"/>
              </a:rPr>
              <a:t>INDICE </a:t>
            </a:r>
          </a:p>
          <a:p>
            <a:pPr marL="45720" marR="0" indent="0" algn="l">
              <a:lnSpc>
                <a:spcPts val="1300"/>
              </a:lnSpc>
              <a:spcBef>
                <a:spcPts val="3425"/>
              </a:spcBef>
              <a:spcAft>
                <a:spcPts val="0"/>
              </a:spcAft>
              <a:tabLst>
                <a:tab pos="6126480" algn="r"/>
              </a:tabLst>
            </a:pPr>
            <a:r>
              <a:rPr lang="it-IT" sz="1100" spc="0">
                <a:solidFill>
                  <a:srgbClr val="000000"/>
                </a:solidFill>
                <a:latin typeface="Bookman Old Style" panose="02020603050405020304" pitchFamily="1"/>
              </a:rPr>
              <a:t>Premessa 4 </a:t>
            </a:r>
          </a:p>
          <a:p>
            <a:pPr marL="45720" marR="0" indent="137160" algn="l">
              <a:lnSpc>
                <a:spcPts val="1300"/>
              </a:lnSpc>
              <a:spcBef>
                <a:spcPts val="123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Ambito soggettivo e oggettivo di applicazione dell’accesso generalizzato  4 </a:t>
            </a:r>
          </a:p>
          <a:p>
            <a:pPr marL="182880" marR="0" indent="0" algn="l">
              <a:lnSpc>
                <a:spcPts val="1300"/>
              </a:lnSpc>
              <a:spcBef>
                <a:spcPts val="1175"/>
              </a:spcBef>
              <a:spcAft>
                <a:spcPts val="0"/>
              </a:spcAft>
              <a:tabLst>
                <a:tab pos="6126480" algn="r"/>
              </a:tabLst>
            </a:pPr>
            <a:r>
              <a:rPr lang="it-IT" sz="1100" spc="0">
                <a:solidFill>
                  <a:srgbClr val="000000"/>
                </a:solidFill>
                <a:latin typeface="Bookman Old Style" panose="02020603050405020304" pitchFamily="1"/>
              </a:rPr>
              <a:t>1.1 Ambito soggettivo  4 </a:t>
            </a:r>
          </a:p>
          <a:p>
            <a:pPr marL="182880" marR="0" indent="0" algn="l">
              <a:lnSpc>
                <a:spcPts val="1300"/>
              </a:lnSpc>
              <a:spcBef>
                <a:spcPts val="1250"/>
              </a:spcBef>
              <a:spcAft>
                <a:spcPts val="0"/>
              </a:spcAft>
              <a:tabLst>
                <a:tab pos="6126480" algn="r"/>
              </a:tabLst>
            </a:pPr>
            <a:r>
              <a:rPr lang="it-IT" sz="1100" spc="0">
                <a:solidFill>
                  <a:srgbClr val="000000"/>
                </a:solidFill>
                <a:latin typeface="Bookman Old Style" panose="02020603050405020304" pitchFamily="1"/>
              </a:rPr>
              <a:t>1.2 Ambito oggettivo  5 </a:t>
            </a:r>
          </a:p>
          <a:p>
            <a:pPr marL="45720" marR="0" indent="137160" algn="l">
              <a:lnSpc>
                <a:spcPts val="1300"/>
              </a:lnSpc>
              <a:spcBef>
                <a:spcPts val="120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Le tipologie di accesso ad atti e documenti 5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2.1. L’accesso “generalizzato”  5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2.2. L’accesso civico “semplice”  6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2.3. L’accesso documentale  6 </a:t>
            </a:r>
          </a:p>
          <a:p>
            <a:pPr marL="45720" marR="0" indent="137160" algn="l">
              <a:lnSpc>
                <a:spcPts val="1300"/>
              </a:lnSpc>
              <a:spcBef>
                <a:spcPts val="123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L’istanza di accesso civico  7 </a:t>
            </a:r>
          </a:p>
          <a:p>
            <a:pPr marL="45720" marR="0" indent="137160" algn="l">
              <a:lnSpc>
                <a:spcPts val="1300"/>
              </a:lnSpc>
              <a:spcBef>
                <a:spcPts val="120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Il procedimento 8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4.1. Il provvedimento espresso 8 </a:t>
            </a:r>
          </a:p>
          <a:p>
            <a:pPr marL="182880" marR="0" indent="0" algn="l">
              <a:lnSpc>
                <a:spcPts val="1300"/>
              </a:lnSpc>
              <a:spcBef>
                <a:spcPts val="1205"/>
              </a:spcBef>
              <a:spcAft>
                <a:spcPts val="0"/>
              </a:spcAft>
              <a:tabLst>
                <a:tab pos="6126480" algn="r"/>
              </a:tabLst>
            </a:pPr>
            <a:r>
              <a:rPr lang="it-IT" sz="1100" spc="0">
                <a:solidFill>
                  <a:srgbClr val="000000"/>
                </a:solidFill>
                <a:latin typeface="Bookman Old Style" panose="02020603050405020304" pitchFamily="1"/>
              </a:rPr>
              <a:t>4.2. I controinteressati  9 </a:t>
            </a:r>
          </a:p>
          <a:p>
            <a:pPr marL="45720" marR="0" indent="137160" algn="l">
              <a:lnSpc>
                <a:spcPts val="1300"/>
              </a:lnSpc>
              <a:spcBef>
                <a:spcPts val="122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Esclusioni e limitazioni dell’accesso  11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5.1. Eccezioni assolute   11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5.2. Eccezioni relative  12 </a:t>
            </a:r>
          </a:p>
          <a:p>
            <a:pPr marL="45720" marR="0" indent="137160" algn="l">
              <a:lnSpc>
                <a:spcPts val="1300"/>
              </a:lnSpc>
              <a:spcBef>
                <a:spcPts val="120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Entrata in vigore  13 </a:t>
            </a:r>
          </a:p>
          <a:p>
            <a:pPr marL="4572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MODULISTICA - PROPOSTE 15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Regolamento in materia di accesso civico e accesso generalizzato  15 </a:t>
            </a:r>
          </a:p>
          <a:p>
            <a:pPr marL="182880" marR="0" indent="0" algn="l">
              <a:lnSpc>
                <a:spcPts val="1300"/>
              </a:lnSpc>
              <a:spcBef>
                <a:spcPts val="1230"/>
              </a:spcBef>
              <a:spcAft>
                <a:spcPts val="0"/>
              </a:spcAft>
              <a:tabLst>
                <a:tab pos="6126480" algn="r"/>
              </a:tabLst>
            </a:pPr>
            <a:r>
              <a:rPr lang="it-IT" sz="1100" spc="0">
                <a:solidFill>
                  <a:srgbClr val="000000"/>
                </a:solidFill>
                <a:latin typeface="Bookman Old Style" panose="02020603050405020304" pitchFamily="1"/>
              </a:rPr>
              <a:t>Mod.1 Richiesta di accesso civico 27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Mod. 2 Richiesta di accesso generalizzato 29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Mod. 3 Comunicazione ai soggetti controinteressati 32 </a:t>
            </a:r>
          </a:p>
          <a:p>
            <a:pPr marL="182880" marR="0" indent="0" algn="l">
              <a:lnSpc>
                <a:spcPts val="1300"/>
              </a:lnSpc>
              <a:spcBef>
                <a:spcPts val="1225"/>
              </a:spcBef>
              <a:spcAft>
                <a:spcPts val="0"/>
              </a:spcAft>
            </a:pPr>
            <a:r>
              <a:rPr lang="it-IT" sz="1100" spc="-10">
                <a:solidFill>
                  <a:srgbClr val="000000"/>
                </a:solidFill>
                <a:latin typeface="Bookman Old Style" panose="02020603050405020304" pitchFamily="1"/>
              </a:rPr>
              <a:t>Mod.4 Provvedimento di diniego/differimento della richiesta di accesso generalizzato 33 </a:t>
            </a:r>
          </a:p>
          <a:p>
            <a:pPr marL="182880" marR="0" indent="-182880" algn="l">
              <a:lnSpc>
                <a:spcPts val="2500"/>
              </a:lnSpc>
              <a:spcBef>
                <a:spcPts val="10"/>
              </a:spcBef>
              <a:spcAft>
                <a:spcPts val="0"/>
              </a:spcAft>
              <a:tabLst>
                <a:tab pos="6126480" algn="r"/>
              </a:tabLst>
            </a:pPr>
            <a:r>
              <a:rPr lang="it-IT" sz="1100" spc="0">
                <a:solidFill>
                  <a:srgbClr val="000000"/>
                </a:solidFill>
                <a:latin typeface="Bookman Old Style" panose="02020603050405020304" pitchFamily="1"/>
              </a:rPr>
              <a:t>APPENDICE 34 </a:t>
            </a:r>
            <a:r>
              <a:t/>
            </a:r>
            <a:br/>
            <a:r>
              <a:rPr lang="it-IT" sz="1100" spc="0">
                <a:solidFill>
                  <a:srgbClr val="000000"/>
                </a:solidFill>
                <a:latin typeface="Bookman Old Style" panose="02020603050405020304" pitchFamily="1"/>
              </a:rPr>
              <a:t>ANAC – Bozza Schema di “Linee Guida recanti indicazioni operative ai fini della </a:t>
            </a:r>
          </a:p>
          <a:p>
            <a:pPr marL="182880" marR="0" indent="0" algn="l">
              <a:lnSpc>
                <a:spcPts val="1300"/>
              </a:lnSpc>
              <a:spcBef>
                <a:spcPts val="220"/>
              </a:spcBef>
              <a:spcAft>
                <a:spcPts val="0"/>
              </a:spcAft>
            </a:pPr>
            <a:r>
              <a:rPr lang="it-IT" sz="1100" spc="0">
                <a:solidFill>
                  <a:srgbClr val="000000"/>
                </a:solidFill>
                <a:latin typeface="Bookman Old Style" panose="02020603050405020304" pitchFamily="1"/>
              </a:rPr>
              <a:t>definizione delle esclusioni e dei limiti all’accesso civico di cui all’art. 5 co. 2 del d.lgs. </a:t>
            </a:r>
          </a:p>
          <a:p>
            <a:pPr marL="182880" marR="0" indent="0" algn="l">
              <a:lnSpc>
                <a:spcPts val="1300"/>
              </a:lnSpc>
              <a:spcBef>
                <a:spcPts val="190"/>
              </a:spcBef>
              <a:spcAft>
                <a:spcPts val="2165"/>
              </a:spcAft>
              <a:tabLst>
                <a:tab pos="6126480" algn="r"/>
              </a:tabLst>
            </a:pPr>
            <a:r>
              <a:rPr lang="it-IT" sz="1100" spc="0">
                <a:solidFill>
                  <a:srgbClr val="000000"/>
                </a:solidFill>
                <a:latin typeface="Bookman Old Style" panose="02020603050405020304" pitchFamily="1"/>
              </a:rPr>
              <a:t>33/2013”.  34 </a:t>
            </a:r>
          </a:p>
        </p:txBody>
      </p:sp>
      <p:sp>
        <p:nvSpPr>
          <p:cNvPr id="18" name="Segnaposto testo 17"/>
          <p:cNvSpPr>
            <a:spLocks noGrp="1"/>
          </p:cNvSpPr>
          <p:nvPr>
            <p:ph type="body" idx="10"/>
          </p:nvPr>
        </p:nvSpPr>
        <p:spPr>
          <a:xfrm>
            <a:off x="3686175" y="9593580"/>
            <a:ext cx="183515"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3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57" name="Segnaposto testo 156"/>
          <p:cNvSpPr>
            <a:spLocks noGrp="1"/>
          </p:cNvSpPr>
          <p:nvPr>
            <p:ph type="body" idx="10"/>
          </p:nvPr>
        </p:nvSpPr>
        <p:spPr>
          <a:xfrm>
            <a:off x="703580" y="901700"/>
            <a:ext cx="6155690" cy="3826510"/>
          </a:xfrm>
          <a:prstGeom prst="rect">
            <a:avLst/>
          </a:prstGeom>
          <a:noFill/>
          <a:ln w="0" cmpd="sng">
            <a:noFill/>
            <a:prstDash val="solid"/>
          </a:ln>
        </p:spPr>
        <p:txBody>
          <a:bodyPr vert="horz" lIns="0" tIns="2540" rIns="0" bIns="0" anchor="t"/>
          <a:lstStyle/>
          <a:p>
            <a:pPr marL="0" marR="5120640" indent="0" algn="l">
              <a:lnSpc>
                <a:spcPts val="1300"/>
              </a:lnSpc>
              <a:spcAft>
                <a:spcPts val="0"/>
              </a:spcAft>
            </a:pPr>
            <a:r>
              <a:rPr lang="it-IT" sz="1100" spc="0">
                <a:solidFill>
                  <a:srgbClr val="000000"/>
                </a:solidFill>
                <a:latin typeface="Times New Roman" panose="02020603050405020304" pitchFamily="1"/>
              </a:rPr>
              <a:t>□ il seguente dato ... </a:t>
            </a:r>
          </a:p>
          <a:p>
            <a:pPr marL="0" marR="0" indent="0" algn="ctr">
              <a:lnSpc>
                <a:spcPts val="1200"/>
              </a:lnSpc>
              <a:spcBef>
                <a:spcPts val="3305"/>
              </a:spcBef>
              <a:spcAft>
                <a:spcPts val="0"/>
              </a:spcAft>
            </a:pPr>
            <a:r>
              <a:rPr lang="it-IT" sz="1050" b="1" spc="25">
                <a:solidFill>
                  <a:srgbClr val="000000"/>
                </a:solidFill>
                <a:latin typeface="Times New Roman" panose="02020603050405020304" pitchFamily="1"/>
              </a:rPr>
              <a:t>DICHIARA </a:t>
            </a:r>
          </a:p>
          <a:p>
            <a:pPr marL="0" marR="0" indent="0" algn="l">
              <a:lnSpc>
                <a:spcPts val="1300"/>
              </a:lnSpc>
              <a:spcBef>
                <a:spcPts val="1010"/>
              </a:spcBef>
              <a:spcAft>
                <a:spcPts val="0"/>
              </a:spcAft>
            </a:pPr>
            <a:r>
              <a:rPr lang="it-IT" sz="1100" spc="0">
                <a:solidFill>
                  <a:srgbClr val="000000"/>
                </a:solidFill>
                <a:latin typeface="Times New Roman" panose="02020603050405020304" pitchFamily="1"/>
              </a:rPr>
              <a:t>□ di conoscere le sanzioni amministrative e penali previste dagli artt. 75 e 76 del D.P.R. 445/2000, “Testo unico delle disposizioni legislative e regolamentari in materia di documentazione amministrativa”(1); </a:t>
            </a:r>
          </a:p>
          <a:p>
            <a:pPr marL="0" marR="0" indent="0" algn="l">
              <a:lnSpc>
                <a:spcPts val="1200"/>
              </a:lnSpc>
              <a:spcBef>
                <a:spcPts val="3270"/>
              </a:spcBef>
              <a:spcAft>
                <a:spcPts val="0"/>
              </a:spcAft>
            </a:pPr>
            <a:r>
              <a:rPr lang="it-IT" sz="1100" spc="-5">
                <a:solidFill>
                  <a:srgbClr val="000000"/>
                </a:solidFill>
                <a:latin typeface="Times New Roman" panose="02020603050405020304" pitchFamily="1"/>
              </a:rPr>
              <a:t>□ di voler ricevere quanto richiesto, personalmente presso lo Sportello dell’Ufficio Relazioni con il Pubblico, </a:t>
            </a:r>
          </a:p>
          <a:p>
            <a:pPr marL="0" marR="0" indent="0" algn="l">
              <a:lnSpc>
                <a:spcPts val="1200"/>
              </a:lnSpc>
              <a:spcBef>
                <a:spcPts val="35"/>
              </a:spcBef>
              <a:spcAft>
                <a:spcPts val="0"/>
              </a:spcAft>
              <a:tabLst>
                <a:tab pos="6126480" algn="r"/>
              </a:tabLst>
            </a:pPr>
            <a:r>
              <a:rPr lang="it-IT" sz="1100" spc="0">
                <a:solidFill>
                  <a:srgbClr val="000000"/>
                </a:solidFill>
                <a:latin typeface="Times New Roman" panose="02020603050405020304" pitchFamily="1"/>
              </a:rPr>
              <a:t>oppure al proprio indirizzo di posta elettronica , oppure al seguente n. </a:t>
            </a:r>
          </a:p>
          <a:p>
            <a:pPr marL="0" marR="0" indent="0" algn="l">
              <a:lnSpc>
                <a:spcPts val="1200"/>
              </a:lnSpc>
              <a:spcBef>
                <a:spcPts val="30"/>
              </a:spcBef>
              <a:spcAft>
                <a:spcPts val="0"/>
              </a:spcAft>
              <a:tabLst>
                <a:tab pos="1645920" algn="l"/>
              </a:tabLst>
            </a:pPr>
            <a:r>
              <a:rPr lang="it-IT" sz="1100" spc="-25">
                <a:solidFill>
                  <a:srgbClr val="000000"/>
                </a:solidFill>
                <a:latin typeface="Times New Roman" panose="02020603050405020304" pitchFamily="1"/>
              </a:rPr>
              <a:t>di fax , </a:t>
            </a:r>
          </a:p>
          <a:p>
            <a:pPr marL="0" marR="0" indent="0" algn="l">
              <a:lnSpc>
                <a:spcPts val="1200"/>
              </a:lnSpc>
              <a:spcBef>
                <a:spcPts val="1015"/>
              </a:spcBef>
              <a:spcAft>
                <a:spcPts val="0"/>
              </a:spcAft>
              <a:tabLst>
                <a:tab pos="6126480" algn="r"/>
              </a:tabLst>
            </a:pPr>
            <a:r>
              <a:rPr lang="it-IT" sz="1100" spc="0">
                <a:solidFill>
                  <a:srgbClr val="000000"/>
                </a:solidFill>
                <a:latin typeface="Times New Roman" panose="02020603050405020304" pitchFamily="1"/>
              </a:rPr>
              <a:t>oppure che gli atti siano inviati al seguente indirizzo mediante raccomandata con avviso di </a:t>
            </a:r>
          </a:p>
          <a:p>
            <a:pPr marL="0" marR="0" indent="0" algn="l">
              <a:lnSpc>
                <a:spcPts val="1200"/>
              </a:lnSpc>
              <a:spcBef>
                <a:spcPts val="35"/>
              </a:spcBef>
              <a:spcAft>
                <a:spcPts val="0"/>
              </a:spcAft>
            </a:pPr>
            <a:r>
              <a:rPr lang="it-IT" sz="1100" spc="0">
                <a:solidFill>
                  <a:srgbClr val="000000"/>
                </a:solidFill>
                <a:latin typeface="Times New Roman" panose="02020603050405020304" pitchFamily="1"/>
              </a:rPr>
              <a:t>ricevimento con spesa a proprio carico. (2) </a:t>
            </a:r>
          </a:p>
          <a:p>
            <a:pPr marL="0" marR="0" indent="0" algn="r">
              <a:lnSpc>
                <a:spcPts val="1200"/>
              </a:lnSpc>
              <a:spcBef>
                <a:spcPts val="3295"/>
              </a:spcBef>
              <a:spcAft>
                <a:spcPts val="4375"/>
              </a:spcAft>
            </a:pPr>
            <a:r>
              <a:rPr lang="it-IT" sz="1100" spc="0">
                <a:solidFill>
                  <a:srgbClr val="000000"/>
                </a:solidFill>
                <a:latin typeface="Times New Roman" panose="02020603050405020304" pitchFamily="1"/>
              </a:rPr>
              <a:t>(Si allega copia del proprio documento d’identità) </a:t>
            </a:r>
          </a:p>
        </p:txBody>
      </p:sp>
      <p:sp>
        <p:nvSpPr>
          <p:cNvPr id="158" name="Segnaposto testo 157"/>
          <p:cNvSpPr>
            <a:spLocks noGrp="1"/>
          </p:cNvSpPr>
          <p:nvPr>
            <p:ph type="body" idx="10"/>
          </p:nvPr>
        </p:nvSpPr>
        <p:spPr>
          <a:xfrm>
            <a:off x="703580" y="4728210"/>
            <a:ext cx="6155690" cy="576580"/>
          </a:xfrm>
          <a:prstGeom prst="rect">
            <a:avLst/>
          </a:prstGeom>
          <a:noFill/>
          <a:ln w="0" cmpd="sng">
            <a:noFill/>
            <a:prstDash val="solid"/>
          </a:ln>
        </p:spPr>
        <p:txBody>
          <a:bodyPr vert="horz" lIns="0" tIns="147955" rIns="0" bIns="0" anchor="t"/>
          <a:lstStyle/>
          <a:p>
            <a:pPr marL="411480" marR="0" indent="0" algn="l">
              <a:lnSpc>
                <a:spcPts val="1200"/>
              </a:lnSpc>
              <a:spcAft>
                <a:spcPts val="2125"/>
              </a:spcAft>
            </a:pPr>
            <a:r>
              <a:rPr lang="it-IT" sz="1100" spc="-5">
                <a:solidFill>
                  <a:srgbClr val="000000"/>
                </a:solidFill>
                <a:latin typeface="Times New Roman" panose="02020603050405020304" pitchFamily="1"/>
              </a:rPr>
              <a:t>(luogo e data) </a:t>
            </a:r>
          </a:p>
        </p:txBody>
      </p:sp>
      <p:sp>
        <p:nvSpPr>
          <p:cNvPr id="159" name="Segnaposto testo 158"/>
          <p:cNvSpPr>
            <a:spLocks noGrp="1"/>
          </p:cNvSpPr>
          <p:nvPr>
            <p:ph type="body" idx="10"/>
          </p:nvPr>
        </p:nvSpPr>
        <p:spPr>
          <a:xfrm>
            <a:off x="703580" y="5304790"/>
            <a:ext cx="6155690" cy="863600"/>
          </a:xfrm>
          <a:prstGeom prst="rect">
            <a:avLst/>
          </a:prstGeom>
          <a:noFill/>
          <a:ln w="0" cmpd="sng">
            <a:noFill/>
            <a:prstDash val="solid"/>
          </a:ln>
        </p:spPr>
        <p:txBody>
          <a:bodyPr vert="horz" lIns="0" tIns="147320" rIns="0" bIns="0" anchor="t"/>
          <a:lstStyle/>
          <a:p>
            <a:pPr marL="3520440" marR="0" indent="0" algn="l">
              <a:lnSpc>
                <a:spcPts val="1200"/>
              </a:lnSpc>
              <a:spcAft>
                <a:spcPts val="4355"/>
              </a:spcAft>
            </a:pPr>
            <a:r>
              <a:rPr lang="it-IT" sz="1100" spc="0">
                <a:solidFill>
                  <a:srgbClr val="000000"/>
                </a:solidFill>
                <a:latin typeface="Times New Roman" panose="02020603050405020304" pitchFamily="1"/>
              </a:rPr>
              <a:t>(firma per esteso leggibile) </a:t>
            </a:r>
          </a:p>
        </p:txBody>
      </p:sp>
      <p:sp>
        <p:nvSpPr>
          <p:cNvPr id="160" name="Segnaposto testo 159"/>
          <p:cNvSpPr>
            <a:spLocks noGrp="1"/>
          </p:cNvSpPr>
          <p:nvPr>
            <p:ph type="body" idx="10"/>
          </p:nvPr>
        </p:nvSpPr>
        <p:spPr>
          <a:xfrm>
            <a:off x="703580" y="6168390"/>
            <a:ext cx="6155690" cy="3425190"/>
          </a:xfrm>
          <a:prstGeom prst="rect">
            <a:avLst/>
          </a:prstGeom>
          <a:noFill/>
          <a:ln w="0" cmpd="sng">
            <a:noFill/>
            <a:prstDash val="solid"/>
          </a:ln>
        </p:spPr>
        <p:txBody>
          <a:bodyPr vert="horz" lIns="0" tIns="21590" rIns="0" bIns="0" anchor="t"/>
          <a:lstStyle/>
          <a:p>
            <a:pPr marL="0" marR="0" indent="0" algn="l">
              <a:lnSpc>
                <a:spcPts val="1200"/>
              </a:lnSpc>
              <a:spcAft>
                <a:spcPts val="0"/>
              </a:spcAft>
            </a:pPr>
            <a:r>
              <a:rPr lang="it-IT" sz="1100" spc="-40">
                <a:solidFill>
                  <a:srgbClr val="000000"/>
                </a:solidFill>
                <a:latin typeface="Times New Roman" panose="02020603050405020304" pitchFamily="1"/>
              </a:rPr>
              <a:t>*Dati obbligatori </a:t>
            </a:r>
          </a:p>
          <a:p>
            <a:pPr marL="0" marR="0" indent="137160" algn="just">
              <a:lnSpc>
                <a:spcPts val="900"/>
              </a:lnSpc>
              <a:spcBef>
                <a:spcPts val="1170"/>
              </a:spcBef>
              <a:spcAft>
                <a:spcPts val="0"/>
              </a:spcAft>
              <a:buFont typeface="Times New Roman"/>
              <a:buAutoNum type="arabicPeriod"/>
            </a:pPr>
            <a:r>
              <a:rPr lang="it-IT" sz="800" spc="0">
                <a:solidFill>
                  <a:srgbClr val="000000"/>
                </a:solidFill>
                <a:latin typeface="Times New Roman" panose="02020603050405020304" pitchFamily="1"/>
              </a:rPr>
              <a:t>Art. 75, D.P.R. n. 445/2000: “Fermo restando quanto previsto dall’articolo 76, qualora dal controllo di cui all’art. 71 emerga la non veridicità del contenuto della dichiarazione, il dichiarante decade dai benefici eventualmente conseguiti al provvedimento emanato sulla base della dichiarazione non veritiera.” </a:t>
            </a:r>
          </a:p>
          <a:p>
            <a:pPr marL="0" marR="0" indent="0" algn="just">
              <a:lnSpc>
                <a:spcPts val="900"/>
              </a:lnSpc>
              <a:spcBef>
                <a:spcPts val="60"/>
              </a:spcBef>
              <a:spcAft>
                <a:spcPts val="0"/>
              </a:spcAft>
            </a:pPr>
            <a:r>
              <a:rPr lang="it-IT" sz="800" spc="0">
                <a:solidFill>
                  <a:srgbClr val="000000"/>
                </a:solidFill>
                <a:latin typeface="Times New Roman" panose="02020603050405020304" pitchFamily="1"/>
              </a:rPr>
              <a:t>Art. 76, D.P.R. n. 445/2000: “Chiunque rilascia dichiarazioni mendaci, forma atti falsi o ne fa uso nei casi previsti dal presente testo unico e punito ai sensi del codice penale e delle leggi speciali in materia. L’esibizione di un atto contenente dati non rispondenti a verità equivale ad uso di atto falso. Le dichiarazioni sostitutive rese ai sensi degli articoli 46 e 47 e le dichiarazioni rese per conto delle persone indicate nell’art. 4, comma 2, sono considerate come fatte a pubblico ufficiale. Se i reati indicati nei commi 1, 2 e 3 sono commessi per ottenere la nomina ad un pubblico ufficio o l’autorizzazione all’esercizio di una professione o arte, il giudice, nei casi più gravi, può applicare l’interdizione temporanea dai pubblici uffici o dalla professione e arte”. </a:t>
            </a:r>
          </a:p>
          <a:p>
            <a:pPr marL="0" marR="274320" indent="137160" algn="l">
              <a:lnSpc>
                <a:spcPts val="900"/>
              </a:lnSpc>
              <a:spcBef>
                <a:spcPts val="30"/>
              </a:spcBef>
              <a:spcAft>
                <a:spcPts val="0"/>
              </a:spcAft>
              <a:buFont typeface="Times New Roman"/>
              <a:buAutoNum type="arabicPeriod"/>
            </a:pPr>
            <a:r>
              <a:rPr lang="it-IT" sz="800" spc="0">
                <a:solidFill>
                  <a:srgbClr val="000000"/>
                </a:solidFill>
                <a:latin typeface="Times New Roman" panose="02020603050405020304" pitchFamily="1"/>
              </a:rPr>
              <a:t>Il rilascio di dati o documenti in formato elettronico o cartaceo è gratuito, salvo il rimborso del costo effettivamente sostenuto e documentato dall’amministrazione per la riproduzione su supporti materiali. </a:t>
            </a:r>
          </a:p>
          <a:p>
            <a:pPr marL="0" marR="0" indent="0" algn="l">
              <a:lnSpc>
                <a:spcPts val="900"/>
              </a:lnSpc>
              <a:spcBef>
                <a:spcPts val="1270"/>
              </a:spcBef>
              <a:spcAft>
                <a:spcPts val="0"/>
              </a:spcAft>
            </a:pPr>
            <a:r>
              <a:rPr lang="it-IT" sz="800" b="1" spc="0">
                <a:solidFill>
                  <a:srgbClr val="000000"/>
                </a:solidFill>
                <a:latin typeface="Times New Roman" panose="02020603050405020304" pitchFamily="1"/>
              </a:rPr>
              <a:t>Informativa sul trattamento dei dati personali forniti con la richiesta </a:t>
            </a:r>
          </a:p>
          <a:p>
            <a:pPr marL="0" marR="0" indent="0" algn="l">
              <a:lnSpc>
                <a:spcPts val="900"/>
              </a:lnSpc>
              <a:spcBef>
                <a:spcPts val="5"/>
              </a:spcBef>
              <a:spcAft>
                <a:spcPts val="0"/>
              </a:spcAft>
            </a:pPr>
            <a:r>
              <a:rPr lang="it-IT" sz="800" b="1" spc="0">
                <a:solidFill>
                  <a:srgbClr val="000000"/>
                </a:solidFill>
                <a:latin typeface="Times New Roman" panose="02020603050405020304" pitchFamily="1"/>
              </a:rPr>
              <a:t>Art. 13 del d.lgs. 196/2003 - “Codice in materia di protezione dei dati personali” </a:t>
            </a:r>
          </a:p>
          <a:p>
            <a:pPr marL="0" marR="0" indent="137160" algn="l">
              <a:lnSpc>
                <a:spcPts val="900"/>
              </a:lnSpc>
              <a:spcBef>
                <a:spcPts val="25"/>
              </a:spcBef>
              <a:spcAft>
                <a:spcPts val="0"/>
              </a:spcAft>
              <a:buFont typeface="Times New Roman"/>
              <a:buAutoNum type="arabicPeriod"/>
            </a:pPr>
            <a:r>
              <a:rPr lang="it-IT" sz="800" b="1" spc="-5">
                <a:solidFill>
                  <a:srgbClr val="000000"/>
                </a:solidFill>
                <a:latin typeface="Times New Roman" panose="02020603050405020304" pitchFamily="1"/>
              </a:rPr>
              <a:t>Finalità del trattamento </a:t>
            </a:r>
          </a:p>
          <a:p>
            <a:pPr marL="0" marR="0" indent="0" algn="l">
              <a:lnSpc>
                <a:spcPts val="900"/>
              </a:lnSpc>
              <a:spcBef>
                <a:spcPts val="0"/>
              </a:spcBef>
              <a:spcAft>
                <a:spcPts val="0"/>
              </a:spcAft>
              <a:tabLst>
                <a:tab pos="6126480" algn="r"/>
              </a:tabLst>
            </a:pPr>
            <a:r>
              <a:rPr lang="it-IT" sz="800" spc="0">
                <a:solidFill>
                  <a:srgbClr val="000000"/>
                </a:solidFill>
                <a:latin typeface="Times New Roman" panose="02020603050405020304" pitchFamily="1"/>
              </a:rPr>
              <a:t>I dati personali verranno trattati dal Comune di per lo svolgimento delle proprie funzioni istituzionali in relazione al procedimento avviato. </a:t>
            </a:r>
          </a:p>
          <a:p>
            <a:pPr marL="0" marR="0" indent="137160" algn="l">
              <a:lnSpc>
                <a:spcPts val="900"/>
              </a:lnSpc>
              <a:spcBef>
                <a:spcPts val="5"/>
              </a:spcBef>
              <a:spcAft>
                <a:spcPts val="0"/>
              </a:spcAft>
              <a:buFont typeface="Times New Roman"/>
              <a:buAutoNum type="arabicPeriod"/>
            </a:pPr>
            <a:r>
              <a:rPr lang="it-IT" sz="800" b="1" spc="-5">
                <a:solidFill>
                  <a:srgbClr val="000000"/>
                </a:solidFill>
                <a:latin typeface="Times New Roman" panose="02020603050405020304" pitchFamily="1"/>
              </a:rPr>
              <a:t>Natura del conferimento </a:t>
            </a:r>
          </a:p>
          <a:p>
            <a:pPr marL="0" marR="0" indent="0" algn="just">
              <a:lnSpc>
                <a:spcPts val="900"/>
              </a:lnSpc>
              <a:spcBef>
                <a:spcPts val="25"/>
              </a:spcBef>
              <a:spcAft>
                <a:spcPts val="0"/>
              </a:spcAft>
            </a:pPr>
            <a:r>
              <a:rPr lang="it-IT" sz="800" spc="0">
                <a:solidFill>
                  <a:srgbClr val="000000"/>
                </a:solidFill>
                <a:latin typeface="Times New Roman" panose="02020603050405020304" pitchFamily="1"/>
              </a:rPr>
              <a:t>Il conferimento dei dati personali e obbligatorio, in quanto in mancanza di esso non sarà possibile dare inizio al procedimento menzionato in precedenza e provvedere all’emanazione del provvedimento conclusivo dello stesso. </a:t>
            </a:r>
          </a:p>
          <a:p>
            <a:pPr marL="0" marR="0" indent="137160" algn="l">
              <a:lnSpc>
                <a:spcPts val="900"/>
              </a:lnSpc>
              <a:spcBef>
                <a:spcPts val="5"/>
              </a:spcBef>
              <a:spcAft>
                <a:spcPts val="0"/>
              </a:spcAft>
              <a:buFont typeface="Times New Roman"/>
              <a:buAutoNum type="arabicPeriod"/>
            </a:pPr>
            <a:r>
              <a:rPr lang="it-IT" sz="800" b="1" spc="-5">
                <a:solidFill>
                  <a:srgbClr val="000000"/>
                </a:solidFill>
                <a:latin typeface="Times New Roman" panose="02020603050405020304" pitchFamily="1"/>
              </a:rPr>
              <a:t>Modalità del trattamento </a:t>
            </a:r>
          </a:p>
          <a:p>
            <a:pPr marL="0" marR="0" indent="0" algn="just">
              <a:lnSpc>
                <a:spcPts val="900"/>
              </a:lnSpc>
              <a:spcBef>
                <a:spcPts val="30"/>
              </a:spcBef>
              <a:spcAft>
                <a:spcPts val="0"/>
              </a:spcAft>
            </a:pPr>
            <a:r>
              <a:rPr lang="it-IT" sz="800" spc="0">
                <a:solidFill>
                  <a:srgbClr val="000000"/>
                </a:solidFill>
                <a:latin typeface="Times New Roman" panose="02020603050405020304" pitchFamily="1"/>
              </a:rPr>
              <a:t>In relazione alle finalità di cui sopra, il trattamento dei dati personali avverrà con modalità informatiche e manuali, in modo da garantire la riservatezza e la sicurezza degli stessi. I dati non saranno diffusi, potranno essere eventualmente utilizzati in maniera anonima per la creazione di profili degli utenti del servizio. </a:t>
            </a:r>
          </a:p>
          <a:p>
            <a:pPr marL="0" marR="0" indent="137160" algn="just">
              <a:lnSpc>
                <a:spcPts val="900"/>
              </a:lnSpc>
              <a:spcBef>
                <a:spcPts val="45"/>
              </a:spcBef>
              <a:spcAft>
                <a:spcPts val="1075"/>
              </a:spcAft>
              <a:buFont typeface="Times New Roman"/>
              <a:buAutoNum type="arabicPeriod"/>
            </a:pPr>
            <a:r>
              <a:rPr lang="it-IT" sz="800" b="1" spc="0">
                <a:solidFill>
                  <a:srgbClr val="000000"/>
                </a:solidFill>
                <a:latin typeface="Times New Roman" panose="02020603050405020304" pitchFamily="1"/>
              </a:rPr>
              <a:t>Categorie di soggetti ai quali i dati personali possono essere comunicati o che possono venirne a conoscenza in qualità di Responsabili o Incaricati </a:t>
            </a:r>
          </a:p>
        </p:txBody>
      </p:sp>
      <p:sp>
        <p:nvSpPr>
          <p:cNvPr id="161" name="Segnaposto testo 160"/>
          <p:cNvSpPr>
            <a:spLocks noGrp="1"/>
          </p:cNvSpPr>
          <p:nvPr>
            <p:ph type="body" idx="10"/>
          </p:nvPr>
        </p:nvSpPr>
        <p:spPr>
          <a:xfrm>
            <a:off x="3652520" y="9593580"/>
            <a:ext cx="257175"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14">
                <a:solidFill>
                  <a:srgbClr val="000000"/>
                </a:solidFill>
                <a:latin typeface="Calibri" panose="02020603050405020304" pitchFamily="1"/>
              </a:rPr>
              <a:t>30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68" name="Segnaposto testo 167"/>
          <p:cNvSpPr>
            <a:spLocks noGrp="1"/>
          </p:cNvSpPr>
          <p:nvPr>
            <p:ph type="body" idx="10"/>
          </p:nvPr>
        </p:nvSpPr>
        <p:spPr>
          <a:xfrm>
            <a:off x="703580" y="901700"/>
            <a:ext cx="6155690" cy="8697595"/>
          </a:xfrm>
          <a:prstGeom prst="rect">
            <a:avLst/>
          </a:prstGeom>
          <a:noFill/>
          <a:ln w="0" cmpd="sng">
            <a:noFill/>
            <a:prstDash val="solid"/>
          </a:ln>
        </p:spPr>
        <p:txBody>
          <a:bodyPr vert="horz" lIns="0" tIns="10160" rIns="0" bIns="0" anchor="t"/>
          <a:lstStyle/>
          <a:p>
            <a:pPr marL="0" marR="0" indent="0" algn="l">
              <a:lnSpc>
                <a:spcPts val="900"/>
              </a:lnSpc>
              <a:spcAft>
                <a:spcPts val="0"/>
              </a:spcAft>
            </a:pPr>
            <a:r>
              <a:rPr lang="it-IT" sz="800" spc="0">
                <a:solidFill>
                  <a:srgbClr val="000000"/>
                </a:solidFill>
                <a:latin typeface="Times New Roman" panose="02020603050405020304" pitchFamily="1"/>
              </a:rPr>
              <a:t>Potranno venire a conoscenza dei dati personali i dipendenti e i collaboratori, anche esterni, del Titolare e i soggetti che forniscono servizi strumentali alle finalità di cui sopra. Tali soggetti agiranno in qualità di Responsabili o Incaricati del trattamento. I dati personali potranno essere comunicati ad altri soggetti pubblici e/o privati unicamente in forza di una disposizione di legge o di regolamento che lo preveda. </a:t>
            </a:r>
          </a:p>
          <a:p>
            <a:pPr marL="0" marR="0" indent="137160" algn="l">
              <a:lnSpc>
                <a:spcPts val="900"/>
              </a:lnSpc>
              <a:spcBef>
                <a:spcPts val="0"/>
              </a:spcBef>
              <a:spcAft>
                <a:spcPts val="0"/>
              </a:spcAft>
              <a:buFont typeface="Times New Roman"/>
              <a:buAutoNum type="arabicPeriod" startAt="5"/>
            </a:pPr>
            <a:r>
              <a:rPr lang="it-IT" sz="800" b="1" spc="-5">
                <a:solidFill>
                  <a:srgbClr val="000000"/>
                </a:solidFill>
                <a:latin typeface="Times New Roman" panose="02020603050405020304" pitchFamily="1"/>
              </a:rPr>
              <a:t>Diritti dell’interessato </a:t>
            </a:r>
          </a:p>
          <a:p>
            <a:pPr marL="0" marR="0" indent="0" algn="l">
              <a:lnSpc>
                <a:spcPts val="900"/>
              </a:lnSpc>
              <a:spcBef>
                <a:spcPts val="0"/>
              </a:spcBef>
              <a:spcAft>
                <a:spcPts val="0"/>
              </a:spcAft>
            </a:pPr>
            <a:r>
              <a:rPr lang="it-IT" sz="800" spc="0">
                <a:solidFill>
                  <a:srgbClr val="000000"/>
                </a:solidFill>
                <a:latin typeface="Times New Roman" panose="02020603050405020304" pitchFamily="1"/>
              </a:rPr>
              <a:t>All’interessato sono riconosciuti i diritti di cui all’art. 7, D.Lgs. n.196/2003 e, in particolare, il diritto di accedere ai propri dati personali, di chiederne la rettifica, l’aggiornamento o la cancellazione se incompleti, erronei o raccolti in violazione di legge, l’opposizione al loro trattamento o la trasformazione in forma anonima. Per l’esercizio di tali diritti, l’interessato può rivolgersi al Responsabile del trattamento dei dati. </a:t>
            </a:r>
          </a:p>
          <a:p>
            <a:pPr marL="0" marR="0" indent="137160" algn="l">
              <a:lnSpc>
                <a:spcPts val="900"/>
              </a:lnSpc>
              <a:spcBef>
                <a:spcPts val="0"/>
              </a:spcBef>
              <a:spcAft>
                <a:spcPts val="0"/>
              </a:spcAft>
              <a:buFont typeface="Times New Roman"/>
              <a:buAutoNum type="arabicPeriod"/>
            </a:pPr>
            <a:r>
              <a:rPr lang="it-IT" sz="800" b="1" spc="0">
                <a:solidFill>
                  <a:srgbClr val="000000"/>
                </a:solidFill>
                <a:latin typeface="Times New Roman" panose="02020603050405020304" pitchFamily="1"/>
              </a:rPr>
              <a:t>Titolare e Responsabili del trattamento </a:t>
            </a:r>
          </a:p>
          <a:p>
            <a:pPr marL="0" marR="0" indent="0" algn="l">
              <a:lnSpc>
                <a:spcPts val="900"/>
              </a:lnSpc>
              <a:spcBef>
                <a:spcPts val="0"/>
              </a:spcBef>
              <a:spcAft>
                <a:spcPts val="0"/>
              </a:spcAft>
              <a:tabLst>
                <a:tab pos="2240280" algn="l"/>
                <a:tab pos="3017520" algn="l"/>
              </a:tabLst>
            </a:pPr>
            <a:r>
              <a:rPr lang="it-IT" sz="800" spc="0">
                <a:solidFill>
                  <a:srgbClr val="000000"/>
                </a:solidFill>
                <a:latin typeface="Times New Roman" panose="02020603050405020304" pitchFamily="1"/>
              </a:rPr>
              <a:t>Il Titolare del trattamento dei dati è il Comune di con sede in </a:t>
            </a:r>
            <a:r>
              <a:rPr lang="it-IT" sz="100" spc="0">
                <a:solidFill>
                  <a:srgbClr val="000000"/>
                </a:solidFill>
                <a:latin typeface="Times New Roman" panose="02020603050405020304" pitchFamily="1"/>
              </a:rPr>
              <a:t> </a:t>
            </a:r>
          </a:p>
          <a:p>
            <a:pPr marL="0" marR="0" indent="0" algn="l">
              <a:lnSpc>
                <a:spcPts val="900"/>
              </a:lnSpc>
              <a:spcBef>
                <a:spcPts val="5"/>
              </a:spcBef>
              <a:spcAft>
                <a:spcPts val="59180"/>
              </a:spcAft>
              <a:tabLst>
                <a:tab pos="1874520" algn="l"/>
              </a:tabLst>
            </a:pPr>
            <a:r>
              <a:rPr lang="it-IT" sz="800" spc="0">
                <a:solidFill>
                  <a:srgbClr val="000000"/>
                </a:solidFill>
                <a:latin typeface="Times New Roman" panose="02020603050405020304" pitchFamily="1"/>
              </a:rPr>
              <a:t>Il Responsabile del trattamento è il sig </a:t>
            </a:r>
            <a:r>
              <a:rPr lang="it-IT" sz="100" spc="0">
                <a:solidFill>
                  <a:srgbClr val="000000"/>
                </a:solidFill>
                <a:latin typeface="Times New Roman" panose="02020603050405020304" pitchFamily="1"/>
              </a:rPr>
              <a:t> </a:t>
            </a:r>
          </a:p>
        </p:txBody>
      </p:sp>
      <p:sp>
        <p:nvSpPr>
          <p:cNvPr id="169" name="Segnaposto testo 168"/>
          <p:cNvSpPr>
            <a:spLocks noGrp="1"/>
          </p:cNvSpPr>
          <p:nvPr>
            <p:ph type="body" idx="10"/>
          </p:nvPr>
        </p:nvSpPr>
        <p:spPr>
          <a:xfrm>
            <a:off x="3652520" y="9599295"/>
            <a:ext cx="254000" cy="162560"/>
          </a:xfrm>
          <a:prstGeom prst="rect">
            <a:avLst/>
          </a:prstGeom>
          <a:noFill/>
          <a:ln w="0" cmpd="sng">
            <a:noFill/>
            <a:prstDash val="solid"/>
          </a:ln>
        </p:spPr>
        <p:txBody>
          <a:bodyPr vert="horz" lIns="0" tIns="11430" rIns="0" bIns="0" anchor="t"/>
          <a:lstStyle/>
          <a:p>
            <a:pPr marL="0" marR="0" indent="0" algn="l">
              <a:lnSpc>
                <a:spcPts val="1100"/>
              </a:lnSpc>
              <a:spcAft>
                <a:spcPts val="0"/>
              </a:spcAft>
            </a:pPr>
            <a:r>
              <a:rPr lang="it-IT" sz="1050" b="1" spc="125">
                <a:solidFill>
                  <a:srgbClr val="000000"/>
                </a:solidFill>
                <a:latin typeface="Calibri" panose="02020603050405020304" pitchFamily="1"/>
              </a:rPr>
              <a:t>31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2" name="Segnaposto testo 171"/>
          <p:cNvSpPr>
            <a:spLocks noGrp="1"/>
          </p:cNvSpPr>
          <p:nvPr>
            <p:ph type="body" idx="10"/>
          </p:nvPr>
        </p:nvSpPr>
        <p:spPr>
          <a:xfrm>
            <a:off x="701675" y="876300"/>
            <a:ext cx="6155690" cy="7186930"/>
          </a:xfrm>
          <a:prstGeom prst="rect">
            <a:avLst/>
          </a:prstGeom>
          <a:noFill/>
          <a:ln w="0" cmpd="sng">
            <a:noFill/>
            <a:prstDash val="solid"/>
          </a:ln>
        </p:spPr>
        <p:txBody>
          <a:bodyPr vert="horz" lIns="0" tIns="33020" rIns="0" bIns="0" anchor="t"/>
          <a:lstStyle/>
          <a:p>
            <a:pPr marL="0" marR="0" indent="0" algn="r">
              <a:lnSpc>
                <a:spcPts val="1500"/>
              </a:lnSpc>
              <a:spcAft>
                <a:spcPts val="0"/>
              </a:spcAft>
            </a:pPr>
            <a:r>
              <a:rPr lang="it-IT" sz="1400" u="sng" spc="-15">
                <a:solidFill>
                  <a:srgbClr val="000000"/>
                </a:solidFill>
                <a:latin typeface="Times New Roman" panose="02020603050405020304" pitchFamily="1"/>
              </a:rPr>
              <a:t>FAC-SIMILE</a:t>
            </a:r>
            <a:r>
              <a:rPr lang="it-IT" sz="100" spc="-15">
                <a:solidFill>
                  <a:srgbClr val="000000"/>
                </a:solidFill>
                <a:latin typeface="Times New Roman" panose="02020603050405020304" pitchFamily="1"/>
              </a:rPr>
              <a:t> </a:t>
            </a:r>
          </a:p>
          <a:p>
            <a:pPr marL="0" marR="0" indent="0" algn="r">
              <a:lnSpc>
                <a:spcPts val="1400"/>
              </a:lnSpc>
              <a:spcBef>
                <a:spcPts val="2625"/>
              </a:spcBef>
              <a:spcAft>
                <a:spcPts val="0"/>
              </a:spcAft>
            </a:pPr>
            <a:r>
              <a:rPr lang="it-IT" sz="1250" spc="15">
                <a:solidFill>
                  <a:srgbClr val="000000"/>
                </a:solidFill>
                <a:latin typeface="Times New Roman" panose="02020603050405020304" pitchFamily="1"/>
              </a:rPr>
              <a:t>MOD. 3 COMUNICAZIONE AI SOGGETTI CONTROINTERESSATI </a:t>
            </a:r>
          </a:p>
          <a:p>
            <a:pPr marL="0" marR="0" indent="0" algn="r">
              <a:lnSpc>
                <a:spcPts val="1200"/>
              </a:lnSpc>
              <a:spcBef>
                <a:spcPts val="2865"/>
              </a:spcBef>
              <a:spcAft>
                <a:spcPts val="0"/>
              </a:spcAft>
            </a:pPr>
            <a:r>
              <a:rPr lang="it-IT" sz="1100" i="1" u="sng" spc="0">
                <a:solidFill>
                  <a:srgbClr val="000000"/>
                </a:solidFill>
                <a:latin typeface="Times New Roman" panose="02020603050405020304" pitchFamily="1"/>
              </a:rPr>
              <a:t>(da trasmettere con Raccomandata A.R o per via telematica per coloro che abbiano consentito)  </a:t>
            </a:r>
          </a:p>
          <a:p>
            <a:pPr marL="0" marR="0" indent="0" algn="l">
              <a:lnSpc>
                <a:spcPts val="1200"/>
              </a:lnSpc>
              <a:spcBef>
                <a:spcPts val="3720"/>
              </a:spcBef>
              <a:spcAft>
                <a:spcPts val="0"/>
              </a:spcAft>
            </a:pPr>
            <a:r>
              <a:rPr lang="it-IT" sz="1100" spc="0">
                <a:solidFill>
                  <a:srgbClr val="000000"/>
                </a:solidFill>
                <a:latin typeface="Times New Roman" panose="02020603050405020304" pitchFamily="1"/>
              </a:rPr>
              <a:t>Prot. n. ______ </a:t>
            </a:r>
          </a:p>
          <a:p>
            <a:pPr marL="4251960" marR="0" indent="0" algn="l">
              <a:lnSpc>
                <a:spcPts val="1200"/>
              </a:lnSpc>
              <a:spcBef>
                <a:spcPts val="1210"/>
              </a:spcBef>
              <a:spcAft>
                <a:spcPts val="0"/>
              </a:spcAft>
            </a:pPr>
            <a:r>
              <a:rPr lang="it-IT" sz="1100" spc="0">
                <a:solidFill>
                  <a:srgbClr val="000000"/>
                </a:solidFill>
                <a:latin typeface="Times New Roman" panose="02020603050405020304" pitchFamily="1"/>
              </a:rPr>
              <a:t>Al Sig/ Alla Ditta </a:t>
            </a:r>
          </a:p>
          <a:p>
            <a:pPr marL="0" marR="0" indent="0" algn="l">
              <a:lnSpc>
                <a:spcPts val="1400"/>
              </a:lnSpc>
              <a:spcBef>
                <a:spcPts val="3470"/>
              </a:spcBef>
              <a:spcAft>
                <a:spcPts val="0"/>
              </a:spcAft>
            </a:pPr>
            <a:r>
              <a:rPr lang="it-IT" sz="1100" spc="20">
                <a:solidFill>
                  <a:srgbClr val="000000"/>
                </a:solidFill>
                <a:latin typeface="Times New Roman" panose="02020603050405020304" pitchFamily="1"/>
              </a:rPr>
              <a:t>Oggetto: Richiesta di accesso generalizzato - Comunicazione ai soggetti controinteressati ai sensi dell’art. 7 del vigente regolamento sull’accesso civico ad atti e documenti (art. 5, c. 5, D.Lgs. n. 33/2013) </a:t>
            </a:r>
          </a:p>
          <a:p>
            <a:pPr marL="594360" marR="0" indent="0" algn="l">
              <a:lnSpc>
                <a:spcPts val="1200"/>
              </a:lnSpc>
              <a:spcBef>
                <a:spcPts val="3680"/>
              </a:spcBef>
              <a:spcAft>
                <a:spcPts val="0"/>
              </a:spcAft>
              <a:tabLst>
                <a:tab pos="6126480" algn="r"/>
              </a:tabLst>
            </a:pPr>
            <a:r>
              <a:rPr lang="it-IT" sz="1100" spc="0">
                <a:solidFill>
                  <a:srgbClr val="000000"/>
                </a:solidFill>
                <a:latin typeface="Times New Roman" panose="02020603050405020304" pitchFamily="1"/>
              </a:rPr>
              <a:t>Si trasmette l’allegata copia della richiesta di accesso generalizzato del sig.  </a:t>
            </a:r>
            <a:r>
              <a:rPr lang="it-IT" sz="100" spc="0">
                <a:solidFill>
                  <a:srgbClr val="000000"/>
                </a:solidFill>
                <a:latin typeface="Times New Roman" panose="02020603050405020304" pitchFamily="1"/>
              </a:rPr>
              <a:t> </a:t>
            </a:r>
          </a:p>
          <a:p>
            <a:pPr marL="0" marR="0" indent="0" algn="l">
              <a:lnSpc>
                <a:spcPts val="1400"/>
              </a:lnSpc>
              <a:spcBef>
                <a:spcPts val="0"/>
              </a:spcBef>
              <a:spcAft>
                <a:spcPts val="0"/>
              </a:spcAft>
              <a:tabLst>
                <a:tab pos="1051560" algn="l"/>
                <a:tab pos="3886200" algn="l"/>
                <a:tab pos="6126480" algn="r"/>
              </a:tabLst>
            </a:pPr>
            <a:r>
              <a:rPr lang="it-IT" sz="100" spc="0">
                <a:solidFill>
                  <a:srgbClr val="000000"/>
                </a:solidFill>
                <a:latin typeface="Times New Roman" panose="02020603050405020304" pitchFamily="1"/>
              </a:rPr>
              <a:t> </a:t>
            </a:r>
            <a:r>
              <a:rPr lang="it-IT" sz="1100" spc="0">
                <a:solidFill>
                  <a:srgbClr val="000000"/>
                </a:solidFill>
                <a:latin typeface="Times New Roman" panose="02020603050405020304" pitchFamily="1"/>
              </a:rPr>
              <a:t>, pervenuta a questo Ente in data , prot. , per la quale </a:t>
            </a:r>
            <a:r>
              <a:t/>
            </a:r>
            <a:br/>
            <a:r>
              <a:rPr lang="it-IT" sz="1100" spc="0">
                <a:solidFill>
                  <a:srgbClr val="000000"/>
                </a:solidFill>
                <a:latin typeface="Times New Roman" panose="02020603050405020304" pitchFamily="1"/>
              </a:rPr>
              <a:t>Lei/la spett. Società da Lei rappresentata è stata individuata quale soggetto controinteressato ai sensi delle vigenti disposizioni (1). </a:t>
            </a:r>
          </a:p>
          <a:p>
            <a:pPr marL="0" marR="0" indent="0" algn="l">
              <a:lnSpc>
                <a:spcPts val="1400"/>
              </a:lnSpc>
              <a:spcBef>
                <a:spcPts val="1035"/>
              </a:spcBef>
              <a:spcAft>
                <a:spcPts val="0"/>
              </a:spcAft>
            </a:pPr>
            <a:r>
              <a:rPr lang="it-IT" sz="1100" spc="0">
                <a:solidFill>
                  <a:srgbClr val="000000"/>
                </a:solidFill>
                <a:latin typeface="Times New Roman" panose="02020603050405020304" pitchFamily="1"/>
              </a:rPr>
              <a:t>Entro dieci giorni dalla ricezione della comunicazione, le ss. Loro, quali soggetti controinteressati, possono presentare una motivata opposizione, anche per via telematica, alla richiesta di accesso trasmessa. </a:t>
            </a:r>
          </a:p>
          <a:p>
            <a:pPr marL="0" marR="0" indent="0" algn="l">
              <a:lnSpc>
                <a:spcPts val="1400"/>
              </a:lnSpc>
              <a:spcBef>
                <a:spcPts val="1030"/>
              </a:spcBef>
              <a:spcAft>
                <a:spcPts val="0"/>
              </a:spcAft>
            </a:pPr>
            <a:r>
              <a:rPr lang="it-IT" sz="1100" spc="0">
                <a:solidFill>
                  <a:srgbClr val="000000"/>
                </a:solidFill>
                <a:latin typeface="Times New Roman" panose="02020603050405020304" pitchFamily="1"/>
              </a:rPr>
              <a:t>Si fa presente che decorso tale termine senza che alcuna opposizione venga prodotta, l’Amministrazione provvederà comunque sulla richiesta di accesso. </a:t>
            </a:r>
          </a:p>
          <a:p>
            <a:pPr marL="3154680" marR="0" indent="0" algn="l">
              <a:lnSpc>
                <a:spcPts val="1200"/>
              </a:lnSpc>
              <a:spcBef>
                <a:spcPts val="3680"/>
              </a:spcBef>
              <a:spcAft>
                <a:spcPts val="0"/>
              </a:spcAft>
            </a:pPr>
            <a:r>
              <a:rPr lang="it-IT" sz="1100" spc="0">
                <a:solidFill>
                  <a:srgbClr val="000000"/>
                </a:solidFill>
                <a:latin typeface="Times New Roman" panose="02020603050405020304" pitchFamily="1"/>
              </a:rPr>
              <a:t>Il Dirigente/Responsabile del procedimento </a:t>
            </a:r>
          </a:p>
          <a:p>
            <a:pPr marL="0" marR="0" indent="0" algn="l">
              <a:lnSpc>
                <a:spcPts val="1200"/>
              </a:lnSpc>
              <a:spcBef>
                <a:spcPts val="3655"/>
              </a:spcBef>
              <a:spcAft>
                <a:spcPts val="4595"/>
              </a:spcAft>
            </a:pPr>
            <a:r>
              <a:rPr lang="it-IT" sz="1100" spc="0">
                <a:solidFill>
                  <a:srgbClr val="000000"/>
                </a:solidFill>
                <a:latin typeface="Times New Roman" panose="02020603050405020304" pitchFamily="1"/>
              </a:rPr>
              <a:t>Allegato: Richiesta prot. _____ </a:t>
            </a:r>
          </a:p>
        </p:txBody>
      </p:sp>
      <p:sp>
        <p:nvSpPr>
          <p:cNvPr id="173" name="Segnaposto testo 172"/>
          <p:cNvSpPr>
            <a:spLocks noGrp="1"/>
          </p:cNvSpPr>
          <p:nvPr>
            <p:ph type="body" idx="10"/>
          </p:nvPr>
        </p:nvSpPr>
        <p:spPr>
          <a:xfrm>
            <a:off x="701675" y="8063230"/>
            <a:ext cx="6155690" cy="1530350"/>
          </a:xfrm>
          <a:prstGeom prst="rect">
            <a:avLst/>
          </a:prstGeom>
          <a:noFill/>
          <a:ln w="0" cmpd="sng">
            <a:noFill/>
            <a:prstDash val="solid"/>
          </a:ln>
        </p:spPr>
        <p:txBody>
          <a:bodyPr vert="horz" lIns="0" tIns="18415" rIns="0" bIns="0" anchor="t"/>
          <a:lstStyle/>
          <a:p>
            <a:pPr marL="0" marR="0" indent="0" algn="just">
              <a:lnSpc>
                <a:spcPts val="900"/>
              </a:lnSpc>
              <a:spcAft>
                <a:spcPts val="0"/>
              </a:spcAft>
            </a:pPr>
            <a:r>
              <a:rPr lang="it-IT" sz="800" spc="0">
                <a:solidFill>
                  <a:srgbClr val="000000"/>
                </a:solidFill>
                <a:latin typeface="Times New Roman" panose="02020603050405020304" pitchFamily="1"/>
              </a:rPr>
              <a:t>(1)I soggetti controinteressati, sono </a:t>
            </a:r>
            <a:r>
              <a:rPr lang="it-IT" sz="800" i="1" spc="0">
                <a:solidFill>
                  <a:srgbClr val="000000"/>
                </a:solidFill>
                <a:latin typeface="Times New Roman" panose="02020603050405020304" pitchFamily="1"/>
              </a:rPr>
              <a:t>esclusivamente </a:t>
            </a:r>
            <a:r>
              <a:rPr lang="it-IT" sz="800" spc="0">
                <a:solidFill>
                  <a:srgbClr val="000000"/>
                </a:solidFill>
                <a:latin typeface="Times New Roman" panose="02020603050405020304" pitchFamily="1"/>
              </a:rPr>
              <a:t>le persone fisiche e giuridiche portatrici dei seguenti interessi </a:t>
            </a:r>
            <a:r>
              <a:rPr lang="it-IT" sz="800" i="1" spc="0">
                <a:solidFill>
                  <a:srgbClr val="000000"/>
                </a:solidFill>
                <a:latin typeface="Times New Roman" panose="02020603050405020304" pitchFamily="1"/>
              </a:rPr>
              <a:t>privati </a:t>
            </a:r>
            <a:r>
              <a:rPr lang="it-IT" sz="800" spc="0">
                <a:solidFill>
                  <a:srgbClr val="000000"/>
                </a:solidFill>
                <a:latin typeface="Times New Roman" panose="02020603050405020304" pitchFamily="1"/>
              </a:rPr>
              <a:t>di cui all’art. 5-bis, c. 2, D.Lgs. n. 33/2013: </a:t>
            </a:r>
          </a:p>
          <a:p>
            <a:pPr marL="0" marR="0" indent="137160" algn="l">
              <a:lnSpc>
                <a:spcPts val="900"/>
              </a:lnSpc>
              <a:spcBef>
                <a:spcPts val="25"/>
              </a:spcBef>
              <a:spcAft>
                <a:spcPts val="0"/>
              </a:spcAft>
              <a:buFont typeface="Times New Roman"/>
              <a:buAutoNum type="alphaLcPeriod"/>
            </a:pPr>
            <a:r>
              <a:rPr lang="it-IT" sz="800" spc="0">
                <a:solidFill>
                  <a:srgbClr val="000000"/>
                </a:solidFill>
                <a:latin typeface="Times New Roman" panose="02020603050405020304" pitchFamily="1"/>
              </a:rPr>
              <a:t>protezione dei dati personali, in conformità al D.Lgs. n. 196/2003; </a:t>
            </a:r>
          </a:p>
          <a:p>
            <a:pPr marL="0" marR="0" indent="137160" algn="l">
              <a:lnSpc>
                <a:spcPts val="900"/>
              </a:lnSpc>
              <a:spcBef>
                <a:spcPts val="0"/>
              </a:spcBef>
              <a:spcAft>
                <a:spcPts val="0"/>
              </a:spcAft>
              <a:buFont typeface="Times New Roman"/>
              <a:buAutoNum type="alphaLcPeriod"/>
            </a:pPr>
            <a:r>
              <a:rPr lang="it-IT" sz="800" spc="0">
                <a:solidFill>
                  <a:srgbClr val="000000"/>
                </a:solidFill>
                <a:latin typeface="Times New Roman" panose="02020603050405020304" pitchFamily="1"/>
              </a:rPr>
              <a:t>libertà e segretezza della corrispondenza intesa in senso lato ex art. 15 Costituzione; </a:t>
            </a:r>
          </a:p>
          <a:p>
            <a:pPr marL="0" marR="0" indent="137160" algn="l">
              <a:lnSpc>
                <a:spcPts val="900"/>
              </a:lnSpc>
              <a:spcBef>
                <a:spcPts val="0"/>
              </a:spcBef>
              <a:spcAft>
                <a:spcPts val="7300"/>
              </a:spcAft>
              <a:buFont typeface="Times New Roman"/>
              <a:buAutoNum type="alphaLcPeriod"/>
            </a:pPr>
            <a:r>
              <a:rPr lang="it-IT" sz="800" spc="0">
                <a:solidFill>
                  <a:srgbClr val="000000"/>
                </a:solidFill>
                <a:latin typeface="Times New Roman" panose="02020603050405020304" pitchFamily="1"/>
              </a:rPr>
              <a:t>interessi economici e commerciali, ivi compresi la proprietà intellettuale, il diritto d’autore e i segreti commerciali. </a:t>
            </a:r>
          </a:p>
        </p:txBody>
      </p:sp>
      <p:sp>
        <p:nvSpPr>
          <p:cNvPr id="174" name="Segnaposto testo 173"/>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5">
                <a:solidFill>
                  <a:srgbClr val="000000"/>
                </a:solidFill>
                <a:latin typeface="Calibri" panose="02020603050405020304" pitchFamily="1"/>
              </a:rPr>
              <a:t>32 </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8" name="Segnaposto testo 177"/>
          <p:cNvSpPr>
            <a:spLocks noGrp="1"/>
          </p:cNvSpPr>
          <p:nvPr>
            <p:ph type="body" idx="10"/>
          </p:nvPr>
        </p:nvSpPr>
        <p:spPr>
          <a:xfrm>
            <a:off x="701675" y="889000"/>
            <a:ext cx="6155690" cy="3852545"/>
          </a:xfrm>
          <a:prstGeom prst="rect">
            <a:avLst/>
          </a:prstGeom>
          <a:noFill/>
          <a:ln w="0" cmpd="sng">
            <a:noFill/>
            <a:prstDash val="solid"/>
          </a:ln>
        </p:spPr>
        <p:txBody>
          <a:bodyPr vert="horz" lIns="0" tIns="22860" rIns="0" bIns="0" anchor="t"/>
          <a:lstStyle/>
          <a:p>
            <a:pPr marL="0" marR="0" indent="0" algn="r">
              <a:lnSpc>
                <a:spcPts val="1400"/>
              </a:lnSpc>
              <a:spcAft>
                <a:spcPts val="0"/>
              </a:spcAft>
            </a:pPr>
            <a:r>
              <a:rPr lang="it-IT" sz="1300" b="1" u="sng" spc="-5">
                <a:solidFill>
                  <a:srgbClr val="000000"/>
                </a:solidFill>
                <a:latin typeface="Times New Roman" panose="02020603050405020304" pitchFamily="1"/>
              </a:rPr>
              <a:t>FAC-SIMILE</a:t>
            </a:r>
            <a:r>
              <a:rPr lang="it-IT" sz="100" b="1" spc="-5">
                <a:solidFill>
                  <a:srgbClr val="000000"/>
                </a:solidFill>
                <a:latin typeface="Times New Roman" panose="02020603050405020304" pitchFamily="1"/>
              </a:rPr>
              <a:t> </a:t>
            </a:r>
          </a:p>
          <a:p>
            <a:pPr marL="365760" marR="0" indent="0" algn="l">
              <a:lnSpc>
                <a:spcPts val="1400"/>
              </a:lnSpc>
              <a:spcBef>
                <a:spcPts val="1465"/>
              </a:spcBef>
              <a:spcAft>
                <a:spcPts val="0"/>
              </a:spcAft>
            </a:pPr>
            <a:r>
              <a:rPr lang="it-IT" sz="1200" b="1" spc="-5">
                <a:solidFill>
                  <a:srgbClr val="000000"/>
                </a:solidFill>
                <a:latin typeface="Times New Roman" panose="02020603050405020304" pitchFamily="1"/>
              </a:rPr>
              <a:t>MOD.4 PROVVEDIMENTO DI DINIEGO/DIFFERIMENTO DELLA RICHIESTA DI </a:t>
            </a:r>
          </a:p>
          <a:p>
            <a:pPr marL="0" marR="0" indent="0" algn="r">
              <a:lnSpc>
                <a:spcPts val="1400"/>
              </a:lnSpc>
              <a:spcBef>
                <a:spcPts val="185"/>
              </a:spcBef>
              <a:spcAft>
                <a:spcPts val="0"/>
              </a:spcAft>
            </a:pPr>
            <a:r>
              <a:rPr lang="it-IT" sz="1200" b="1" spc="0">
                <a:solidFill>
                  <a:srgbClr val="000000"/>
                </a:solidFill>
                <a:latin typeface="Times New Roman" panose="02020603050405020304" pitchFamily="1"/>
              </a:rPr>
              <a:t>ACCESSO GENERALIZZATO </a:t>
            </a:r>
          </a:p>
          <a:p>
            <a:pPr marL="0" marR="0" indent="0" algn="l">
              <a:lnSpc>
                <a:spcPts val="1200"/>
              </a:lnSpc>
              <a:spcBef>
                <a:spcPts val="3015"/>
              </a:spcBef>
              <a:spcAft>
                <a:spcPts val="0"/>
              </a:spcAft>
            </a:pPr>
            <a:r>
              <a:rPr lang="it-IT" sz="1100" spc="65">
                <a:solidFill>
                  <a:srgbClr val="000000"/>
                </a:solidFill>
                <a:latin typeface="Times New Roman" panose="02020603050405020304" pitchFamily="1"/>
              </a:rPr>
              <a:t>Prot. </a:t>
            </a:r>
          </a:p>
          <a:p>
            <a:pPr marL="0" marR="0" indent="0" algn="l">
              <a:lnSpc>
                <a:spcPts val="1400"/>
              </a:lnSpc>
              <a:spcBef>
                <a:spcPts val="1175"/>
              </a:spcBef>
              <a:spcAft>
                <a:spcPts val="0"/>
              </a:spcAft>
            </a:pPr>
            <a:r>
              <a:rPr lang="it-IT" sz="1200" b="1" spc="0">
                <a:solidFill>
                  <a:srgbClr val="000000"/>
                </a:solidFill>
                <a:latin typeface="Times New Roman" panose="02020603050405020304" pitchFamily="1"/>
              </a:rPr>
              <a:t>Oggetto: Richiesta di accesso generalizzato - Provvedimento di diniego totale, parziale o differimento dell’accesso </a:t>
            </a:r>
          </a:p>
          <a:p>
            <a:pPr marL="457200" marR="0" indent="0" algn="l">
              <a:lnSpc>
                <a:spcPts val="1400"/>
              </a:lnSpc>
              <a:spcBef>
                <a:spcPts val="2755"/>
              </a:spcBef>
              <a:spcAft>
                <a:spcPts val="0"/>
              </a:spcAft>
              <a:tabLst>
                <a:tab pos="6126480" algn="r"/>
              </a:tabLst>
            </a:pPr>
            <a:r>
              <a:rPr lang="it-IT" sz="1200" spc="0">
                <a:solidFill>
                  <a:srgbClr val="000000"/>
                </a:solidFill>
                <a:latin typeface="Times New Roman" panose="02020603050405020304" pitchFamily="1"/>
              </a:rPr>
              <a:t>Con riferimento alla Sua richiesta di accesso del , pervenuta a questo Ente in </a:t>
            </a:r>
          </a:p>
          <a:p>
            <a:pPr marL="0" marR="0" indent="0" algn="l">
              <a:lnSpc>
                <a:spcPts val="1400"/>
              </a:lnSpc>
              <a:spcBef>
                <a:spcPts val="20"/>
              </a:spcBef>
              <a:spcAft>
                <a:spcPts val="0"/>
              </a:spcAft>
              <a:tabLst>
                <a:tab pos="1737360" algn="l"/>
                <a:tab pos="3977640" algn="l"/>
              </a:tabLst>
            </a:pPr>
            <a:r>
              <a:rPr lang="it-IT" sz="1200" spc="-5">
                <a:solidFill>
                  <a:srgbClr val="000000"/>
                </a:solidFill>
                <a:latin typeface="Times New Roman" panose="02020603050405020304" pitchFamily="1"/>
              </a:rPr>
              <a:t>data , prot.  , si </a:t>
            </a:r>
          </a:p>
          <a:p>
            <a:pPr marL="0" marR="0" indent="0" algn="ctr">
              <a:lnSpc>
                <a:spcPts val="1400"/>
              </a:lnSpc>
              <a:spcBef>
                <a:spcPts val="2760"/>
              </a:spcBef>
              <a:spcAft>
                <a:spcPts val="0"/>
              </a:spcAft>
            </a:pPr>
            <a:r>
              <a:rPr lang="it-IT" sz="1200" b="1" spc="0">
                <a:solidFill>
                  <a:srgbClr val="000000"/>
                </a:solidFill>
                <a:latin typeface="Times New Roman" panose="02020603050405020304" pitchFamily="1"/>
              </a:rPr>
              <a:t>COMUNICA </a:t>
            </a:r>
          </a:p>
          <a:p>
            <a:pPr marL="0" marR="0" indent="0" algn="l">
              <a:lnSpc>
                <a:spcPts val="1400"/>
              </a:lnSpc>
              <a:spcBef>
                <a:spcPts val="1385"/>
              </a:spcBef>
              <a:spcAft>
                <a:spcPts val="0"/>
              </a:spcAft>
            </a:pPr>
            <a:r>
              <a:rPr lang="it-IT" sz="1200" spc="0">
                <a:solidFill>
                  <a:srgbClr val="000000"/>
                </a:solidFill>
                <a:latin typeface="Times New Roman" panose="02020603050405020304" pitchFamily="1"/>
              </a:rPr>
              <a:t>che la stessa </a:t>
            </a:r>
            <a:r>
              <a:rPr lang="it-IT" sz="1200" b="1" spc="0">
                <a:solidFill>
                  <a:srgbClr val="000000"/>
                </a:solidFill>
                <a:latin typeface="Times New Roman" panose="02020603050405020304" pitchFamily="1"/>
              </a:rPr>
              <a:t>non può essere accolta</a:t>
            </a:r>
            <a:r>
              <a:rPr lang="it-IT" sz="1200" spc="0">
                <a:solidFill>
                  <a:srgbClr val="000000"/>
                </a:solidFill>
                <a:latin typeface="Times New Roman" panose="02020603050405020304" pitchFamily="1"/>
              </a:rPr>
              <a:t>, </a:t>
            </a:r>
            <a:r>
              <a:rPr lang="it-IT" sz="1200" b="1" spc="0">
                <a:solidFill>
                  <a:srgbClr val="000000"/>
                </a:solidFill>
                <a:latin typeface="Times New Roman" panose="02020603050405020304" pitchFamily="1"/>
              </a:rPr>
              <a:t>in tutto o in parte, </a:t>
            </a:r>
          </a:p>
          <a:p>
            <a:pPr marL="0" marR="914400" indent="0" algn="l">
              <a:lnSpc>
                <a:spcPts val="1400"/>
              </a:lnSpc>
              <a:spcBef>
                <a:spcPts val="15"/>
              </a:spcBef>
              <a:spcAft>
                <a:spcPts val="930"/>
              </a:spcAft>
              <a:tabLst>
                <a:tab pos="5120640" algn="l"/>
              </a:tabLst>
            </a:pPr>
            <a:r>
              <a:rPr lang="it-IT" sz="1200" spc="0">
                <a:solidFill>
                  <a:srgbClr val="000000"/>
                </a:solidFill>
                <a:latin typeface="Times New Roman" panose="02020603050405020304" pitchFamily="1"/>
              </a:rPr>
              <a:t>oppure </a:t>
            </a:r>
            <a:r>
              <a:rPr lang="it-IT" sz="1200" b="1" spc="0">
                <a:solidFill>
                  <a:srgbClr val="000000"/>
                </a:solidFill>
                <a:latin typeface="Times New Roman" panose="02020603050405020304" pitchFamily="1"/>
              </a:rPr>
              <a:t>che l’esercizio del diritto d’accesso deve essere differito per giorni , </a:t>
            </a:r>
            <a:r>
              <a:t/>
            </a:r>
            <a:br/>
            <a:r>
              <a:rPr lang="it-IT" sz="1200" spc="0">
                <a:solidFill>
                  <a:srgbClr val="000000"/>
                </a:solidFill>
                <a:latin typeface="Times New Roman" panose="02020603050405020304" pitchFamily="1"/>
              </a:rPr>
              <a:t>per i seguenti motivi: </a:t>
            </a:r>
          </a:p>
        </p:txBody>
      </p:sp>
      <p:sp>
        <p:nvSpPr>
          <p:cNvPr id="179" name="Segnaposto testo 178"/>
          <p:cNvSpPr>
            <a:spLocks noGrp="1"/>
          </p:cNvSpPr>
          <p:nvPr>
            <p:ph type="body" idx="10"/>
          </p:nvPr>
        </p:nvSpPr>
        <p:spPr>
          <a:xfrm>
            <a:off x="701675" y="4741545"/>
            <a:ext cx="6155690" cy="3769360"/>
          </a:xfrm>
          <a:prstGeom prst="rect">
            <a:avLst/>
          </a:prstGeom>
          <a:noFill/>
          <a:ln w="0" cmpd="sng">
            <a:noFill/>
            <a:prstDash val="solid"/>
          </a:ln>
        </p:spPr>
        <p:txBody>
          <a:bodyPr vert="horz" lIns="0" tIns="377190" rIns="0" bIns="0" anchor="t"/>
          <a:lstStyle/>
          <a:p>
            <a:pPr marL="0" marR="0" indent="0" algn="just">
              <a:lnSpc>
                <a:spcPts val="1500"/>
              </a:lnSpc>
              <a:spcAft>
                <a:spcPts val="0"/>
              </a:spcAft>
            </a:pPr>
            <a:r>
              <a:rPr lang="it-IT" sz="1100" spc="0">
                <a:solidFill>
                  <a:srgbClr val="000000"/>
                </a:solidFill>
                <a:latin typeface="Times New Roman" panose="02020603050405020304" pitchFamily="1"/>
              </a:rPr>
              <a:t>Il richiedente può presentare richiesta di riesame al Responsabile della prevenzione della corruzione e trasparenza, che decide con provvedimento motivato entro il termine di venti giorni. </a:t>
            </a:r>
          </a:p>
          <a:p>
            <a:pPr marL="0" marR="0" indent="0" algn="just">
              <a:lnSpc>
                <a:spcPts val="1200"/>
              </a:lnSpc>
              <a:spcBef>
                <a:spcPts val="1210"/>
              </a:spcBef>
              <a:spcAft>
                <a:spcPts val="0"/>
              </a:spcAft>
            </a:pPr>
            <a:r>
              <a:rPr lang="it-IT" sz="1100" spc="0">
                <a:solidFill>
                  <a:srgbClr val="000000"/>
                </a:solidFill>
                <a:latin typeface="Times New Roman" panose="02020603050405020304" pitchFamily="1"/>
              </a:rPr>
              <a:t>Si avverte l’interessato che contro il presente provvedimento, nei casi di diniego totale o parziale all’accesso </a:t>
            </a:r>
          </a:p>
          <a:p>
            <a:pPr marL="0" marR="0" indent="0" algn="just">
              <a:lnSpc>
                <a:spcPts val="1400"/>
              </a:lnSpc>
              <a:spcBef>
                <a:spcPts val="25"/>
              </a:spcBef>
              <a:spcAft>
                <a:spcPts val="0"/>
              </a:spcAft>
              <a:tabLst>
                <a:tab pos="6126480" algn="r"/>
              </a:tabLst>
            </a:pPr>
            <a:r>
              <a:rPr lang="it-IT" sz="1100" spc="0">
                <a:solidFill>
                  <a:srgbClr val="000000"/>
                </a:solidFill>
                <a:latin typeface="Times New Roman" panose="02020603050405020304" pitchFamily="1"/>
              </a:rPr>
              <a:t>generalizzato, potrà proporre ricorso al T.A.R.   ai sensi dell’art. 116 del Codice del processo </a:t>
            </a:r>
            <a:r>
              <a:t/>
            </a:r>
            <a:br/>
            <a:r>
              <a:rPr lang="it-IT" sz="1100" spc="0">
                <a:solidFill>
                  <a:srgbClr val="000000"/>
                </a:solidFill>
                <a:latin typeface="Times New Roman" panose="02020603050405020304" pitchFamily="1"/>
              </a:rPr>
              <a:t>amministrativo di cui al D.Lgs. n. 104/2010. </a:t>
            </a:r>
          </a:p>
          <a:p>
            <a:pPr marL="0" marR="0" indent="0" algn="just">
              <a:lnSpc>
                <a:spcPts val="1500"/>
              </a:lnSpc>
              <a:spcBef>
                <a:spcPts val="980"/>
              </a:spcBef>
              <a:spcAft>
                <a:spcPts val="0"/>
              </a:spcAft>
            </a:pPr>
            <a:r>
              <a:rPr lang="it-IT" sz="1100" spc="0">
                <a:solidFill>
                  <a:srgbClr val="000000"/>
                </a:solidFill>
                <a:latin typeface="Times New Roman" panose="02020603050405020304" pitchFamily="1"/>
              </a:rPr>
              <a:t>Il termine di cui all’art. 116, c.1, Codice del processo amministrativo, qualora il richiedente l’accesso generalizzato si sia rivolto al difensore civico, decorre dalla data di ricevimento, da parte del richiedente, dell’esito della sua istanza al difensore civico stesso. </a:t>
            </a:r>
          </a:p>
          <a:p>
            <a:pPr marL="0" marR="0" indent="0" algn="just">
              <a:lnSpc>
                <a:spcPts val="1400"/>
              </a:lnSpc>
              <a:spcBef>
                <a:spcPts val="1005"/>
              </a:spcBef>
              <a:spcAft>
                <a:spcPts val="4740"/>
              </a:spcAft>
            </a:pPr>
            <a:r>
              <a:rPr lang="it-IT" sz="1100" spc="10">
                <a:solidFill>
                  <a:srgbClr val="000000"/>
                </a:solidFill>
                <a:latin typeface="Times New Roman" panose="02020603050405020304" pitchFamily="1"/>
              </a:rPr>
              <a:t>In alternativa il richiedente ed il controinteressato nei casi di accoglimento della richiesta di accesso generalizzato, possono presentare ricorso al difensore civico competente per ambito territoriale (qualora tale organo non sia stato istituito la competenza è attribuita la difensore civico competente per l’ambito territoriale immediatamente superiore). Il ricorso deve essere notificato anche all’amministrazione interessata. </a:t>
            </a:r>
          </a:p>
        </p:txBody>
      </p:sp>
      <p:sp>
        <p:nvSpPr>
          <p:cNvPr id="180" name="Segnaposto testo 179"/>
          <p:cNvSpPr>
            <a:spLocks noGrp="1"/>
          </p:cNvSpPr>
          <p:nvPr>
            <p:ph type="body" idx="10"/>
          </p:nvPr>
        </p:nvSpPr>
        <p:spPr>
          <a:xfrm>
            <a:off x="701675" y="8510905"/>
            <a:ext cx="6155690" cy="1082675"/>
          </a:xfrm>
          <a:prstGeom prst="rect">
            <a:avLst/>
          </a:prstGeom>
          <a:noFill/>
          <a:ln w="0" cmpd="sng">
            <a:noFill/>
            <a:prstDash val="solid"/>
          </a:ln>
        </p:spPr>
        <p:txBody>
          <a:bodyPr vert="horz" lIns="0" tIns="19685" rIns="0" bIns="0" anchor="t"/>
          <a:lstStyle/>
          <a:p>
            <a:pPr marL="182880" marR="0" indent="0" algn="l">
              <a:lnSpc>
                <a:spcPts val="1200"/>
              </a:lnSpc>
              <a:spcAft>
                <a:spcPts val="0"/>
              </a:spcAft>
            </a:pPr>
            <a:r>
              <a:rPr lang="it-IT" sz="1100" spc="0">
                <a:solidFill>
                  <a:srgbClr val="000000"/>
                </a:solidFill>
                <a:latin typeface="Times New Roman" panose="02020603050405020304" pitchFamily="1"/>
              </a:rPr>
              <a:t>Luogo e data </a:t>
            </a:r>
          </a:p>
          <a:p>
            <a:pPr marL="0" marR="0" indent="0" algn="r">
              <a:lnSpc>
                <a:spcPts val="1200"/>
              </a:lnSpc>
              <a:spcBef>
                <a:spcPts val="1475"/>
              </a:spcBef>
              <a:spcAft>
                <a:spcPts val="4400"/>
              </a:spcAft>
            </a:pPr>
            <a:r>
              <a:rPr lang="it-IT" sz="1100" spc="0">
                <a:solidFill>
                  <a:srgbClr val="000000"/>
                </a:solidFill>
                <a:latin typeface="Times New Roman" panose="02020603050405020304" pitchFamily="1"/>
              </a:rPr>
              <a:t>Il Dirigente/Responsabile del procedimento </a:t>
            </a:r>
          </a:p>
        </p:txBody>
      </p:sp>
      <p:sp>
        <p:nvSpPr>
          <p:cNvPr id="181" name="Segnaposto testo 180"/>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5">
                <a:solidFill>
                  <a:srgbClr val="000000"/>
                </a:solidFill>
                <a:latin typeface="Calibri" panose="02020603050405020304" pitchFamily="1"/>
              </a:rPr>
              <a:t>33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88" name="Segnaposto testo 187"/>
          <p:cNvSpPr>
            <a:spLocks noGrp="1"/>
          </p:cNvSpPr>
          <p:nvPr>
            <p:ph type="body" idx="10"/>
          </p:nvPr>
        </p:nvSpPr>
        <p:spPr>
          <a:xfrm>
            <a:off x="701675" y="215900"/>
            <a:ext cx="6155690" cy="271780"/>
          </a:xfrm>
          <a:prstGeom prst="rect">
            <a:avLst/>
          </a:prstGeom>
          <a:noFill/>
          <a:ln w="0" cmpd="sng">
            <a:noFill/>
            <a:prstDash val="solid"/>
          </a:ln>
        </p:spPr>
        <p:txBody>
          <a:bodyPr vert="horz" lIns="0" tIns="0" rIns="0" bIns="0" anchor="t"/>
          <a:lstStyle/>
          <a:p>
            <a:pPr marL="137160" marR="0" indent="0" algn="l">
              <a:lnSpc>
                <a:spcPts val="1700"/>
              </a:lnSpc>
              <a:spcAft>
                <a:spcPts val="420"/>
              </a:spcAft>
            </a:pPr>
            <a:r>
              <a:rPr lang="it-IT" sz="1500" spc="-5">
                <a:solidFill>
                  <a:srgbClr val="000000"/>
                </a:solidFill>
                <a:latin typeface="Garamond" panose="02020603050405020304" pitchFamily="1"/>
              </a:rPr>
              <a:t>APPENDICE </a:t>
            </a:r>
          </a:p>
        </p:txBody>
      </p:sp>
      <p:sp>
        <p:nvSpPr>
          <p:cNvPr id="191" name="Segnaposto testo 190"/>
          <p:cNvSpPr>
            <a:spLocks noGrp="1"/>
          </p:cNvSpPr>
          <p:nvPr>
            <p:ph type="body" idx="10"/>
          </p:nvPr>
        </p:nvSpPr>
        <p:spPr>
          <a:xfrm>
            <a:off x="701675" y="1180465"/>
            <a:ext cx="6155690" cy="8711565"/>
          </a:xfrm>
          <a:prstGeom prst="rect">
            <a:avLst/>
          </a:prstGeom>
          <a:noFill/>
          <a:ln w="0" cmpd="sng">
            <a:noFill/>
            <a:prstDash val="solid"/>
          </a:ln>
        </p:spPr>
        <p:txBody>
          <a:bodyPr vert="horz" lIns="0" tIns="6985" rIns="0" bIns="0" anchor="t"/>
          <a:lstStyle/>
          <a:p>
            <a:pPr marL="4572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45720" marR="0" indent="0" algn="ctr">
              <a:lnSpc>
                <a:spcPts val="1200"/>
              </a:lnSpc>
              <a:spcBef>
                <a:spcPts val="3505"/>
              </a:spcBef>
              <a:spcAft>
                <a:spcPts val="0"/>
              </a:spcAft>
            </a:pPr>
            <a:r>
              <a:rPr lang="it-IT" sz="1150" b="1" spc="-20">
                <a:solidFill>
                  <a:srgbClr val="000000"/>
                </a:solidFill>
                <a:latin typeface="Garamond" panose="02020603050405020304" pitchFamily="1"/>
              </a:rPr>
              <a:t>Documento in consultazione </a:t>
            </a:r>
          </a:p>
          <a:p>
            <a:pPr marL="45720" marR="0" indent="0" algn="l">
              <a:lnSpc>
                <a:spcPts val="1400"/>
              </a:lnSpc>
              <a:spcBef>
                <a:spcPts val="2895"/>
              </a:spcBef>
              <a:spcAft>
                <a:spcPts val="0"/>
              </a:spcAft>
            </a:pPr>
            <a:r>
              <a:rPr lang="it-IT" sz="900" b="1" spc="0">
                <a:solidFill>
                  <a:srgbClr val="000000"/>
                </a:solidFill>
                <a:latin typeface="Garamond" panose="02020603050405020304" pitchFamily="1"/>
              </a:rPr>
              <a:t>SCHEMA </a:t>
            </a:r>
            <a:r>
              <a:rPr lang="it-IT" sz="1150" b="1" spc="0">
                <a:solidFill>
                  <a:srgbClr val="000000"/>
                </a:solidFill>
                <a:latin typeface="Garamond" panose="02020603050405020304" pitchFamily="1"/>
              </a:rPr>
              <a:t>L</a:t>
            </a:r>
            <a:r>
              <a:rPr lang="it-IT" sz="900" b="1" spc="0">
                <a:solidFill>
                  <a:srgbClr val="000000"/>
                </a:solidFill>
                <a:latin typeface="Garamond" panose="02020603050405020304" pitchFamily="1"/>
              </a:rPr>
              <a:t>INEE GUIDA RECANTI INDICAZIONI OPERATIVE AI FINI DELLA DEFINIZIONE DELLE ESCLUSIONI E DEI LIMITI ALL</a:t>
            </a:r>
            <a:r>
              <a:rPr lang="it-IT" sz="1150" b="1" spc="0">
                <a:solidFill>
                  <a:srgbClr val="000000"/>
                </a:solidFill>
                <a:latin typeface="Garamond" panose="02020603050405020304" pitchFamily="1"/>
              </a:rPr>
              <a:t>'</a:t>
            </a:r>
            <a:r>
              <a:rPr lang="it-IT" sz="900" b="1" spc="0">
                <a:solidFill>
                  <a:srgbClr val="000000"/>
                </a:solidFill>
                <a:latin typeface="Garamond" panose="02020603050405020304" pitchFamily="1"/>
              </a:rPr>
              <a:t>ACCESSO CIVICO DI CUI ALL</a:t>
            </a:r>
            <a:r>
              <a:rPr lang="it-IT" sz="1150" b="1" spc="0">
                <a:solidFill>
                  <a:srgbClr val="000000"/>
                </a:solidFill>
                <a:latin typeface="Garamond" panose="02020603050405020304" pitchFamily="1"/>
              </a:rPr>
              <a:t>’</a:t>
            </a:r>
            <a:r>
              <a:rPr lang="it-IT" sz="900" b="1" spc="0">
                <a:solidFill>
                  <a:srgbClr val="000000"/>
                </a:solidFill>
                <a:latin typeface="Garamond" panose="02020603050405020304" pitchFamily="1"/>
              </a:rPr>
              <a:t>ART</a:t>
            </a:r>
            <a:r>
              <a:rPr lang="it-IT" sz="1150" b="1" spc="0">
                <a:solidFill>
                  <a:srgbClr val="000000"/>
                </a:solidFill>
                <a:latin typeface="Garamond" panose="02020603050405020304" pitchFamily="1"/>
              </a:rPr>
              <a:t>. 5 </a:t>
            </a:r>
            <a:r>
              <a:rPr lang="it-IT" sz="900" b="1" spc="0">
                <a:solidFill>
                  <a:srgbClr val="000000"/>
                </a:solidFill>
                <a:latin typeface="Garamond" panose="02020603050405020304" pitchFamily="1"/>
              </a:rPr>
              <a:t>CO</a:t>
            </a:r>
            <a:r>
              <a:rPr lang="it-IT" sz="1150" b="1" spc="0">
                <a:solidFill>
                  <a:srgbClr val="000000"/>
                </a:solidFill>
                <a:latin typeface="Garamond" panose="02020603050405020304" pitchFamily="1"/>
              </a:rPr>
              <a:t>. 2 </a:t>
            </a:r>
            <a:r>
              <a:rPr lang="it-IT" sz="900" b="1" spc="0">
                <a:solidFill>
                  <a:srgbClr val="000000"/>
                </a:solidFill>
                <a:latin typeface="Garamond" panose="02020603050405020304" pitchFamily="1"/>
              </a:rPr>
              <a:t>DEL D</a:t>
            </a:r>
            <a:r>
              <a:rPr lang="it-IT" sz="1150" b="1" spc="0">
                <a:solidFill>
                  <a:srgbClr val="000000"/>
                </a:solidFill>
                <a:latin typeface="Garamond" panose="02020603050405020304" pitchFamily="1"/>
              </a:rPr>
              <a:t>.</a:t>
            </a:r>
            <a:r>
              <a:rPr lang="it-IT" sz="900" b="1" spc="0">
                <a:solidFill>
                  <a:srgbClr val="000000"/>
                </a:solidFill>
                <a:latin typeface="Garamond" panose="02020603050405020304" pitchFamily="1"/>
              </a:rPr>
              <a:t>LGS</a:t>
            </a:r>
            <a:r>
              <a:rPr lang="it-IT" sz="1150" b="1" spc="0">
                <a:solidFill>
                  <a:srgbClr val="000000"/>
                </a:solidFill>
                <a:latin typeface="Garamond" panose="02020603050405020304" pitchFamily="1"/>
              </a:rPr>
              <a:t>. 33/2013 </a:t>
            </a:r>
          </a:p>
          <a:p>
            <a:pPr marL="45720" marR="0" indent="0" algn="l">
              <a:lnSpc>
                <a:spcPts val="1400"/>
              </a:lnSpc>
              <a:spcBef>
                <a:spcPts val="70"/>
              </a:spcBef>
              <a:spcAft>
                <a:spcPts val="0"/>
              </a:spcAft>
            </a:pPr>
            <a:r>
              <a:rPr lang="it-IT" sz="1150" spc="0">
                <a:solidFill>
                  <a:srgbClr val="000000"/>
                </a:solidFill>
                <a:latin typeface="Garamond" panose="02020603050405020304" pitchFamily="1"/>
              </a:rPr>
              <a:t>Art. 5- </a:t>
            </a:r>
            <a:r>
              <a:rPr lang="it-IT" sz="1100" i="1" spc="0">
                <a:solidFill>
                  <a:srgbClr val="000000"/>
                </a:solidFill>
                <a:latin typeface="Garamond" panose="02020603050405020304" pitchFamily="1"/>
              </a:rPr>
              <a:t>bis</a:t>
            </a:r>
            <a:r>
              <a:rPr lang="it-IT" sz="1150" spc="0">
                <a:solidFill>
                  <a:srgbClr val="000000"/>
                </a:solidFill>
                <a:latin typeface="Garamond" panose="02020603050405020304" pitchFamily="1"/>
              </a:rPr>
              <a:t>, comma 6, del d.lgs. n. 33 del 14/03/2013 recante «</a:t>
            </a:r>
            <a:r>
              <a:rPr lang="it-IT" sz="1100" i="1" spc="0">
                <a:solidFill>
                  <a:srgbClr val="000000"/>
                </a:solidFill>
                <a:latin typeface="Garamond" panose="02020603050405020304" pitchFamily="1"/>
              </a:rPr>
              <a:t>Riordino della disciplina riguardante il diritto di accesso civico e gli obblighi di pubblicità, trasparenza e diffusione di informazioni da parte delle pubbliche amministrazioni</a:t>
            </a:r>
            <a:r>
              <a:rPr lang="it-IT" sz="1150" spc="0">
                <a:solidFill>
                  <a:srgbClr val="000000"/>
                </a:solidFill>
                <a:latin typeface="Garamond" panose="02020603050405020304" pitchFamily="1"/>
              </a:rPr>
              <a:t>». </a:t>
            </a:r>
          </a:p>
          <a:p>
            <a:pPr marL="45720" marR="0" indent="0" algn="l">
              <a:lnSpc>
                <a:spcPts val="1200"/>
              </a:lnSpc>
              <a:spcBef>
                <a:spcPts val="2500"/>
              </a:spcBef>
              <a:spcAft>
                <a:spcPts val="0"/>
              </a:spcAft>
            </a:pPr>
            <a:r>
              <a:rPr lang="it-IT" sz="1150" b="1" spc="-45">
                <a:solidFill>
                  <a:srgbClr val="000000"/>
                </a:solidFill>
                <a:latin typeface="Garamond" panose="02020603050405020304" pitchFamily="1"/>
              </a:rPr>
              <a:t>Sommario </a:t>
            </a:r>
          </a:p>
          <a:p>
            <a:pPr marL="45720" marR="0" indent="274320" algn="l">
              <a:lnSpc>
                <a:spcPts val="1300"/>
              </a:lnSpc>
              <a:spcBef>
                <a:spcPts val="2615"/>
              </a:spcBef>
              <a:spcAft>
                <a:spcPts val="0"/>
              </a:spcAft>
              <a:buFont typeface="Garamond"/>
              <a:buAutoNum type="arabicPeriod"/>
              <a:tabLst>
                <a:tab pos="6126480" algn="r"/>
              </a:tabLst>
            </a:pPr>
            <a:r>
              <a:rPr lang="it-IT" sz="1150" spc="0">
                <a:solidFill>
                  <a:srgbClr val="000000"/>
                </a:solidFill>
                <a:latin typeface="Garamond" panose="02020603050405020304" pitchFamily="1"/>
              </a:rPr>
              <a:t>Definizioni 3 </a:t>
            </a:r>
          </a:p>
          <a:p>
            <a:pPr marL="45720" marR="0" indent="274320" algn="l">
              <a:lnSpc>
                <a:spcPts val="1300"/>
              </a:lnSpc>
              <a:spcBef>
                <a:spcPts val="580"/>
              </a:spcBef>
              <a:spcAft>
                <a:spcPts val="0"/>
              </a:spcAft>
              <a:buFont typeface="Garamond"/>
              <a:buAutoNum type="arabicPeriod"/>
              <a:tabLst>
                <a:tab pos="6126480" algn="r"/>
              </a:tabLst>
            </a:pPr>
            <a:r>
              <a:rPr lang="it-IT" sz="1150" spc="0">
                <a:solidFill>
                  <a:srgbClr val="000000"/>
                </a:solidFill>
                <a:latin typeface="Garamond" panose="02020603050405020304" pitchFamily="1"/>
              </a:rPr>
              <a:t>L’accesso civico generalizzato: caratteristiche e funzioni 3 </a:t>
            </a:r>
          </a:p>
          <a:p>
            <a:pPr marL="137160" marR="0" indent="0" algn="l">
              <a:lnSpc>
                <a:spcPts val="1300"/>
              </a:lnSpc>
              <a:spcBef>
                <a:spcPts val="58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2.1. Introduzione 3 </a:t>
            </a:r>
          </a:p>
          <a:p>
            <a:pPr marL="137160" marR="0" indent="0" algn="l">
              <a:lnSpc>
                <a:spcPts val="1300"/>
              </a:lnSpc>
              <a:spcBef>
                <a:spcPts val="58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2.2. Distinzione fra accesso generalizzato e accesso civico 4 </a:t>
            </a:r>
          </a:p>
          <a:p>
            <a:pPr marL="137160" marR="0" indent="0" algn="l">
              <a:lnSpc>
                <a:spcPts val="1300"/>
              </a:lnSpc>
              <a:spcBef>
                <a:spcPts val="60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2.3. Distinzione fra accesso generalizzato e accesso agli atti ex l. 241/1990 4 </a:t>
            </a:r>
          </a:p>
          <a:p>
            <a:pPr marL="45720" marR="0" indent="274320" algn="l">
              <a:lnSpc>
                <a:spcPts val="1300"/>
              </a:lnSpc>
              <a:spcBef>
                <a:spcPts val="575"/>
              </a:spcBef>
              <a:spcAft>
                <a:spcPts val="0"/>
              </a:spcAft>
              <a:buFont typeface="Garamond"/>
              <a:buAutoNum type="arabicPeriod"/>
              <a:tabLst>
                <a:tab pos="6126480" algn="r"/>
              </a:tabLst>
            </a:pPr>
            <a:r>
              <a:rPr lang="it-IT" sz="1150" spc="0">
                <a:solidFill>
                  <a:srgbClr val="000000"/>
                </a:solidFill>
                <a:latin typeface="Garamond" panose="02020603050405020304" pitchFamily="1"/>
              </a:rPr>
              <a:t>Prime indicazioni operative generali per l’attuazione 5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3.1. Adozione di una disciplina sulle diverse tipologie di accesso 5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3.2. Adeguamenti organizzativi 6 </a:t>
            </a:r>
          </a:p>
          <a:p>
            <a:pPr marL="45720" marR="0" indent="274320" algn="l">
              <a:lnSpc>
                <a:spcPts val="1300"/>
              </a:lnSpc>
              <a:spcBef>
                <a:spcPts val="575"/>
              </a:spcBef>
              <a:spcAft>
                <a:spcPts val="0"/>
              </a:spcAft>
              <a:buFont typeface="Garamond"/>
              <a:buAutoNum type="arabicPeriod"/>
              <a:tabLst>
                <a:tab pos="6126480" algn="r"/>
              </a:tabLst>
            </a:pPr>
            <a:r>
              <a:rPr lang="it-IT" sz="1150" spc="0">
                <a:solidFill>
                  <a:srgbClr val="000000"/>
                </a:solidFill>
                <a:latin typeface="Garamond" panose="02020603050405020304" pitchFamily="1"/>
              </a:rPr>
              <a:t>Ambito soggettivo e oggettivo di applicazione dell’accesso generalizzato 6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4.1. Ambito soggettivo 6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4.2. Ambito oggettivo 7 </a:t>
            </a:r>
          </a:p>
          <a:p>
            <a:pPr marL="45720" marR="0" indent="274320" algn="l">
              <a:lnSpc>
                <a:spcPts val="1300"/>
              </a:lnSpc>
              <a:spcBef>
                <a:spcPts val="575"/>
              </a:spcBef>
              <a:spcAft>
                <a:spcPts val="0"/>
              </a:spcAft>
              <a:buFont typeface="Garamond"/>
              <a:buAutoNum type="arabicPeriod"/>
              <a:tabLst>
                <a:tab pos="6126480" algn="r"/>
              </a:tabLst>
            </a:pPr>
            <a:r>
              <a:rPr lang="it-IT" sz="1150" spc="0">
                <a:solidFill>
                  <a:srgbClr val="000000"/>
                </a:solidFill>
                <a:latin typeface="Garamond" panose="02020603050405020304" pitchFamily="1"/>
              </a:rPr>
              <a:t>Distinzione fra eccezioni assolute all’accesso generalizzato e “limiti” (eccezioni relative o qualificate) 8 </a:t>
            </a:r>
          </a:p>
          <a:p>
            <a:pPr marL="137160" marR="0" indent="0" algn="l">
              <a:lnSpc>
                <a:spcPts val="1300"/>
              </a:lnSpc>
              <a:spcBef>
                <a:spcPts val="60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5.1. Eccezioni assolute 8 </a:t>
            </a:r>
          </a:p>
          <a:p>
            <a:pPr marL="137160" marR="0" indent="0" algn="l">
              <a:lnSpc>
                <a:spcPts val="1300"/>
              </a:lnSpc>
              <a:spcBef>
                <a:spcPts val="58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5.2. Limiti (eccezioni relative o qualificate) 8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5.3. La motivazione del diniego all’accesso 9 </a:t>
            </a:r>
          </a:p>
          <a:p>
            <a:pPr marL="45720" marR="0" indent="274320" algn="l">
              <a:lnSpc>
                <a:spcPts val="1300"/>
              </a:lnSpc>
              <a:spcBef>
                <a:spcPts val="575"/>
              </a:spcBef>
              <a:spcAft>
                <a:spcPts val="0"/>
              </a:spcAft>
              <a:buFont typeface="Garamond"/>
              <a:buAutoNum type="arabicPeriod"/>
              <a:tabLst>
                <a:tab pos="6126480" algn="r"/>
              </a:tabLst>
            </a:pPr>
            <a:r>
              <a:rPr lang="it-IT" sz="1150" spc="0">
                <a:solidFill>
                  <a:srgbClr val="000000"/>
                </a:solidFill>
                <a:latin typeface="Garamond" panose="02020603050405020304" pitchFamily="1"/>
              </a:rPr>
              <a:t>Le eccezioni assolute 10 </a:t>
            </a:r>
          </a:p>
          <a:p>
            <a:pPr marL="137160" marR="0" indent="0" algn="l">
              <a:lnSpc>
                <a:spcPts val="1300"/>
              </a:lnSpc>
              <a:spcBef>
                <a:spcPts val="58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6.1. Segreto di Stato 10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6.2. Altri casi di segreto o di divieto di divulgazione 10 </a:t>
            </a:r>
          </a:p>
          <a:p>
            <a:pPr marL="45720" marR="0" indent="274320" algn="l">
              <a:lnSpc>
                <a:spcPts val="1300"/>
              </a:lnSpc>
              <a:spcBef>
                <a:spcPts val="575"/>
              </a:spcBef>
              <a:spcAft>
                <a:spcPts val="0"/>
              </a:spcAft>
              <a:buFont typeface="Garamond"/>
              <a:buAutoNum type="arabicPeriod"/>
            </a:pPr>
            <a:r>
              <a:rPr lang="it-IT" sz="1150" spc="-15">
                <a:solidFill>
                  <a:srgbClr val="000000"/>
                </a:solidFill>
                <a:latin typeface="Garamond" panose="02020603050405020304" pitchFamily="1"/>
              </a:rPr>
              <a:t>I limiti (esclusioni relative o qualificate) al diritto di accesso generalizzato derivanti dalla tutela di interessi </a:t>
            </a:r>
          </a:p>
          <a:p>
            <a:pPr marL="45720" marR="0" indent="0" algn="l">
              <a:lnSpc>
                <a:spcPts val="1300"/>
              </a:lnSpc>
              <a:spcBef>
                <a:spcPts val="95"/>
              </a:spcBef>
              <a:spcAft>
                <a:spcPts val="0"/>
              </a:spcAft>
              <a:tabLst>
                <a:tab pos="6126480" algn="r"/>
              </a:tabLst>
            </a:pPr>
            <a:r>
              <a:rPr lang="it-IT" sz="1150" spc="0">
                <a:solidFill>
                  <a:srgbClr val="000000"/>
                </a:solidFill>
                <a:latin typeface="Garamond" panose="02020603050405020304" pitchFamily="1"/>
              </a:rPr>
              <a:t>pubblici 15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7.1. Sicurezza pubblica e ordine pubblico 15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7.2. Sicurezza nazionale 16 </a:t>
            </a:r>
          </a:p>
          <a:p>
            <a:pPr marL="137160" marR="0" indent="0" algn="l">
              <a:lnSpc>
                <a:spcPts val="1300"/>
              </a:lnSpc>
              <a:spcBef>
                <a:spcPts val="580"/>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7.3. Difesa e questioni militari  17 </a:t>
            </a:r>
          </a:p>
          <a:p>
            <a:pPr marL="137160" marR="0" indent="0" algn="l">
              <a:lnSpc>
                <a:spcPts val="1300"/>
              </a:lnSpc>
              <a:spcBef>
                <a:spcPts val="575"/>
              </a:spcBef>
              <a:spcAft>
                <a:spcPts val="0"/>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7.4. Relazioni internazionali 17 </a:t>
            </a:r>
          </a:p>
          <a:p>
            <a:pPr marL="137160" marR="0" indent="0" algn="l">
              <a:lnSpc>
                <a:spcPts val="1300"/>
              </a:lnSpc>
              <a:spcBef>
                <a:spcPts val="580"/>
              </a:spcBef>
              <a:spcAft>
                <a:spcPts val="385"/>
              </a:spcAft>
              <a:tabLst>
                <a:tab pos="320040" algn="dec"/>
                <a:tab pos="548640" algn="l"/>
                <a:tab pos="6126480" algn="r"/>
              </a:tabLst>
            </a:pPr>
            <a:r>
              <a:rPr lang="it-IT" sz="100" spc="0">
                <a:solidFill>
                  <a:srgbClr val="000000"/>
                </a:solidFill>
                <a:latin typeface="Garamond" panose="02020603050405020304" pitchFamily="1"/>
              </a:rPr>
              <a:t> </a:t>
            </a:r>
            <a:r>
              <a:rPr lang="it-IT" sz="1150" spc="0">
                <a:solidFill>
                  <a:srgbClr val="000000"/>
                </a:solidFill>
                <a:latin typeface="Garamond" panose="02020603050405020304" pitchFamily="1"/>
              </a:rPr>
              <a:t>7.5. Politica e stabilità finanziaria ed economica dello Stato 18 </a:t>
            </a:r>
          </a:p>
        </p:txBody>
      </p:sp>
      <p:sp>
        <p:nvSpPr>
          <p:cNvPr id="192" name="Segnaposto testo 191"/>
          <p:cNvSpPr>
            <a:spLocks noGrp="1"/>
          </p:cNvSpPr>
          <p:nvPr>
            <p:ph type="body" idx="10"/>
          </p:nvPr>
        </p:nvSpPr>
        <p:spPr>
          <a:xfrm>
            <a:off x="6715760" y="9892030"/>
            <a:ext cx="18097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b="1" spc="0">
                <a:solidFill>
                  <a:srgbClr val="000000"/>
                </a:solidFill>
                <a:latin typeface="Calibri" panose="02020603050405020304" pitchFamily="1"/>
              </a:rPr>
              <a:t>1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97" name="Segnaposto testo 196"/>
          <p:cNvSpPr>
            <a:spLocks noGrp="1"/>
          </p:cNvSpPr>
          <p:nvPr>
            <p:ph type="body" idx="10"/>
          </p:nvPr>
        </p:nvSpPr>
        <p:spPr>
          <a:xfrm>
            <a:off x="698500" y="1180465"/>
            <a:ext cx="6155690" cy="871474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37160" marR="0" indent="0" algn="l">
              <a:lnSpc>
                <a:spcPts val="1300"/>
              </a:lnSpc>
              <a:spcBef>
                <a:spcPts val="3505"/>
              </a:spcBef>
              <a:spcAft>
                <a:spcPts val="0"/>
              </a:spcAft>
              <a:tabLst>
                <a:tab pos="548640" algn="l"/>
                <a:tab pos="6126480" algn="r"/>
              </a:tabLst>
            </a:pPr>
            <a:r>
              <a:rPr lang="it-IT" sz="1150" spc="0">
                <a:solidFill>
                  <a:srgbClr val="000000"/>
                </a:solidFill>
                <a:latin typeface="Garamond" panose="02020603050405020304" pitchFamily="1"/>
              </a:rPr>
              <a:t>7.6. Conduzioni di indagini sui reati e loro perseguimento 19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7.7. Regolare svolgimento di attività ispettive 19 </a:t>
            </a:r>
          </a:p>
          <a:p>
            <a:pPr marL="0" marR="0" indent="320040" algn="l">
              <a:lnSpc>
                <a:spcPts val="1300"/>
              </a:lnSpc>
              <a:spcBef>
                <a:spcPts val="580"/>
              </a:spcBef>
              <a:spcAft>
                <a:spcPts val="0"/>
              </a:spcAft>
              <a:buFont typeface="Garamond"/>
              <a:buAutoNum type="arabicPeriod" startAt="8"/>
            </a:pPr>
            <a:r>
              <a:rPr lang="it-IT" sz="1150" spc="-15">
                <a:solidFill>
                  <a:srgbClr val="000000"/>
                </a:solidFill>
                <a:latin typeface="Garamond" panose="02020603050405020304" pitchFamily="1"/>
              </a:rPr>
              <a:t>I limiti (esclusioni relative o qualificate) al diritto di accesso generalizzato derivanti dalla tutela di interessi </a:t>
            </a:r>
          </a:p>
          <a:p>
            <a:pPr marL="0" marR="0" indent="0" algn="l">
              <a:lnSpc>
                <a:spcPts val="1300"/>
              </a:lnSpc>
              <a:spcBef>
                <a:spcPts val="75"/>
              </a:spcBef>
              <a:spcAft>
                <a:spcPts val="0"/>
              </a:spcAft>
              <a:tabLst>
                <a:tab pos="6126480" algn="r"/>
              </a:tabLst>
            </a:pPr>
            <a:r>
              <a:rPr lang="it-IT" sz="1150" spc="0">
                <a:solidFill>
                  <a:srgbClr val="000000"/>
                </a:solidFill>
                <a:latin typeface="Garamond" panose="02020603050405020304" pitchFamily="1"/>
              </a:rPr>
              <a:t>privati 20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8.1. I limiti derivanti dalla protezione dei dati personali. 20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8.2. Libertà e segretezza della corrispondenza 23 </a:t>
            </a:r>
          </a:p>
          <a:p>
            <a:pPr marL="137160" marR="0" indent="0" algn="l">
              <a:lnSpc>
                <a:spcPts val="1300"/>
              </a:lnSpc>
              <a:spcBef>
                <a:spcPts val="605"/>
              </a:spcBef>
              <a:spcAft>
                <a:spcPts val="0"/>
              </a:spcAft>
              <a:tabLst>
                <a:tab pos="6126480" algn="r"/>
              </a:tabLst>
            </a:pPr>
            <a:r>
              <a:rPr lang="it-IT" sz="1150" spc="-5">
                <a:solidFill>
                  <a:srgbClr val="000000"/>
                </a:solidFill>
                <a:latin typeface="Garamond" panose="02020603050405020304" pitchFamily="1"/>
              </a:rPr>
              <a:t>8.3. Interessi economici e commerciali di una persona fisica o giuridica, ivi compresi proprietà intellettuale, </a:t>
            </a:r>
          </a:p>
          <a:p>
            <a:pPr marL="137160" marR="0" indent="0" algn="l">
              <a:lnSpc>
                <a:spcPts val="1300"/>
              </a:lnSpc>
              <a:spcBef>
                <a:spcPts val="75"/>
              </a:spcBef>
              <a:spcAft>
                <a:spcPts val="0"/>
              </a:spcAft>
              <a:tabLst>
                <a:tab pos="6126480" algn="r"/>
              </a:tabLst>
            </a:pPr>
            <a:r>
              <a:rPr lang="it-IT" sz="1150" spc="0">
                <a:solidFill>
                  <a:srgbClr val="000000"/>
                </a:solidFill>
                <a:latin typeface="Garamond" panose="02020603050405020304" pitchFamily="1"/>
              </a:rPr>
              <a:t>diritto d'autore e segreti commerciali 24 </a:t>
            </a:r>
          </a:p>
          <a:p>
            <a:pPr marL="0" marR="0" indent="320040" algn="l">
              <a:lnSpc>
                <a:spcPts val="1300"/>
              </a:lnSpc>
              <a:spcBef>
                <a:spcPts val="580"/>
              </a:spcBef>
              <a:spcAft>
                <a:spcPts val="0"/>
              </a:spcAft>
              <a:buFont typeface="Garamond"/>
              <a:buAutoNum type="arabicPeriod"/>
              <a:tabLst>
                <a:tab pos="6126480" algn="r"/>
              </a:tabLst>
            </a:pPr>
            <a:r>
              <a:rPr lang="it-IT" sz="1150" spc="0">
                <a:solidFill>
                  <a:srgbClr val="000000"/>
                </a:solidFill>
                <a:latin typeface="Garamond" panose="02020603050405020304" pitchFamily="1"/>
              </a:rPr>
              <a:t>Disciplina transitoria 25 </a:t>
            </a:r>
          </a:p>
          <a:p>
            <a:pPr marL="0" marR="0" indent="0" algn="l">
              <a:lnSpc>
                <a:spcPts val="1300"/>
              </a:lnSpc>
              <a:spcBef>
                <a:spcPts val="580"/>
              </a:spcBef>
              <a:spcAft>
                <a:spcPts val="46005"/>
              </a:spcAft>
              <a:tabLst>
                <a:tab pos="6126480" algn="r"/>
              </a:tabLst>
            </a:pPr>
            <a:r>
              <a:rPr lang="it-IT" sz="1150" spc="0">
                <a:solidFill>
                  <a:srgbClr val="000000"/>
                </a:solidFill>
                <a:latin typeface="Garamond" panose="02020603050405020304" pitchFamily="1"/>
              </a:rPr>
              <a:t>ALLEGATO 27 </a:t>
            </a:r>
          </a:p>
        </p:txBody>
      </p:sp>
      <p:sp>
        <p:nvSpPr>
          <p:cNvPr id="198" name="Segnaposto testo 197"/>
          <p:cNvSpPr>
            <a:spLocks noGrp="1"/>
          </p:cNvSpPr>
          <p:nvPr>
            <p:ph type="body" idx="10"/>
          </p:nvPr>
        </p:nvSpPr>
        <p:spPr>
          <a:xfrm>
            <a:off x="6712585" y="9895205"/>
            <a:ext cx="18415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0">
                <a:solidFill>
                  <a:srgbClr val="000000"/>
                </a:solidFill>
                <a:latin typeface="Calibri" panose="02020603050405020304" pitchFamily="1"/>
              </a:rPr>
              <a:t>2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3" name="Segnaposto testo 202"/>
          <p:cNvSpPr>
            <a:spLocks noGrp="1"/>
          </p:cNvSpPr>
          <p:nvPr>
            <p:ph type="body" idx="10"/>
          </p:nvPr>
        </p:nvSpPr>
        <p:spPr>
          <a:xfrm>
            <a:off x="788670" y="1186180"/>
            <a:ext cx="6155690" cy="8709025"/>
          </a:xfrm>
          <a:prstGeom prst="rect">
            <a:avLst/>
          </a:prstGeom>
          <a:noFill/>
          <a:ln w="0" cmpd="sng">
            <a:noFill/>
            <a:prstDash val="solid"/>
          </a:ln>
        </p:spPr>
        <p:txBody>
          <a:bodyPr vert="horz" lIns="0" tIns="3175" rIns="0" bIns="0" anchor="t"/>
          <a:lstStyle/>
          <a:p>
            <a:pPr marL="1874520" marR="0" indent="0" algn="l">
              <a:lnSpc>
                <a:spcPts val="1400"/>
              </a:lnSpc>
              <a:spcAft>
                <a:spcPts val="0"/>
              </a:spcAft>
            </a:pPr>
            <a:r>
              <a:rPr lang="it-IT" sz="1250" b="1" i="1" spc="-15">
                <a:solidFill>
                  <a:srgbClr val="1F487C"/>
                </a:solidFill>
                <a:latin typeface="Garamond" panose="02020603050405020304" pitchFamily="1"/>
              </a:rPr>
              <a:t>Autorità Nazionale Anticorruzione </a:t>
            </a:r>
          </a:p>
          <a:p>
            <a:pPr marL="91440" marR="0" indent="274320" algn="l">
              <a:lnSpc>
                <a:spcPts val="1400"/>
              </a:lnSpc>
              <a:spcBef>
                <a:spcPts val="3725"/>
              </a:spcBef>
              <a:spcAft>
                <a:spcPts val="0"/>
              </a:spcAft>
              <a:buFont typeface="Garamond"/>
              <a:buAutoNum type="arabicPeriod"/>
            </a:pPr>
            <a:r>
              <a:rPr lang="it-IT" sz="1400" b="1" spc="10">
                <a:solidFill>
                  <a:srgbClr val="000000"/>
                </a:solidFill>
                <a:latin typeface="Garamond" panose="02020603050405020304" pitchFamily="1"/>
              </a:rPr>
              <a:t>Definizioni </a:t>
            </a:r>
          </a:p>
          <a:p>
            <a:pPr marL="365760" marR="0" indent="0" algn="l">
              <a:lnSpc>
                <a:spcPts val="1200"/>
              </a:lnSpc>
              <a:spcBef>
                <a:spcPts val="1565"/>
              </a:spcBef>
              <a:spcAft>
                <a:spcPts val="0"/>
              </a:spcAft>
            </a:pPr>
            <a:r>
              <a:rPr lang="it-IT" sz="1100" spc="0">
                <a:solidFill>
                  <a:srgbClr val="000000"/>
                </a:solidFill>
                <a:latin typeface="Garamond" panose="02020603050405020304" pitchFamily="1"/>
              </a:rPr>
              <a:t>Di seguito si riportano alcune definizioni utili ai fini delle presenti Linee Guida. </a:t>
            </a:r>
          </a:p>
          <a:p>
            <a:pPr marL="365760" marR="0" indent="0" algn="l">
              <a:lnSpc>
                <a:spcPts val="1200"/>
              </a:lnSpc>
              <a:spcBef>
                <a:spcPts val="15"/>
              </a:spcBef>
              <a:spcAft>
                <a:spcPts val="0"/>
              </a:spcAft>
            </a:pPr>
            <a:r>
              <a:rPr lang="it-IT" sz="1100" spc="0">
                <a:solidFill>
                  <a:srgbClr val="000000"/>
                </a:solidFill>
                <a:latin typeface="Garamond" panose="02020603050405020304" pitchFamily="1"/>
              </a:rPr>
              <a:t>Il d.lgs. 33/2013, come modificato dal d.lgs. 97/2016, è di seguito definito decreto trasparenza. </a:t>
            </a:r>
          </a:p>
          <a:p>
            <a:pPr marL="365760" marR="0" indent="0" algn="l">
              <a:lnSpc>
                <a:spcPts val="1200"/>
              </a:lnSpc>
              <a:spcBef>
                <a:spcPts val="10"/>
              </a:spcBef>
              <a:spcAft>
                <a:spcPts val="0"/>
              </a:spcAft>
            </a:pPr>
            <a:r>
              <a:rPr lang="it-IT" sz="1100" spc="0">
                <a:solidFill>
                  <a:srgbClr val="000000"/>
                </a:solidFill>
                <a:latin typeface="Garamond" panose="02020603050405020304" pitchFamily="1"/>
              </a:rPr>
              <a:t>Per “accesso documentale” si intende l'accesso disciplinato dal capo V della legge 241/1990. </a:t>
            </a:r>
          </a:p>
          <a:p>
            <a:pPr marL="365760" marR="0" indent="0" algn="l">
              <a:lnSpc>
                <a:spcPts val="1200"/>
              </a:lnSpc>
              <a:spcBef>
                <a:spcPts val="15"/>
              </a:spcBef>
              <a:spcAft>
                <a:spcPts val="0"/>
              </a:spcAft>
            </a:pPr>
            <a:r>
              <a:rPr lang="it-IT" sz="1100" spc="5">
                <a:solidFill>
                  <a:srgbClr val="000000"/>
                </a:solidFill>
                <a:latin typeface="Garamond" panose="02020603050405020304" pitchFamily="1"/>
              </a:rPr>
              <a:t>Per “accesso civico” si intende l'accesso di cui all'art. 5, comma 1, del decreto trasparenza, ai documenti </a:t>
            </a:r>
          </a:p>
          <a:p>
            <a:pPr marL="91440" marR="0" indent="0" algn="l">
              <a:lnSpc>
                <a:spcPts val="1200"/>
              </a:lnSpc>
              <a:spcBef>
                <a:spcPts val="10"/>
              </a:spcBef>
              <a:spcAft>
                <a:spcPts val="0"/>
              </a:spcAft>
            </a:pPr>
            <a:r>
              <a:rPr lang="it-IT" sz="1100" spc="0">
                <a:solidFill>
                  <a:srgbClr val="000000"/>
                </a:solidFill>
                <a:latin typeface="Garamond" panose="02020603050405020304" pitchFamily="1"/>
              </a:rPr>
              <a:t>oggetto degli obblighi di pubblicazione. </a:t>
            </a:r>
          </a:p>
          <a:p>
            <a:pPr marL="365760" marR="0" indent="0" algn="l">
              <a:lnSpc>
                <a:spcPts val="1200"/>
              </a:lnSpc>
              <a:spcBef>
                <a:spcPts val="0"/>
              </a:spcBef>
              <a:spcAft>
                <a:spcPts val="0"/>
              </a:spcAft>
            </a:pPr>
            <a:r>
              <a:rPr lang="it-IT" sz="1100" spc="0">
                <a:solidFill>
                  <a:srgbClr val="000000"/>
                </a:solidFill>
                <a:latin typeface="Garamond" panose="02020603050405020304" pitchFamily="1"/>
              </a:rPr>
              <a:t>Per “accesso generalizzato” si intende l'accesso di cui all'art. 5, comma 2, del decreto trasparenza </a:t>
            </a:r>
          </a:p>
          <a:p>
            <a:pPr marL="91440" marR="0" indent="274320" algn="l">
              <a:lnSpc>
                <a:spcPts val="1700"/>
              </a:lnSpc>
              <a:spcBef>
                <a:spcPts val="2305"/>
              </a:spcBef>
              <a:spcAft>
                <a:spcPts val="0"/>
              </a:spcAft>
              <a:buFont typeface="Garamond"/>
              <a:buAutoNum type="arabicPeriod"/>
            </a:pPr>
            <a:r>
              <a:rPr lang="it-IT" sz="1400" b="1" spc="0">
                <a:solidFill>
                  <a:srgbClr val="000000"/>
                </a:solidFill>
                <a:latin typeface="Garamond" panose="02020603050405020304" pitchFamily="1"/>
              </a:rPr>
              <a:t>L’accesso civico generalizzato: caratteristiche e funzioni </a:t>
            </a:r>
          </a:p>
          <a:p>
            <a:pPr marL="91440" marR="0" indent="0" algn="l">
              <a:lnSpc>
                <a:spcPts val="1200"/>
              </a:lnSpc>
              <a:spcBef>
                <a:spcPts val="1690"/>
              </a:spcBef>
              <a:spcAft>
                <a:spcPts val="0"/>
              </a:spcAft>
            </a:pPr>
            <a:r>
              <a:rPr lang="it-IT" sz="1100" i="1" spc="125">
                <a:solidFill>
                  <a:srgbClr val="4F81BC"/>
                </a:solidFill>
                <a:latin typeface="Garamond" panose="02020603050405020304" pitchFamily="1"/>
              </a:rPr>
              <a:t>2.1. Introduzione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Le presenti linee guida hanno a oggetto la “</a:t>
            </a:r>
            <a:r>
              <a:rPr lang="it-IT" sz="1100" i="1" spc="0">
                <a:solidFill>
                  <a:srgbClr val="000000"/>
                </a:solidFill>
                <a:latin typeface="Garamond" panose="02020603050405020304" pitchFamily="1"/>
              </a:rPr>
              <a:t>definizione delle esclusioni e dei limiti</a:t>
            </a:r>
            <a:r>
              <a:rPr lang="it-IT" sz="1100" spc="0">
                <a:solidFill>
                  <a:srgbClr val="000000"/>
                </a:solidFill>
                <a:latin typeface="Garamond" panose="02020603050405020304" pitchFamily="1"/>
              </a:rPr>
              <a:t>” all’accesso civico a dati non oggetto di pubblicazione obbligatoria disciplinato dagli artt. 5 e 5 bis del d.lgs. n. 33/2013, come modificato dal decreto legislativo 25 maggio 2016, n. 97 (d’ora innanzi “decreto trasparenza”).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Tale nuova tipologia di accesso (d’ora in avanti “accesso generalizzato”), delineata nel novellato art. 5, comma 2 del decreto trasparenza, ai sensi del quale “</a:t>
            </a:r>
            <a:r>
              <a:rPr lang="it-IT" sz="1100" i="1" spc="0">
                <a:solidFill>
                  <a:srgbClr val="000000"/>
                </a:solidFill>
                <a:latin typeface="Garamond" panose="02020603050405020304" pitchFamily="1"/>
              </a:rPr>
              <a:t>chiunque ha diritto di accedere ai dati e ai documenti detenuti dalle pubbliche amministrazioni, ulteriori rispetto a quelli oggetto di pubblicazione ai sensi del presente decreto, nel rispetto dei limiti relativi alla tutela di interessi pubblici e privati giuridicamente rilevanti, secondo quanto previsto dall’art. 5-bis</a:t>
            </a:r>
            <a:r>
              <a:rPr lang="it-IT" sz="1100" spc="0">
                <a:solidFill>
                  <a:srgbClr val="000000"/>
                </a:solidFill>
                <a:latin typeface="Garamond" panose="02020603050405020304" pitchFamily="1"/>
              </a:rPr>
              <a:t>”, si traduce, in estrema sintesi, in un diritto di accesso non condizionato dalla titolarità di situazioni giuridicamente rilevanti ed avente ad oggetto tutti i dati e i documenti e informazioni detenuti dalle pubbliche amministrazioni, ulteriori rispetto a quelli per i quali è stabilito un obbligo di pubblicazione.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La </a:t>
            </a:r>
            <a:r>
              <a:rPr lang="it-IT" sz="1100" i="1" spc="0">
                <a:solidFill>
                  <a:srgbClr val="000000"/>
                </a:solidFill>
                <a:latin typeface="Garamond" panose="02020603050405020304" pitchFamily="1"/>
              </a:rPr>
              <a:t>ratio </a:t>
            </a:r>
            <a:r>
              <a:rPr lang="it-IT" sz="1100" spc="0">
                <a:solidFill>
                  <a:srgbClr val="000000"/>
                </a:solidFill>
                <a:latin typeface="Garamond" panose="02020603050405020304" pitchFamily="1"/>
              </a:rPr>
              <a:t>della riforma risiede nella dichiarata finalità di favorire forme diffuse di controllo sul perseguimento delle funzioni istituzionali e sull’utilizzo delle risorse pubbliche e di promuovere la partecipazione al dibattito pubblico (art. 5, comma 2 del decreto trasparenza).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Ciò in attuazione del principio di trasparenza che il novellato articolo 1, comma 1, del decreto ridefinisce come accessibilità totale dei dati e dei documenti detenuti dalle pubbliche amministrazioni non più solo finalizzata a “</a:t>
            </a:r>
            <a:r>
              <a:rPr lang="it-IT" sz="1100" i="1" spc="0">
                <a:solidFill>
                  <a:srgbClr val="000000"/>
                </a:solidFill>
                <a:latin typeface="Garamond" panose="02020603050405020304" pitchFamily="1"/>
              </a:rPr>
              <a:t>favorire forme diffuse di controllo sul perseguimento delle funzioni istituzionali e sull’utilizzo delle risorse pubbliche</a:t>
            </a:r>
            <a:r>
              <a:rPr lang="it-IT" sz="1100" spc="0">
                <a:solidFill>
                  <a:srgbClr val="000000"/>
                </a:solidFill>
                <a:latin typeface="Garamond" panose="02020603050405020304" pitchFamily="1"/>
              </a:rPr>
              <a:t>”, ma soprattutto, e con una modifica assai significativa, come strumento di tutela dei diritti dei cittadini e di promozione della partecipazione degli interessati all’attività amministrativa. L’intento del legislatore è ancor più valorizzato in considerazione di quanto già previsto nel co. 2 dell’art. 1 secondo cui la trasparenza è condizione di garanzia delle libertà individuali e collettive, nonché dei diritti civili, politici e sociali, e integra il diritto ad una buona amministrazione e concorre alla realizzazione di una amministrazione aperta, al servizio del cittadino. La trasparenza diviene, quindi, principio cardine e fondamentale dell’organizzazione delle pubbliche amministrazioni e dei loro rapporti con i cittadini. </a:t>
            </a:r>
          </a:p>
          <a:p>
            <a:pPr marL="91440" marR="91440" indent="274320" algn="just">
              <a:lnSpc>
                <a:spcPts val="1200"/>
              </a:lnSpc>
              <a:spcBef>
                <a:spcPts val="35"/>
              </a:spcBef>
              <a:spcAft>
                <a:spcPts val="0"/>
              </a:spcAft>
            </a:pPr>
            <a:r>
              <a:rPr lang="it-IT" sz="1100" spc="5">
                <a:solidFill>
                  <a:srgbClr val="000000"/>
                </a:solidFill>
                <a:latin typeface="Garamond" panose="02020603050405020304" pitchFamily="1"/>
              </a:rPr>
              <a:t>Anche nell’ordinamento dell’Unione Europea, soprattutto a seguito dell’entrata in vigore del Trattato di Lisbona (cfr. art. 15 TFUE e capo V della Carta dei diritti fondamentali) il diritto di accesso non è preordinato alla tutela di una propria posizione giuridica soggettiva, quindi non richiede la prova di un interesse specifico, ma risponde ad un principio generale di trasparenza dell’azione dell’Unione ed è uno strumento di controllo democratico sull'operato dell'amministrazione europea, come strumento per promuovere il buon governo e garantire la partecipazione della società civile. Dal canto suo, la Corte europea dei diritti dell’uomo ha qualificato il diritto di accesso alle informazione quale specifica manifestazione della libertà di informazione, ed in quanto tale protetto dall’art. 10(1) della Convenzione europea dei diritti dell’uomo. Come previsto nella legge 190/2012, il principio della trasparenza costituisce, inoltre, misura fondamentale per le azioni di prevenzione e contrasto anticipato della corruzione. </a:t>
            </a:r>
          </a:p>
          <a:p>
            <a:pPr marL="91440" marR="91440" indent="274320" algn="just">
              <a:lnSpc>
                <a:spcPts val="1200"/>
              </a:lnSpc>
              <a:spcBef>
                <a:spcPts val="0"/>
              </a:spcBef>
              <a:spcAft>
                <a:spcPts val="310"/>
              </a:spcAft>
            </a:pPr>
            <a:r>
              <a:rPr lang="it-IT" sz="1100" spc="0">
                <a:solidFill>
                  <a:srgbClr val="000000"/>
                </a:solidFill>
                <a:latin typeface="Garamond" panose="02020603050405020304" pitchFamily="1"/>
              </a:rPr>
              <a:t>A questa impostazione consegue, nel novellato decreto 33/2013, il rovesciamento della precedente prospettiva che comportava l’attivazione del diritto di accesso civico solo strumentalmente all’adempimento dell’obbligo di pubblicazione; ora è proprio la libertà di accedere ai dati e ai documenti, cui corrisponde una </a:t>
            </a:r>
          </a:p>
        </p:txBody>
      </p:sp>
      <p:sp>
        <p:nvSpPr>
          <p:cNvPr id="204" name="Segnaposto testo 203"/>
          <p:cNvSpPr>
            <a:spLocks noGrp="1"/>
          </p:cNvSpPr>
          <p:nvPr>
            <p:ph type="body" idx="10"/>
          </p:nvPr>
        </p:nvSpPr>
        <p:spPr>
          <a:xfrm>
            <a:off x="6712585" y="9895205"/>
            <a:ext cx="18415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0">
                <a:solidFill>
                  <a:srgbClr val="000000"/>
                </a:solidFill>
                <a:latin typeface="Calibri" panose="02020603050405020304" pitchFamily="1"/>
              </a:rPr>
              <a:t>3 </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9" name="Segnaposto testo 208"/>
          <p:cNvSpPr>
            <a:spLocks noGrp="1"/>
          </p:cNvSpPr>
          <p:nvPr>
            <p:ph type="body" idx="10"/>
          </p:nvPr>
        </p:nvSpPr>
        <p:spPr>
          <a:xfrm>
            <a:off x="786765" y="1186180"/>
            <a:ext cx="6155690" cy="8705850"/>
          </a:xfrm>
          <a:prstGeom prst="rect">
            <a:avLst/>
          </a:prstGeom>
          <a:noFill/>
          <a:ln w="0" cmpd="sng">
            <a:noFill/>
            <a:prstDash val="solid"/>
          </a:ln>
        </p:spPr>
        <p:txBody>
          <a:bodyPr vert="horz" lIns="0" tIns="3175" rIns="0" bIns="0" anchor="t"/>
          <a:lstStyle/>
          <a:p>
            <a:pPr marL="1874520" marR="0" indent="0" algn="l">
              <a:lnSpc>
                <a:spcPts val="1400"/>
              </a:lnSpc>
              <a:spcAft>
                <a:spcPts val="0"/>
              </a:spcAft>
            </a:pPr>
            <a:r>
              <a:rPr lang="it-IT" sz="1250" b="1" i="1" spc="-15">
                <a:solidFill>
                  <a:srgbClr val="1F487C"/>
                </a:solidFill>
                <a:latin typeface="Garamond" panose="02020603050405020304" pitchFamily="1"/>
              </a:rPr>
              <a:t>Autorità Nazionale Anticorruzione </a:t>
            </a:r>
          </a:p>
          <a:p>
            <a:pPr marL="91440" marR="91440" indent="0" algn="just">
              <a:lnSpc>
                <a:spcPts val="1200"/>
              </a:lnSpc>
              <a:spcBef>
                <a:spcPts val="3620"/>
              </a:spcBef>
              <a:spcAft>
                <a:spcPts val="0"/>
              </a:spcAft>
            </a:pPr>
            <a:r>
              <a:rPr lang="it-IT" sz="1100" spc="0">
                <a:solidFill>
                  <a:srgbClr val="000000"/>
                </a:solidFill>
                <a:latin typeface="Garamond" panose="02020603050405020304" pitchFamily="1"/>
              </a:rPr>
              <a:t>diversa versione dell’accesso civico, a divenire centrale nel nuovo sistema, in analogia agli ordinamenti aventi il </a:t>
            </a:r>
            <a:r>
              <a:rPr lang="it-IT" sz="1150" i="1" spc="0">
                <a:solidFill>
                  <a:srgbClr val="000000"/>
                </a:solidFill>
                <a:latin typeface="Garamond" panose="02020603050405020304" pitchFamily="1"/>
              </a:rPr>
              <a:t>Freedom of Information Act (</a:t>
            </a:r>
            <a:r>
              <a:rPr lang="it-IT" sz="1100" spc="0">
                <a:solidFill>
                  <a:srgbClr val="000000"/>
                </a:solidFill>
                <a:latin typeface="Garamond" panose="02020603050405020304" pitchFamily="1"/>
              </a:rPr>
              <a:t>FOIA), ove il diritto all’informazione è generalizzato e la regola generale è la trasparenza mentre la riservatezza e il segreto eccezioni.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In coerenza con il quadro normativo, il diritto di accesso civico generalizzato si configura - come il diritto di accesso civico disciplinato dall’art. 5, comma 1 - come diritto a titolarità diffusa, potendo essere attivato “</a:t>
            </a:r>
            <a:r>
              <a:rPr lang="it-IT" sz="1150" i="1" spc="0">
                <a:solidFill>
                  <a:srgbClr val="000000"/>
                </a:solidFill>
                <a:latin typeface="Garamond" panose="02020603050405020304" pitchFamily="1"/>
              </a:rPr>
              <a:t>da chiunque</a:t>
            </a:r>
            <a:r>
              <a:rPr lang="it-IT" sz="1100" spc="0">
                <a:solidFill>
                  <a:srgbClr val="000000"/>
                </a:solidFill>
                <a:latin typeface="Garamond" panose="02020603050405020304" pitchFamily="1"/>
              </a:rPr>
              <a:t>” e non essendo sottoposto ad alcuna limitazione quanto alla legittimazione soggettiva del richiedente (comma 3). A ciò si aggiunge un ulteriore elemento, ossia che l’istanza “</a:t>
            </a:r>
            <a:r>
              <a:rPr lang="it-IT" sz="1150" i="1" spc="0">
                <a:solidFill>
                  <a:srgbClr val="000000"/>
                </a:solidFill>
                <a:latin typeface="Garamond" panose="02020603050405020304" pitchFamily="1"/>
              </a:rPr>
              <a:t>non richiede motivazione</a:t>
            </a:r>
            <a:r>
              <a:rPr lang="it-IT" sz="1100" spc="0">
                <a:solidFill>
                  <a:srgbClr val="000000"/>
                </a:solidFill>
                <a:latin typeface="Garamond" panose="02020603050405020304" pitchFamily="1"/>
              </a:rPr>
              <a:t>”. In altri termini, tale nuova tipologia di accesso civico risponde all’interesse dell’ordinamento di assicurare ai cittadini (a “chiunque”), indipendentemente dalla titolarità di situazioni giuridiche soggettive, un accesso a dati, documenti e informazioni detenute da pubbliche amministrazioni e dai soggetti indicati nell’art. art. 2-bis del d.lgs. 33/2013 come modificato dal d.lgs. 97/2016.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Per quanto sopra evidenziato, si ritiene che i principi delineati debbano fungere da canone interpretativo in sede di applicazione della disciplina dell’accesso generalizzato da parte delle amministrazioni e degli altri soggetti obbligati, avendo il legislatore posto la trasparenza e l’accessibilità come la regola rispetto alla quale i limiti e le esclusioni previste dall’art. 5 bis del d.lgs. 33/2013, rappresentano eccezioni e come tali da interpretarsi restrittivamente. Sul punto si daranno indicazioni nei successivi paragrafi. </a:t>
            </a:r>
          </a:p>
          <a:p>
            <a:pPr marL="91440" marR="0" indent="0" algn="l">
              <a:lnSpc>
                <a:spcPts val="1200"/>
              </a:lnSpc>
              <a:spcBef>
                <a:spcPts val="1475"/>
              </a:spcBef>
              <a:spcAft>
                <a:spcPts val="0"/>
              </a:spcAft>
            </a:pPr>
            <a:r>
              <a:rPr lang="it-IT" sz="1150" i="1" spc="95">
                <a:solidFill>
                  <a:srgbClr val="4F81BC"/>
                </a:solidFill>
                <a:latin typeface="Garamond" panose="02020603050405020304" pitchFamily="1"/>
              </a:rPr>
              <a:t>2.2. Distinzione fra accesso generalizzato e accesso civico </a:t>
            </a:r>
          </a:p>
          <a:p>
            <a:pPr marL="91440" marR="91440" indent="274320" algn="just">
              <a:lnSpc>
                <a:spcPts val="1200"/>
              </a:lnSpc>
              <a:spcBef>
                <a:spcPts val="1205"/>
              </a:spcBef>
              <a:spcAft>
                <a:spcPts val="0"/>
              </a:spcAft>
            </a:pPr>
            <a:r>
              <a:rPr lang="it-IT" sz="1100" spc="5">
                <a:solidFill>
                  <a:srgbClr val="000000"/>
                </a:solidFill>
                <a:latin typeface="Garamond" panose="02020603050405020304" pitchFamily="1"/>
              </a:rPr>
              <a:t>L’accesso generalizzato non sostituisce l’accesso civico “semplice” (d’ora in poi “accesso civico”) previsto dall’art. 5, comma 1 del decreto trasparenza, e disciplinato nel citato decreto già prima delle modifiche ad opera del d.lgs. 97/2016. L’accesso civico rimane circoscritto ai soli atti, documenti e informazioni oggetto di obblighi di pubblicazione e costituisce un rimedio alla mancata osservanza degli obblighi di pubblicazione imposti dalla legge, sovrapponendo al dovere di pubblicazione, il diritto del privato di accedere ai documenti, dati e informazioni interessati dall’inadempienza.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 due diritti di accesso, pur accomunati dal diffuso riconoscimento in capo a “chiunque”, indipendentemente dalla titolarità di una situazione giuridica soggettiva connessa, sono quindi destinati a muoversi su binari differenti, come si ricava anche dall’inciso inserito all’inizio del comma 5 dell’art. 5, “</a:t>
            </a:r>
            <a:r>
              <a:rPr lang="it-IT" sz="1150" i="1" spc="0">
                <a:solidFill>
                  <a:srgbClr val="000000"/>
                </a:solidFill>
                <a:latin typeface="Garamond" panose="02020603050405020304" pitchFamily="1"/>
              </a:rPr>
              <a:t>fatti salvi i casi di pubblicazione obbligatoria</a:t>
            </a:r>
            <a:r>
              <a:rPr lang="it-IT" sz="1100" spc="0">
                <a:solidFill>
                  <a:srgbClr val="000000"/>
                </a:solidFill>
                <a:latin typeface="Garamond" panose="02020603050405020304" pitchFamily="1"/>
              </a:rPr>
              <a:t>”, nel quale viene disposta l’attivazione del contraddittorio in presenza di controinteressati per l’accesso generalizzato.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L’accesso generalizzato si delinea come affatto autonomo ed indipendente da presupposti obblighi di pubblicazione e come espressione, invece, di una libertà che incontra, quali unici limiti, da una parte, il rispetto della tutela degli interessi pubblici e/o privati indicati all’art. 5 bis, commi 1 e 2, e dall’altra, il rispetto delle norme che prevedono specifiche esclusioni (art. 5 bis, comma 3). </a:t>
            </a:r>
          </a:p>
          <a:p>
            <a:pPr marL="91440" marR="0" indent="0" algn="l">
              <a:lnSpc>
                <a:spcPts val="1200"/>
              </a:lnSpc>
              <a:spcBef>
                <a:spcPts val="1450"/>
              </a:spcBef>
              <a:spcAft>
                <a:spcPts val="0"/>
              </a:spcAft>
            </a:pPr>
            <a:r>
              <a:rPr lang="it-IT" sz="1150" i="1" spc="90">
                <a:solidFill>
                  <a:srgbClr val="4F81BC"/>
                </a:solidFill>
                <a:latin typeface="Garamond" panose="02020603050405020304" pitchFamily="1"/>
              </a:rPr>
              <a:t>2.3. Distinzione fra accesso generalizzato e accesso agli atti ex l. 241/1990 </a:t>
            </a:r>
          </a:p>
          <a:p>
            <a:pPr marL="91440" marR="91440" indent="274320" algn="just">
              <a:lnSpc>
                <a:spcPts val="1200"/>
              </a:lnSpc>
              <a:spcBef>
                <a:spcPts val="1235"/>
              </a:spcBef>
              <a:spcAft>
                <a:spcPts val="0"/>
              </a:spcAft>
            </a:pPr>
            <a:r>
              <a:rPr lang="it-IT" sz="1100" spc="-10">
                <a:solidFill>
                  <a:srgbClr val="000000"/>
                </a:solidFill>
                <a:latin typeface="Garamond" panose="02020603050405020304" pitchFamily="1"/>
              </a:rPr>
              <a:t>L’accesso generalizzato deve essere anche tenuto distinto dalla disciplina dell’accesso ai documenti amministrativi di cui agli articoli 22 e seguenti della legge 7 agosto 1990, n. 241 (d’ora in poi “accesso documentale”). La finalità dell’accesso documentale ex l. 241/90 è, in effetti, ben differente da quella sottesa all’accesso generalizzato ed è quella di porre i soggetti interessati in grado di esercitare al meglio le facoltà - partecipative e/o oppositive e difensive – che l'ordinamento attribuisce loro a tutela delle posizioni giuridiche qualificate di cui sono titolari. Più precisamente, dal punto di vista soggettivo, ai fini dell’istanza di accesso </a:t>
            </a:r>
            <a:r>
              <a:rPr lang="it-IT" sz="1150" i="1" spc="-10">
                <a:solidFill>
                  <a:srgbClr val="000000"/>
                </a:solidFill>
                <a:latin typeface="Garamond" panose="02020603050405020304" pitchFamily="1"/>
              </a:rPr>
              <a:t>ex lege </a:t>
            </a:r>
            <a:r>
              <a:rPr lang="it-IT" sz="1100" spc="-10">
                <a:solidFill>
                  <a:srgbClr val="000000"/>
                </a:solidFill>
                <a:latin typeface="Garamond" panose="02020603050405020304" pitchFamily="1"/>
              </a:rPr>
              <a:t>241 il richiedente deve dimostrare di essere titolare di un «</a:t>
            </a:r>
            <a:r>
              <a:rPr lang="it-IT" sz="1150" i="1" spc="-10">
                <a:solidFill>
                  <a:srgbClr val="000000"/>
                </a:solidFill>
                <a:latin typeface="Garamond" panose="02020603050405020304" pitchFamily="1"/>
              </a:rPr>
              <a:t>interesse diretto, concreto e attuale, corrispondente ad una situazione giuridicamente tutelata e collegata al documento al quale è chiesto l'accesso</a:t>
            </a:r>
            <a:r>
              <a:rPr lang="it-IT" sz="1100" spc="-10">
                <a:solidFill>
                  <a:srgbClr val="000000"/>
                </a:solidFill>
                <a:latin typeface="Garamond" panose="02020603050405020304" pitchFamily="1"/>
              </a:rPr>
              <a:t>». Mentre la legge 241/90 esclude, inoltre, perentoriamente l’utilizzo del diritto di accesso ivi disciplinato al fine di sottoporre l’amministrazione a un controllo generalizzato, il diritto di accesso generalizzato, oltre che quello “semplice”, è riconosciuto proprio “</a:t>
            </a:r>
            <a:r>
              <a:rPr lang="it-IT" sz="1150" i="1" spc="-10">
                <a:solidFill>
                  <a:srgbClr val="000000"/>
                </a:solidFill>
                <a:latin typeface="Garamond" panose="02020603050405020304" pitchFamily="1"/>
              </a:rPr>
              <a:t>allo scopo di favorire forme diffuse di controllo sul perseguimento delle funzioni istituzionali e sull’utilizzo delle risorse pubbliche e di promuovere la partecipazione al dibattito pubblico</a:t>
            </a:r>
            <a:r>
              <a:rPr lang="it-IT" sz="1100" spc="-10">
                <a:solidFill>
                  <a:srgbClr val="000000"/>
                </a:solidFill>
                <a:latin typeface="Garamond" panose="02020603050405020304" pitchFamily="1"/>
              </a:rPr>
              <a:t>”.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Dunque, l’accesso agli atti di cui alla l. 241/90 continua certamente a sussistere, ma parallelamente all’accesso civico (generalizzato e non), operando sulla base di norme e presupposti diversi. </a:t>
            </a:r>
          </a:p>
        </p:txBody>
      </p:sp>
      <p:sp>
        <p:nvSpPr>
          <p:cNvPr id="210" name="Segnaposto testo 209"/>
          <p:cNvSpPr>
            <a:spLocks noGrp="1"/>
          </p:cNvSpPr>
          <p:nvPr>
            <p:ph type="body" idx="10"/>
          </p:nvPr>
        </p:nvSpPr>
        <p:spPr>
          <a:xfrm>
            <a:off x="6710045" y="9892030"/>
            <a:ext cx="18923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b="1" spc="0">
                <a:solidFill>
                  <a:srgbClr val="000000"/>
                </a:solidFill>
                <a:latin typeface="Calibri" panose="02020603050405020304" pitchFamily="1"/>
              </a:rPr>
              <a:t>4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5" name="Segnaposto testo 214"/>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590"/>
              </a:spcBef>
              <a:spcAft>
                <a:spcPts val="0"/>
              </a:spcAft>
            </a:pPr>
            <a:r>
              <a:rPr lang="it-IT" sz="1100" spc="0">
                <a:solidFill>
                  <a:srgbClr val="000000"/>
                </a:solidFill>
                <a:latin typeface="Garamond" panose="02020603050405020304" pitchFamily="1"/>
              </a:rPr>
              <a:t>Tenere ben distinte le due fattispecie è essenziale per calibrare i diversi interessi in gioco allorché si renda necessario un bilanciamento caso per caso tra tali interessi. Tale bilanciamento è, infatti, ben diverso nel caso dell’accesso 241 dove la tutela può consentire un accesso più in profondità a dati pertinenti e nel caso dell’accesso generalizzato, dove le esigenze di controllo diffuso del cittadino devono consentire un accesso meno in profondità (se del caso, in relazione all’operatività dei limiti) ma più esteso, avendo presente che l’accesso in questo caso comporta, di fatto, una larga conoscibilità (e diffusione) di dati, documenti e informazioni.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In sostanza, come già evidenziato, essendo l’ordinamento ormai decisamente improntato ad una netta preferenza per la trasparenza dell’attività amministrativa, la conoscibilità generalizzata degli atti diviene la regola, temperata solo dalla previsione di eccezioni poste a tutela di interessi (pubblici e privati) che possono essere lesi/pregiudicati dalla rivelazione di certe informazioni.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Vi saranno dunque ipotesi residuali in cui sarà possibile, ove titolari di una situazione giuridica qualificata, accedere ad atti e documenti per i quali è invece negato l’accesso generalizzato. </a:t>
            </a:r>
          </a:p>
          <a:p>
            <a:pPr marL="91440" marR="91440" indent="274320" algn="just">
              <a:lnSpc>
                <a:spcPts val="1200"/>
              </a:lnSpc>
              <a:spcBef>
                <a:spcPts val="50"/>
              </a:spcBef>
              <a:spcAft>
                <a:spcPts val="0"/>
              </a:spcAft>
            </a:pPr>
            <a:r>
              <a:rPr lang="it-IT" sz="1100" spc="5">
                <a:solidFill>
                  <a:srgbClr val="000000"/>
                </a:solidFill>
                <a:latin typeface="Garamond" panose="02020603050405020304" pitchFamily="1"/>
              </a:rPr>
              <a:t>Nel rinviare a quanto specificato nel § 6.2.3. si consideri, d’altra parte, che i dinieghi di accesso agli atti e documenti di cui alla legge 241/1990, se motivati con esigenze di “riservatezza” pubblica o privata devono essere considerati attentamente anche ai fini dell’accesso generalizzato, ove l’istanza relativa a quest’ultimo sia identica e contestuale a quella dell’accesso ex. l. 241/1990, indipendentemente dal soggetto che l’ha proposta. Si intende dire, cioè, che laddove l’amministrazione, con riferimento agli stessi dati, documenti e informazioni, abbia negato il diritto di accesso ex l. 241/1990, motivando nel merito, cioè con la necessità di tutelare un interesse pubblico o privato prevalente, e quindi nonostante l’esistenza di una posizione soggettiva legittimante ai sensi della 241/1990, per ragioni di coerenza sistematica e a garanzia di posizioni individuali specificamente riconosciute dall’ordinamento, si deve ritenere che le stesse esigenze di tutela dell’interesse pubblico o privato sussistano anche in presenza di una richiesta di accesso generalizzato, anche presentata da altri soggetti. Tali esigenze dovranno essere comunque motivate in termini di pregiudizio concreto all’interesse in gioco. Per ragioni di coerenza sistematica, quando è stato concesso un accesso generalizzato non può essere negato, per i medesimi documenti e dati, un accesso documentale. </a:t>
            </a:r>
          </a:p>
          <a:p>
            <a:pPr marL="91440" marR="1828800" indent="0" algn="l">
              <a:lnSpc>
                <a:spcPts val="2900"/>
              </a:lnSpc>
              <a:spcBef>
                <a:spcPts val="1035"/>
              </a:spcBef>
              <a:spcAft>
                <a:spcPts val="0"/>
              </a:spcAft>
            </a:pPr>
            <a:r>
              <a:rPr lang="it-IT" sz="1450" b="1" spc="0">
                <a:solidFill>
                  <a:srgbClr val="000000"/>
                </a:solidFill>
                <a:latin typeface="Garamond" panose="02020603050405020304" pitchFamily="1"/>
              </a:rPr>
              <a:t>3. </a:t>
            </a:r>
            <a:r>
              <a:rPr lang="it-IT" sz="1400" b="1" spc="0">
                <a:solidFill>
                  <a:srgbClr val="000000"/>
                </a:solidFill>
                <a:latin typeface="Garamond" panose="02020603050405020304" pitchFamily="1"/>
              </a:rPr>
              <a:t>Prime indicazioni operative generali per l’attuazione </a:t>
            </a:r>
            <a:r>
              <a:rPr lang="it-IT" sz="1200" i="1" spc="0">
                <a:solidFill>
                  <a:srgbClr val="4F81BC"/>
                </a:solidFill>
                <a:latin typeface="Garamond" panose="02020603050405020304" pitchFamily="1"/>
              </a:rPr>
              <a:t>3.1. Adozione di</a:t>
            </a:r>
            <a:r>
              <a:rPr lang="it-IT" sz="1200" i="1" spc="0">
                <a:solidFill>
                  <a:srgbClr val="5B9BD4"/>
                </a:solidFill>
                <a:latin typeface="Garamond" panose="02020603050405020304" pitchFamily="1"/>
              </a:rPr>
              <a:t> una disciplina sulle diverse tipologie di accesso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Considerata la notevole innovatività della disciplina dell’accesso generalizzato, che si aggiunge alle altre tipologie di accesso, sembra opportuno suggerire ai soggetti tenuti all’applicazione del decreto trasparenza, l’adozione, anche nella forma di un regolamento sull’accesso, di una disciplina organica e coordinata delle tre tipologie di accesso, con il fine di dare attuazione al nuovo principio di trasparenza introdotto dal legislatore e di evitare comportamenti disomogenei tra gli uffici che vi devono dare attuazione. </a:t>
            </a:r>
          </a:p>
          <a:p>
            <a:pPr marL="365760" marR="0" indent="0" algn="just">
              <a:lnSpc>
                <a:spcPts val="1200"/>
              </a:lnSpc>
              <a:spcBef>
                <a:spcPts val="0"/>
              </a:spcBef>
              <a:spcAft>
                <a:spcPts val="0"/>
              </a:spcAft>
            </a:pPr>
            <a:r>
              <a:rPr lang="it-IT" sz="1100" spc="0">
                <a:solidFill>
                  <a:srgbClr val="000000"/>
                </a:solidFill>
                <a:latin typeface="Garamond" panose="02020603050405020304" pitchFamily="1"/>
              </a:rPr>
              <a:t>In particolare, tale disciplina potrebbe prevedere: </a:t>
            </a:r>
          </a:p>
          <a:p>
            <a:pPr marL="502920" marR="0" indent="228600" algn="l">
              <a:lnSpc>
                <a:spcPts val="1200"/>
              </a:lnSpc>
              <a:spcBef>
                <a:spcPts val="10"/>
              </a:spcBef>
              <a:spcAft>
                <a:spcPts val="0"/>
              </a:spcAft>
              <a:buFont typeface="Garamond"/>
              <a:buAutoNum type="arabicPeriod"/>
            </a:pPr>
            <a:r>
              <a:rPr lang="it-IT" sz="1100" spc="0">
                <a:solidFill>
                  <a:srgbClr val="000000"/>
                </a:solidFill>
                <a:latin typeface="Garamond" panose="02020603050405020304" pitchFamily="1"/>
              </a:rPr>
              <a:t>una sezione dedicata alla disciplina dell’accesso documentale; </a:t>
            </a:r>
          </a:p>
          <a:p>
            <a:pPr marL="502920" marR="91440" indent="228600" algn="l">
              <a:lnSpc>
                <a:spcPts val="1200"/>
              </a:lnSpc>
              <a:spcBef>
                <a:spcPts val="5"/>
              </a:spcBef>
              <a:spcAft>
                <a:spcPts val="0"/>
              </a:spcAft>
              <a:buFont typeface="Garamond"/>
              <a:buAutoNum type="arabicPeriod"/>
            </a:pPr>
            <a:r>
              <a:rPr lang="it-IT" sz="1100" spc="0">
                <a:solidFill>
                  <a:srgbClr val="000000"/>
                </a:solidFill>
                <a:latin typeface="Garamond" panose="02020603050405020304" pitchFamily="1"/>
              </a:rPr>
              <a:t>una seconda sezione dedicata alla disciplina dell’accesso civico (“semplice”) connesso agli obblighi di pubblicazione di cui al d.lgs. n. 33; </a:t>
            </a:r>
          </a:p>
          <a:p>
            <a:pPr marL="502920" marR="0" indent="228600" algn="l">
              <a:lnSpc>
                <a:spcPts val="1200"/>
              </a:lnSpc>
              <a:spcBef>
                <a:spcPts val="10"/>
              </a:spcBef>
              <a:spcAft>
                <a:spcPts val="0"/>
              </a:spcAft>
              <a:buFont typeface="Garamond"/>
              <a:buAutoNum type="arabicPeriod"/>
            </a:pPr>
            <a:r>
              <a:rPr lang="it-IT" sz="1100" spc="0">
                <a:solidFill>
                  <a:srgbClr val="000000"/>
                </a:solidFill>
                <a:latin typeface="Garamond" panose="02020603050405020304" pitchFamily="1"/>
              </a:rPr>
              <a:t>una terza sezione dedicata alla disciplina dell’accesso generalizzato. Tale sezione dovrebbe: </a:t>
            </a:r>
          </a:p>
          <a:p>
            <a:pPr marL="594360" marR="91440" indent="22860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rinviare alle esclusioni di cui all’accesso 241, disposte in attuazione dei commi 1 e 2 dell’art. 24, dalla prima sezione; </a:t>
            </a:r>
          </a:p>
          <a:p>
            <a:pPr marL="594360" marR="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provvedere a individuare gli uffici competenti a decidere sulle richieste di accesso generalizzato; </a:t>
            </a:r>
          </a:p>
          <a:p>
            <a:pPr marL="594360" marR="0" indent="228600" algn="just">
              <a:lnSpc>
                <a:spcPts val="1200"/>
              </a:lnSpc>
              <a:spcBef>
                <a:spcPts val="10"/>
              </a:spcBef>
              <a:spcAft>
                <a:spcPts val="5975"/>
              </a:spcAft>
              <a:buFont typeface="Garamond"/>
              <a:buAutoNum type="alphaLcPeriod"/>
            </a:pPr>
            <a:r>
              <a:rPr lang="it-IT" sz="1100" spc="0">
                <a:solidFill>
                  <a:srgbClr val="000000"/>
                </a:solidFill>
                <a:latin typeface="Garamond" panose="02020603050405020304" pitchFamily="1"/>
              </a:rPr>
              <a:t>provvedere a disciplinare la procedura per la valutazione caso per caso delle richieste di accesso. </a:t>
            </a:r>
          </a:p>
        </p:txBody>
      </p:sp>
      <p:sp>
        <p:nvSpPr>
          <p:cNvPr id="216" name="Segnaposto testo 215"/>
          <p:cNvSpPr>
            <a:spLocks noGrp="1"/>
          </p:cNvSpPr>
          <p:nvPr>
            <p:ph type="body" idx="10"/>
          </p:nvPr>
        </p:nvSpPr>
        <p:spPr>
          <a:xfrm>
            <a:off x="6712585" y="9892030"/>
            <a:ext cx="18415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5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21" name="Segnaposto testo 220"/>
          <p:cNvSpPr>
            <a:spLocks noGrp="1"/>
          </p:cNvSpPr>
          <p:nvPr>
            <p:ph type="body" idx="10"/>
          </p:nvPr>
        </p:nvSpPr>
        <p:spPr>
          <a:xfrm>
            <a:off x="796290" y="1180465"/>
            <a:ext cx="6155690" cy="871474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200"/>
              </a:lnSpc>
              <a:spcBef>
                <a:spcPts val="3730"/>
              </a:spcBef>
              <a:spcAft>
                <a:spcPts val="0"/>
              </a:spcAft>
            </a:pPr>
            <a:r>
              <a:rPr lang="it-IT" sz="1100" i="1" spc="120">
                <a:solidFill>
                  <a:srgbClr val="4F81BC"/>
                </a:solidFill>
                <a:latin typeface="Garamond" panose="02020603050405020304" pitchFamily="1"/>
              </a:rPr>
              <a:t>3.2. Adeguamenti organizzativi </a:t>
            </a:r>
          </a:p>
          <a:p>
            <a:pPr marL="91440" marR="91440" indent="274320" algn="just">
              <a:lnSpc>
                <a:spcPts val="1200"/>
              </a:lnSpc>
              <a:spcBef>
                <a:spcPts val="1195"/>
              </a:spcBef>
              <a:spcAft>
                <a:spcPts val="0"/>
              </a:spcAft>
            </a:pPr>
            <a:r>
              <a:rPr lang="it-IT" sz="1100" spc="0">
                <a:solidFill>
                  <a:srgbClr val="000000"/>
                </a:solidFill>
                <a:latin typeface="Garamond" panose="02020603050405020304" pitchFamily="1"/>
              </a:rPr>
              <a:t>A rafforzare il coordinamento dei comportamenti sulle richieste di accesso si invitano le amministrazioni e gli altri soggetti tenuti ad adottare anche adeguate soluzioni organizzative, quali, ad esempio, la concentrazione della competenza a decidere sulle richieste di accesso in un unico ufficio (dotato di risorse professionali adeguate, che si specializzano nel tempo, accumulando </a:t>
            </a:r>
            <a:r>
              <a:rPr lang="it-IT" sz="1100" i="1" spc="0">
                <a:solidFill>
                  <a:srgbClr val="000000"/>
                </a:solidFill>
                <a:latin typeface="Garamond" panose="02020603050405020304" pitchFamily="1"/>
              </a:rPr>
              <a:t>know how </a:t>
            </a:r>
            <a:r>
              <a:rPr lang="it-IT" sz="1100" spc="0">
                <a:solidFill>
                  <a:srgbClr val="000000"/>
                </a:solidFill>
                <a:latin typeface="Garamond" panose="02020603050405020304" pitchFamily="1"/>
              </a:rPr>
              <a:t>ed esperienza), che, ai fini istruttori, dialoga con gli uffici che detengono i dati richiesti. </a:t>
            </a:r>
          </a:p>
          <a:p>
            <a:pPr marL="91440" marR="0" indent="0" algn="l">
              <a:lnSpc>
                <a:spcPts val="1700"/>
              </a:lnSpc>
              <a:spcBef>
                <a:spcPts val="2305"/>
              </a:spcBef>
              <a:spcAft>
                <a:spcPts val="0"/>
              </a:spcAft>
            </a:pPr>
            <a:r>
              <a:rPr lang="it-IT" sz="1400" b="1" spc="15">
                <a:solidFill>
                  <a:srgbClr val="000000"/>
                </a:solidFill>
                <a:latin typeface="Garamond" panose="02020603050405020304" pitchFamily="1"/>
              </a:rPr>
              <a:t>4. Ambito soggettivo e oggettivo di applicazione dell’accesso generalizzato </a:t>
            </a:r>
          </a:p>
          <a:p>
            <a:pPr marL="91440" marR="0" indent="0" algn="l">
              <a:lnSpc>
                <a:spcPts val="1200"/>
              </a:lnSpc>
              <a:spcBef>
                <a:spcPts val="1695"/>
              </a:spcBef>
              <a:spcAft>
                <a:spcPts val="0"/>
              </a:spcAft>
            </a:pPr>
            <a:r>
              <a:rPr lang="it-IT" sz="1100" i="1" spc="120">
                <a:solidFill>
                  <a:srgbClr val="4F81BC"/>
                </a:solidFill>
                <a:latin typeface="Garamond" panose="02020603050405020304" pitchFamily="1"/>
              </a:rPr>
              <a:t>4.1. Ambito soggettivo </a:t>
            </a:r>
          </a:p>
          <a:p>
            <a:pPr marL="91440" marR="91440" indent="274320" algn="just">
              <a:lnSpc>
                <a:spcPts val="1200"/>
              </a:lnSpc>
              <a:spcBef>
                <a:spcPts val="1185"/>
              </a:spcBef>
              <a:spcAft>
                <a:spcPts val="0"/>
              </a:spcAft>
            </a:pPr>
            <a:r>
              <a:rPr lang="it-IT" sz="1100" spc="0">
                <a:solidFill>
                  <a:srgbClr val="000000"/>
                </a:solidFill>
                <a:latin typeface="Garamond" panose="02020603050405020304" pitchFamily="1"/>
              </a:rPr>
              <a:t>L’ambito dei soggetti nei confronti dei quali è possibile attivare l’accesso civico è lo stesso declinato nell’art. 2 bis del decreto trasparenza come introdotto dal d.lgs. 97/2016, in virtù dell’espresso richiamo contenuto nell’art. 2, comma 1 del medesimo decreto. </a:t>
            </a:r>
          </a:p>
          <a:p>
            <a:pPr marL="91440" marR="91440" indent="731520" algn="just">
              <a:lnSpc>
                <a:spcPts val="1200"/>
              </a:lnSpc>
              <a:spcBef>
                <a:spcPts val="20"/>
              </a:spcBef>
              <a:spcAft>
                <a:spcPts val="0"/>
              </a:spcAft>
            </a:pPr>
            <a:r>
              <a:rPr lang="it-IT" sz="1100" spc="-5">
                <a:solidFill>
                  <a:srgbClr val="000000"/>
                </a:solidFill>
                <a:latin typeface="Garamond" panose="02020603050405020304" pitchFamily="1"/>
              </a:rPr>
              <a:t>Più precisamente, si tratta di: pubbliche amministrazioni (art. 2-bis, comma 1); enti pubblici economici, ordini professionali, società in controllo pubblico ed altri enti di diritto privato assimilati (art. 2-bis, comma 2); società in partecipazione pubblica ed altri enti di diritto privato assimilati (art. 2-bis, comma 3). </a:t>
            </a:r>
          </a:p>
          <a:p>
            <a:pPr marL="91440" marR="0" indent="0" algn="l">
              <a:lnSpc>
                <a:spcPts val="1200"/>
              </a:lnSpc>
              <a:spcBef>
                <a:spcPts val="1340"/>
              </a:spcBef>
              <a:spcAft>
                <a:spcPts val="0"/>
              </a:spcAft>
            </a:pPr>
            <a:r>
              <a:rPr lang="it-IT" sz="1100" spc="35">
                <a:solidFill>
                  <a:srgbClr val="000000"/>
                </a:solidFill>
                <a:latin typeface="Garamond" panose="02020603050405020304" pitchFamily="1"/>
              </a:rPr>
              <a:t>1. </a:t>
            </a:r>
            <a:r>
              <a:rPr lang="it-IT" sz="1100" u="sng" spc="35">
                <a:solidFill>
                  <a:srgbClr val="000000"/>
                </a:solidFill>
                <a:latin typeface="Garamond" panose="02020603050405020304" pitchFamily="1"/>
              </a:rPr>
              <a:t>Pubbliche amministrazioni  </a:t>
            </a:r>
          </a:p>
          <a:p>
            <a:pPr marL="365760" marR="91440" indent="-274320" algn="just">
              <a:lnSpc>
                <a:spcPts val="1200"/>
              </a:lnSpc>
              <a:spcBef>
                <a:spcPts val="20"/>
              </a:spcBef>
              <a:spcAft>
                <a:spcPts val="0"/>
              </a:spcAft>
            </a:pPr>
            <a:r>
              <a:rPr lang="it-IT" sz="1100" spc="0">
                <a:solidFill>
                  <a:srgbClr val="000000"/>
                </a:solidFill>
                <a:latin typeface="Garamond" panose="02020603050405020304" pitchFamily="1"/>
              </a:rPr>
              <a:t>Ai fini del d.lgs. n. 33/2013 per “pubbliche amministrazioni”, si intendono “</a:t>
            </a:r>
            <a:r>
              <a:rPr lang="it-IT" sz="1100" i="1" spc="0">
                <a:solidFill>
                  <a:srgbClr val="000000"/>
                </a:solidFill>
                <a:latin typeface="Garamond" panose="02020603050405020304" pitchFamily="1"/>
              </a:rPr>
              <a:t>tutte le amministrazioni di cui all’articolo 1, comma 2 del decreto legislativo 30 marzo 2001, n. 165 e successive modificazioni, ivi comprese le autorità portuali, nonché le autorità amministrative indipendenti di garanzia, vigilanza e regolazione” </a:t>
            </a:r>
            <a:r>
              <a:rPr lang="it-IT" sz="1100" spc="0">
                <a:solidFill>
                  <a:srgbClr val="000000"/>
                </a:solidFill>
                <a:latin typeface="Garamond" panose="02020603050405020304" pitchFamily="1"/>
              </a:rPr>
              <a:t>(art. 2-bis, comma 1 del d.lgs. n. 33/2013). </a:t>
            </a:r>
          </a:p>
          <a:p>
            <a:pPr marL="365760" marR="91440" indent="-274320" algn="just">
              <a:lnSpc>
                <a:spcPts val="1200"/>
              </a:lnSpc>
              <a:spcBef>
                <a:spcPts val="1330"/>
              </a:spcBef>
              <a:spcAft>
                <a:spcPts val="0"/>
              </a:spcAft>
            </a:pPr>
            <a:r>
              <a:rPr lang="it-IT" sz="1100" spc="0">
                <a:solidFill>
                  <a:srgbClr val="000000"/>
                </a:solidFill>
                <a:latin typeface="Garamond" panose="02020603050405020304" pitchFamily="1"/>
              </a:rPr>
              <a:t>2. </a:t>
            </a:r>
            <a:r>
              <a:rPr lang="it-IT" sz="1100" u="sng" spc="0">
                <a:solidFill>
                  <a:srgbClr val="000000"/>
                </a:solidFill>
                <a:latin typeface="Garamond" panose="02020603050405020304" pitchFamily="1"/>
              </a:rPr>
              <a:t>Enti pubblici economici, ordini professionali, società in controllo pubblico ed altri enti di diritto privato  assimilati </a:t>
            </a:r>
          </a:p>
          <a:p>
            <a:pPr marL="91440" marR="91440" indent="0" algn="just">
              <a:lnSpc>
                <a:spcPts val="1200"/>
              </a:lnSpc>
              <a:spcBef>
                <a:spcPts val="20"/>
              </a:spcBef>
              <a:spcAft>
                <a:spcPts val="0"/>
              </a:spcAft>
            </a:pPr>
            <a:r>
              <a:rPr lang="it-IT" sz="1100" spc="0">
                <a:solidFill>
                  <a:srgbClr val="000000"/>
                </a:solidFill>
                <a:latin typeface="Garamond" panose="02020603050405020304" pitchFamily="1"/>
              </a:rPr>
              <a:t>La medesima disciplina prevista per le pubbliche amministrazioni sopra richiamate è estesa, </a:t>
            </a:r>
            <a:r>
              <a:rPr lang="it-IT" sz="1100" i="1" spc="0">
                <a:solidFill>
                  <a:srgbClr val="000000"/>
                </a:solidFill>
                <a:latin typeface="Garamond" panose="02020603050405020304" pitchFamily="1"/>
              </a:rPr>
              <a:t>“in quanto compatibile”</a:t>
            </a:r>
            <a:r>
              <a:rPr lang="it-IT" sz="1100" spc="0">
                <a:solidFill>
                  <a:srgbClr val="000000"/>
                </a:solidFill>
                <a:latin typeface="Garamond" panose="02020603050405020304" pitchFamily="1"/>
              </a:rPr>
              <a:t>, anche a: </a:t>
            </a:r>
          </a:p>
          <a:p>
            <a:pPr marL="365760" marR="0" indent="27432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enti pubblici economici e ordini professionali; </a:t>
            </a:r>
          </a:p>
          <a:p>
            <a:pPr marL="365760" marR="91440" indent="274320" algn="just">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società in controllo pubblico come definite dal decreto legislativo emanato in attuazione dell’art. 18 della legge 7 agosto 2015, n. 124 (d.lgs. 175/2016 c.d. Testo unico in materia di società a partecipazione pubblica). </a:t>
            </a:r>
          </a:p>
          <a:p>
            <a:pPr marL="365760" marR="91440" indent="27432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associazioni, fondazioni e enti di diritto privato comunque denominati, anche privi di personalità giuridica, con bilancio superiore a cinquecentomila euro, la cui attività sia finanziata in modo maggioritario per almeno due esercizi finanziari consecutivi nell’ultimo triennio da pubbliche amministrazioni e in cui la totalità dei titolari o dei componenti dell’organo d’amministrazione o di indirizzo sia designata da pubbliche amministrazioni. </a:t>
            </a:r>
          </a:p>
          <a:p>
            <a:pPr marL="91440" marR="0" indent="0" algn="just">
              <a:lnSpc>
                <a:spcPts val="1200"/>
              </a:lnSpc>
              <a:spcBef>
                <a:spcPts val="1360"/>
              </a:spcBef>
              <a:spcAft>
                <a:spcPts val="0"/>
              </a:spcAft>
            </a:pPr>
            <a:r>
              <a:rPr lang="it-IT" sz="1100" spc="10">
                <a:solidFill>
                  <a:srgbClr val="000000"/>
                </a:solidFill>
                <a:latin typeface="Garamond" panose="02020603050405020304" pitchFamily="1"/>
              </a:rPr>
              <a:t>3. </a:t>
            </a:r>
            <a:r>
              <a:rPr lang="it-IT" sz="1100" u="sng" spc="10">
                <a:solidFill>
                  <a:srgbClr val="000000"/>
                </a:solidFill>
                <a:latin typeface="Garamond" panose="02020603050405020304" pitchFamily="1"/>
              </a:rPr>
              <a:t>Società in partecipazione pubblica ed altri enti di diritto privato assimilati  </a:t>
            </a:r>
          </a:p>
          <a:p>
            <a:pPr marL="91440" marR="91440" indent="0" algn="just">
              <a:lnSpc>
                <a:spcPts val="1200"/>
              </a:lnSpc>
              <a:spcBef>
                <a:spcPts val="5"/>
              </a:spcBef>
              <a:spcAft>
                <a:spcPts val="1845"/>
              </a:spcAft>
            </a:pPr>
            <a:r>
              <a:rPr lang="it-IT" sz="1100" spc="0">
                <a:solidFill>
                  <a:srgbClr val="000000"/>
                </a:solidFill>
                <a:latin typeface="Garamond" panose="02020603050405020304" pitchFamily="1"/>
              </a:rPr>
              <a:t>La medesima disciplina si applica, sempre in quanto compatibile, e “</a:t>
            </a:r>
            <a:r>
              <a:rPr lang="it-IT" sz="1100" i="1" spc="0">
                <a:solidFill>
                  <a:srgbClr val="000000"/>
                </a:solidFill>
                <a:latin typeface="Garamond" panose="02020603050405020304" pitchFamily="1"/>
              </a:rPr>
              <a:t>limitatamente ai dati e ai documenti inerenti all'attività di pubblico interesse disciplinata dal diritto nazionale o dell'Unione europea</a:t>
            </a:r>
            <a:r>
              <a:rPr lang="it-IT" sz="1100" spc="0">
                <a:solidFill>
                  <a:srgbClr val="000000"/>
                </a:solidFill>
                <a:latin typeface="Garamond" panose="02020603050405020304" pitchFamily="1"/>
              </a:rPr>
              <a:t>” alle società in partecipazione pubblica, come definite dal decreto legislativo emanato in attuazione dell’art. 18 della legge 7 agosto 2015, n. 124 (d.lgs. 175/2016) nonché alle associazioni, alle fondazioni e agli enti di diritto privato, anche privi di personalità giuridica, con bilancio superiore a cinquecentomila euro, che esercitano funzioni amministrative, attività di produzione di beni e servizi a favore delle amministrazioni pubbliche o di gestione di servizi pubblici. Come già indicato nel § 3.3. della delibera 831/2016 di approvazione del Piano Nazionale Anticorruzione, le società quotate partecipate da pubbliche amministrazioni, che siano o no in controllo </a:t>
            </a:r>
          </a:p>
        </p:txBody>
      </p:sp>
      <p:sp>
        <p:nvSpPr>
          <p:cNvPr id="222" name="Segnaposto testo 221"/>
          <p:cNvSpPr>
            <a:spLocks noGrp="1"/>
          </p:cNvSpPr>
          <p:nvPr>
            <p:ph type="body" idx="10"/>
          </p:nvPr>
        </p:nvSpPr>
        <p:spPr>
          <a:xfrm>
            <a:off x="6712585" y="9895205"/>
            <a:ext cx="18669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i="1" spc="0">
                <a:solidFill>
                  <a:srgbClr val="000000"/>
                </a:solidFill>
                <a:latin typeface="Calibri" panose="02020603050405020304" pitchFamily="1"/>
              </a:rPr>
              <a:t>6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 name="Segnaposto testo 20"/>
          <p:cNvSpPr>
            <a:spLocks noGrp="1"/>
          </p:cNvSpPr>
          <p:nvPr>
            <p:ph type="body" idx="10"/>
          </p:nvPr>
        </p:nvSpPr>
        <p:spPr>
          <a:xfrm>
            <a:off x="704850" y="889000"/>
            <a:ext cx="6155690" cy="7533640"/>
          </a:xfrm>
          <a:prstGeom prst="rect">
            <a:avLst/>
          </a:prstGeom>
          <a:noFill/>
          <a:ln w="0" cmpd="sng">
            <a:noFill/>
            <a:prstDash val="solid"/>
          </a:ln>
        </p:spPr>
        <p:txBody>
          <a:bodyPr vert="horz" lIns="0" tIns="19050" rIns="0" bIns="0" anchor="t"/>
          <a:lstStyle/>
          <a:p>
            <a:pPr marL="0" marR="0" indent="0" algn="just">
              <a:lnSpc>
                <a:spcPts val="1300"/>
              </a:lnSpc>
              <a:spcAft>
                <a:spcPts val="0"/>
              </a:spcAft>
            </a:pPr>
            <a:r>
              <a:rPr lang="it-IT" sz="1100" b="1" i="1" spc="0">
                <a:solidFill>
                  <a:srgbClr val="000000"/>
                </a:solidFill>
                <a:latin typeface="Bookman Old Style" panose="02020603050405020304" pitchFamily="1"/>
              </a:rPr>
              <a:t>Premessa </a:t>
            </a:r>
          </a:p>
          <a:p>
            <a:pPr marL="0" marR="0" indent="0" algn="just">
              <a:lnSpc>
                <a:spcPts val="1900"/>
              </a:lnSpc>
              <a:spcBef>
                <a:spcPts val="0"/>
              </a:spcBef>
              <a:spcAft>
                <a:spcPts val="0"/>
              </a:spcAft>
            </a:pPr>
            <a:r>
              <a:rPr lang="it-IT" sz="1100" spc="10">
                <a:solidFill>
                  <a:srgbClr val="000000"/>
                </a:solidFill>
                <a:latin typeface="Bookman Old Style" panose="02020603050405020304" pitchFamily="1"/>
              </a:rPr>
              <a:t>Il D.Lgs. 25 maggio 2016 n. 97 “</a:t>
            </a:r>
            <a:r>
              <a:rPr lang="it-IT" sz="1100" i="1" spc="10">
                <a:solidFill>
                  <a:srgbClr val="000000"/>
                </a:solidFill>
                <a:latin typeface="Bookman Old Style" panose="02020603050405020304" pitchFamily="1"/>
              </a:rPr>
              <a:t>Revisione e semplificazione delle disposizioni in materia di prevenzione della corruzione, pubblicità e trasparenza, correttivo della legge 6 novembre 2012, n. 190 e del decreto legislativo 14 marzo 2013, n. 33, ai sensi dell'articolo 7 della legge 7 agosto 2015, n. 124, in materia di riorganizzazione delle amministrazioni pubbliche</a:t>
            </a:r>
            <a:r>
              <a:rPr lang="it-IT" sz="1100" spc="10">
                <a:solidFill>
                  <a:srgbClr val="000000"/>
                </a:solidFill>
                <a:latin typeface="Bookman Old Style" panose="02020603050405020304" pitchFamily="1"/>
              </a:rPr>
              <a:t>” ha modificato ed integrato il D.Lgs. 14 marzo 2013 n. 33 (cd. “decreto trasparenza”), con particolare riferimento al diritto di accesso civico. </a:t>
            </a:r>
          </a:p>
          <a:p>
            <a:pPr marL="0" marR="0" indent="0" algn="just">
              <a:lnSpc>
                <a:spcPts val="1900"/>
              </a:lnSpc>
              <a:spcBef>
                <a:spcPts val="630"/>
              </a:spcBef>
              <a:spcAft>
                <a:spcPts val="0"/>
              </a:spcAft>
            </a:pPr>
            <a:r>
              <a:rPr lang="it-IT" sz="1100" spc="0">
                <a:solidFill>
                  <a:srgbClr val="000000"/>
                </a:solidFill>
                <a:latin typeface="Bookman Old Style" panose="02020603050405020304" pitchFamily="1"/>
              </a:rPr>
              <a:t>Il Consiglio di Stato nel parere reso sullo schema di decreto attuativo ha sottolineato come l’introduzione del nuovo accesso civico segni “il passaggio dal bisogno di conoscere al diritto di conoscere (</a:t>
            </a:r>
            <a:r>
              <a:rPr lang="it-IT" sz="1100" i="1" spc="0">
                <a:solidFill>
                  <a:srgbClr val="000000"/>
                </a:solidFill>
                <a:latin typeface="Bookman Old Style" panose="02020603050405020304" pitchFamily="1"/>
              </a:rPr>
              <a:t>from need to right to know</a:t>
            </a:r>
            <a:r>
              <a:rPr lang="it-IT" sz="1100" spc="0">
                <a:solidFill>
                  <a:srgbClr val="000000"/>
                </a:solidFill>
                <a:latin typeface="Bookman Old Style" panose="02020603050405020304" pitchFamily="1"/>
              </a:rPr>
              <a:t>) e rappresenta per l’ordinamento nazionale una sorta di rivoluzione copernicana, potendosi davvero evocare la nota immagine della pubblica amministrazione trasparente come una casa di vetro” (Cons. Stato, sez. consultiva, parere 24 febbraio 2016 n. 515/2016). </a:t>
            </a:r>
          </a:p>
          <a:p>
            <a:pPr marL="0" marR="0" indent="0" algn="just">
              <a:lnSpc>
                <a:spcPts val="1900"/>
              </a:lnSpc>
              <a:spcBef>
                <a:spcPts val="600"/>
              </a:spcBef>
              <a:spcAft>
                <a:spcPts val="0"/>
              </a:spcAft>
            </a:pPr>
            <a:r>
              <a:rPr lang="it-IT" sz="1100" spc="0">
                <a:solidFill>
                  <a:srgbClr val="000000"/>
                </a:solidFill>
                <a:latin typeface="Bookman Old Style" panose="02020603050405020304" pitchFamily="1"/>
              </a:rPr>
              <a:t>In attuazione di quanto previsto dall’art. 5-bis, co. 6 del d.lgs. 33/2013, introdotto dal d.lgs. 97/2016, l’Autorità Nazionale Anticorruzione ha predisposto uno schema di Linee guida – in Appendice – recanti indicazioni operative in merito alla definizione delle esclusioni e dei limiti previsti dalla legge al nuovo accesso civico generalizzato</a:t>
            </a:r>
            <a:r>
              <a:rPr lang="it-IT" sz="1100" spc="0" baseline="30000">
                <a:solidFill>
                  <a:srgbClr val="000000"/>
                </a:solidFill>
                <a:latin typeface="Bookman Old Style" panose="02020603050405020304" pitchFamily="1"/>
              </a:rPr>
              <a:t>1</a:t>
            </a:r>
            <a:r>
              <a:rPr lang="it-IT" sz="1100" spc="0">
                <a:solidFill>
                  <a:srgbClr val="000000"/>
                </a:solidFill>
                <a:latin typeface="Bookman Old Style" panose="02020603050405020304" pitchFamily="1"/>
              </a:rPr>
              <a:t>. </a:t>
            </a:r>
          </a:p>
          <a:p>
            <a:pPr marL="0" marR="0" indent="0" algn="l">
              <a:lnSpc>
                <a:spcPts val="1300"/>
              </a:lnSpc>
              <a:spcBef>
                <a:spcPts val="1290"/>
              </a:spcBef>
              <a:spcAft>
                <a:spcPts val="0"/>
              </a:spcAft>
            </a:pPr>
            <a:r>
              <a:rPr lang="it-IT" sz="1100" spc="0">
                <a:solidFill>
                  <a:srgbClr val="000000"/>
                </a:solidFill>
                <a:latin typeface="Bookman Old Style" panose="02020603050405020304" pitchFamily="1"/>
              </a:rPr>
              <a:t>Di seguito una disamina della nuova tipologia di accesso civico. </a:t>
            </a:r>
          </a:p>
          <a:p>
            <a:pPr marL="0" marR="0" indent="0" algn="l">
              <a:lnSpc>
                <a:spcPts val="1300"/>
              </a:lnSpc>
              <a:spcBef>
                <a:spcPts val="4430"/>
              </a:spcBef>
              <a:spcAft>
                <a:spcPts val="0"/>
              </a:spcAft>
            </a:pPr>
            <a:r>
              <a:rPr lang="it-IT" sz="1100" b="1" i="1" spc="0">
                <a:solidFill>
                  <a:srgbClr val="000000"/>
                </a:solidFill>
                <a:latin typeface="Bookman Old Style" panose="02020603050405020304" pitchFamily="1"/>
              </a:rPr>
              <a:t>1. Ambito soggettivo e oggettivo di applicazione dell’accesso generalizzato </a:t>
            </a:r>
          </a:p>
          <a:p>
            <a:pPr marL="0" marR="0" indent="0" algn="l">
              <a:lnSpc>
                <a:spcPts val="1300"/>
              </a:lnSpc>
              <a:spcBef>
                <a:spcPts val="1390"/>
              </a:spcBef>
              <a:spcAft>
                <a:spcPts val="0"/>
              </a:spcAft>
            </a:pPr>
            <a:r>
              <a:rPr lang="it-IT" sz="1100" b="1" i="1" spc="0">
                <a:solidFill>
                  <a:srgbClr val="000000"/>
                </a:solidFill>
                <a:latin typeface="Bookman Old Style" panose="02020603050405020304" pitchFamily="1"/>
              </a:rPr>
              <a:t>1.1 Ambito soggettivo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L’ambito dei soggetti nei confronti dei quali è possibile attivare l’accesso civico è disciplinato dal nuovo articolo 2 bis del decreto trasparenza, come introdotto dal d.lgs. 97/2016. </a:t>
            </a:r>
          </a:p>
          <a:p>
            <a:pPr marL="0" marR="0" indent="0" algn="l">
              <a:lnSpc>
                <a:spcPts val="1300"/>
              </a:lnSpc>
              <a:spcBef>
                <a:spcPts val="1285"/>
              </a:spcBef>
              <a:spcAft>
                <a:spcPts val="0"/>
              </a:spcAft>
            </a:pPr>
            <a:r>
              <a:rPr lang="it-IT" sz="1100" spc="0">
                <a:solidFill>
                  <a:srgbClr val="000000"/>
                </a:solidFill>
                <a:latin typeface="Bookman Old Style" panose="02020603050405020304" pitchFamily="1"/>
              </a:rPr>
              <a:t>In particolare, si tratta di: </a:t>
            </a:r>
          </a:p>
          <a:p>
            <a:pPr marL="228600" marR="0" indent="0" algn="l">
              <a:lnSpc>
                <a:spcPts val="1300"/>
              </a:lnSpc>
              <a:spcBef>
                <a:spcPts val="1200"/>
              </a:spcBef>
              <a:spcAft>
                <a:spcPts val="4080"/>
              </a:spcAft>
            </a:pPr>
            <a:r>
              <a:rPr lang="it-IT" sz="1050" spc="10">
                <a:solidFill>
                  <a:srgbClr val="000000"/>
                </a:solidFill>
                <a:latin typeface="Times New Roman" panose="02020603050405020304" pitchFamily="1"/>
              </a:rPr>
              <a:t>Ø </a:t>
            </a:r>
            <a:r>
              <a:rPr lang="it-IT" sz="1100" spc="10">
                <a:solidFill>
                  <a:srgbClr val="000000"/>
                </a:solidFill>
                <a:latin typeface="Bookman Old Style" panose="02020603050405020304" pitchFamily="1"/>
              </a:rPr>
              <a:t>Pubbliche amministrazioni;</a:t>
            </a:r>
            <a:r>
              <a:rPr lang="it-IT" sz="1100" spc="10" baseline="30000">
                <a:solidFill>
                  <a:srgbClr val="000000"/>
                </a:solidFill>
                <a:latin typeface="Bookman Old Style" panose="02020603050405020304" pitchFamily="1"/>
              </a:rPr>
              <a:t>2</a:t>
            </a:r>
            <a:r>
              <a:rPr lang="it-IT" sz="100" spc="10">
                <a:solidFill>
                  <a:srgbClr val="000000"/>
                </a:solidFill>
                <a:latin typeface="Bookman Old Style" panose="02020603050405020304" pitchFamily="1"/>
              </a:rPr>
              <a:t> </a:t>
            </a:r>
          </a:p>
        </p:txBody>
      </p:sp>
      <p:sp>
        <p:nvSpPr>
          <p:cNvPr id="22" name="Segnaposto testo 21"/>
          <p:cNvSpPr>
            <a:spLocks noGrp="1"/>
          </p:cNvSpPr>
          <p:nvPr>
            <p:ph type="body" idx="10"/>
          </p:nvPr>
        </p:nvSpPr>
        <p:spPr>
          <a:xfrm>
            <a:off x="704850" y="8422640"/>
            <a:ext cx="6155690" cy="1181100"/>
          </a:xfrm>
          <a:prstGeom prst="rect">
            <a:avLst/>
          </a:prstGeom>
          <a:noFill/>
          <a:ln w="0" cmpd="sng">
            <a:noFill/>
            <a:prstDash val="solid"/>
          </a:ln>
        </p:spPr>
        <p:txBody>
          <a:bodyPr vert="horz" lIns="0" tIns="92075" rIns="0" bIns="0" anchor="t"/>
          <a:lstStyle/>
          <a:p>
            <a:pPr marL="0" marR="0" indent="0" algn="just">
              <a:lnSpc>
                <a:spcPts val="1100"/>
              </a:lnSpc>
              <a:spcAft>
                <a:spcPts val="0"/>
              </a:spcAft>
            </a:pPr>
            <a:r>
              <a:rPr lang="it-IT" sz="650" spc="0">
                <a:solidFill>
                  <a:srgbClr val="000000"/>
                </a:solidFill>
                <a:latin typeface="Calibri" panose="02020603050405020304" pitchFamily="1"/>
              </a:rPr>
              <a:t>1 </a:t>
            </a:r>
            <a:r>
              <a:rPr lang="it-IT" sz="900" spc="0">
                <a:solidFill>
                  <a:srgbClr val="000000"/>
                </a:solidFill>
                <a:latin typeface="Bookman Old Style" panose="02020603050405020304" pitchFamily="1"/>
              </a:rPr>
              <a:t>Nel momento in cui si scrive, le Linee guida sono ancora in fase di consultazione. Lo schema allegato in Appendice, pertanto, potrebbe subire modifiche. Per la versione definitiva delle stesse, si rimanda al sito dell’ANAC</a:t>
            </a:r>
            <a:r>
              <a:rPr lang="it-IT" sz="900" u="sng" spc="0">
                <a:solidFill>
                  <a:srgbClr val="0000FF"/>
                </a:solidFill>
                <a:latin typeface="Bookman Old Style" panose="02020603050405020304" pitchFamily="1"/>
              </a:rPr>
              <a:t>www.anticorruzione.it</a:t>
            </a:r>
            <a:r>
              <a:rPr lang="it-IT" sz="900" spc="0">
                <a:solidFill>
                  <a:srgbClr val="000000"/>
                </a:solidFill>
                <a:latin typeface="Bookman Old Style" panose="02020603050405020304" pitchFamily="1"/>
              </a:rPr>
              <a:t>  </a:t>
            </a:r>
          </a:p>
          <a:p>
            <a:pPr marL="0" marR="0" indent="0" algn="just">
              <a:lnSpc>
                <a:spcPts val="1100"/>
              </a:lnSpc>
              <a:spcBef>
                <a:spcPts val="1035"/>
              </a:spcBef>
              <a:spcAft>
                <a:spcPts val="15"/>
              </a:spcAft>
            </a:pPr>
            <a:r>
              <a:rPr lang="it-IT" sz="600" spc="0">
                <a:solidFill>
                  <a:srgbClr val="000000"/>
                </a:solidFill>
                <a:latin typeface="Bookman Old Style" panose="02020603050405020304" pitchFamily="1"/>
              </a:rPr>
              <a:t>2 </a:t>
            </a:r>
            <a:r>
              <a:rPr lang="it-IT" sz="900" spc="0">
                <a:solidFill>
                  <a:srgbClr val="000000"/>
                </a:solidFill>
                <a:latin typeface="Bookman Old Style" panose="02020603050405020304" pitchFamily="1"/>
              </a:rPr>
              <a:t>Ai fini del d.lgs. n. 33/2013 per “pubbliche amministrazioni”, si intendono “tutte le amministrazioni di cui all’articolo 1, comma 2 del decreto legislativo 30 marzo 2001, n. 165 e successive modificazioni, ivi comprese le autorità portuali, nonché le autorità amministrative indipendenti di garanzia, vigilanza e regolazione” (art. 2-bis, comma 1 del d.lgs. n. 33/2013). </a:t>
            </a:r>
          </a:p>
        </p:txBody>
      </p:sp>
      <p:sp>
        <p:nvSpPr>
          <p:cNvPr id="23" name="Segnaposto testo 22"/>
          <p:cNvSpPr>
            <a:spLocks noGrp="1"/>
          </p:cNvSpPr>
          <p:nvPr>
            <p:ph type="body" idx="10"/>
          </p:nvPr>
        </p:nvSpPr>
        <p:spPr>
          <a:xfrm>
            <a:off x="3683000" y="9603740"/>
            <a:ext cx="18986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0">
                <a:solidFill>
                  <a:srgbClr val="000000"/>
                </a:solidFill>
                <a:latin typeface="Calibri" panose="02020603050405020304" pitchFamily="1"/>
              </a:rPr>
              <a:t>4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27" name="Segnaposto testo 226"/>
          <p:cNvSpPr>
            <a:spLocks noGrp="1"/>
          </p:cNvSpPr>
          <p:nvPr>
            <p:ph type="body" idx="10"/>
          </p:nvPr>
        </p:nvSpPr>
        <p:spPr>
          <a:xfrm>
            <a:off x="79756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00"/>
              </a:spcBef>
              <a:spcAft>
                <a:spcPts val="0"/>
              </a:spcAft>
            </a:pPr>
            <a:r>
              <a:rPr lang="it-IT" sz="1100" spc="0">
                <a:solidFill>
                  <a:srgbClr val="000000"/>
                </a:solidFill>
                <a:latin typeface="Garamond" panose="02020603050405020304" pitchFamily="1"/>
              </a:rPr>
              <a:t>pubblico, sono considerate ai fini dell’applicazione dell’accesso generalizzato, quali società in partecipazione pubblica.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Per le categorie di soggetti di cui ai punti 2 e 3 il legislatore prevede che la disciplina della trasparenza si applichi “</a:t>
            </a:r>
            <a:r>
              <a:rPr lang="it-IT" sz="1100" i="1" spc="0">
                <a:solidFill>
                  <a:srgbClr val="000000"/>
                </a:solidFill>
                <a:latin typeface="Garamond" panose="02020603050405020304" pitchFamily="1"/>
              </a:rPr>
              <a:t>in quanto compatibile</a:t>
            </a:r>
            <a:r>
              <a:rPr lang="it-IT" sz="1100" spc="0">
                <a:solidFill>
                  <a:srgbClr val="000000"/>
                </a:solidFill>
                <a:latin typeface="Garamond" panose="02020603050405020304" pitchFamily="1"/>
              </a:rPr>
              <a:t>”. Il principio della compatibilità, tuttavia, concerne la sola necessità di trovare adattamenti agli obblighi di pubblicazione in ragione delle caratteristiche organizzative e funzionali dei citati soggetti. Non è invece operante per quel concerne l’accesso generalizzato, stante la </a:t>
            </a:r>
            <a:r>
              <a:rPr lang="it-IT" sz="1100" i="1" spc="0">
                <a:solidFill>
                  <a:srgbClr val="000000"/>
                </a:solidFill>
                <a:latin typeface="Garamond" panose="02020603050405020304" pitchFamily="1"/>
              </a:rPr>
              <a:t>ratio </a:t>
            </a:r>
            <a:r>
              <a:rPr lang="it-IT" sz="1100" spc="0">
                <a:solidFill>
                  <a:srgbClr val="000000"/>
                </a:solidFill>
                <a:latin typeface="Garamond" panose="02020603050405020304" pitchFamily="1"/>
              </a:rPr>
              <a:t>e la funzione del generalizzato descritta nel primo paragrafo delle presenti linee guida. L’accesso generalizzato, pertanto, è da ritenersi senza dubbio un istituto “compatibile” con la natura e le finalità dei soggetti sopra elencati ai punti 2 e 3, considerato che l’attività svolta da tali soggetti è volta alla cura di interessi pubblici. </a:t>
            </a:r>
          </a:p>
          <a:p>
            <a:pPr marL="91440" marR="91440" indent="274320" algn="just">
              <a:lnSpc>
                <a:spcPts val="1200"/>
              </a:lnSpc>
              <a:spcBef>
                <a:spcPts val="20"/>
              </a:spcBef>
              <a:spcAft>
                <a:spcPts val="0"/>
              </a:spcAft>
            </a:pPr>
            <a:r>
              <a:rPr lang="it-IT" sz="1100" spc="5">
                <a:solidFill>
                  <a:srgbClr val="000000"/>
                </a:solidFill>
                <a:latin typeface="Garamond" panose="02020603050405020304" pitchFamily="1"/>
              </a:rPr>
              <a:t>E’ necessario, inoltre, attribuire significato alla disposizione legislativa che delimita il campo di applicazione per quanto attiene ai soggetti indicati al comma 3 dell’art. 2 bis del decreto trasparenza, </a:t>
            </a:r>
            <a:r>
              <a:rPr lang="it-IT" sz="1100" i="1" spc="5">
                <a:solidFill>
                  <a:srgbClr val="000000"/>
                </a:solidFill>
                <a:latin typeface="Garamond" panose="02020603050405020304" pitchFamily="1"/>
              </a:rPr>
              <a:t>limitatamente ai dati e ai documenti inerenti all’attività di pubblico interesse disciplinata dal diritto nazionale o dell’Unione europea.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L’intento del legislatore è quello di garantire che la cura concreta di interessi della collettività, anche ove affidati a soggetti esterni all’apparato amministrativo vero e proprio, rispondano comunque a principi di imparzialità, del buon andamento e della trasparenza.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Si ritiene che nel novero di tali attività possano rientrare quelle qualificate come tali da una norma di legge, dagli atti costitutivi o dagli statuti delle società, l’esercizio di funzioni amministrative, la gestione di servizi pubblici nonché le attività che pur non costituendo diretta esplicazione della funzione o del servizio pubblico svolti sono ad esse strumentali. Al riguardo si rinvia alle precisazioni che saranno contenute nelle Linee guida di adeguamento al d.lgs. 97/2016 della delibera ANAC 8/2015 in corso di adozione. </a:t>
            </a:r>
          </a:p>
          <a:p>
            <a:pPr marL="91440" marR="0" indent="0" algn="l">
              <a:lnSpc>
                <a:spcPts val="1200"/>
              </a:lnSpc>
              <a:spcBef>
                <a:spcPts val="1360"/>
              </a:spcBef>
              <a:spcAft>
                <a:spcPts val="0"/>
              </a:spcAft>
            </a:pPr>
            <a:r>
              <a:rPr lang="it-IT" sz="1100" i="1" spc="120">
                <a:solidFill>
                  <a:srgbClr val="4F81BC"/>
                </a:solidFill>
                <a:latin typeface="Garamond" panose="02020603050405020304" pitchFamily="1"/>
              </a:rPr>
              <a:t>4.2. Ambito oggettivo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Sotto il profilo dell’ambito oggettivo, l’accesso civico generalizzato è esercitabile relativamente “</a:t>
            </a:r>
            <a:r>
              <a:rPr lang="it-IT" sz="1100" i="1" spc="0">
                <a:solidFill>
                  <a:srgbClr val="000000"/>
                </a:solidFill>
                <a:latin typeface="Garamond" panose="02020603050405020304" pitchFamily="1"/>
              </a:rPr>
              <a:t>ai dati e ai documenti detenuti dalle pubbliche amministrazioni, ulteriori rispetto a quelli oggetto di pubblicazione”</a:t>
            </a:r>
            <a:r>
              <a:rPr lang="it-IT" sz="1100" spc="0">
                <a:solidFill>
                  <a:srgbClr val="000000"/>
                </a:solidFill>
                <a:latin typeface="Garamond" panose="02020603050405020304" pitchFamily="1"/>
              </a:rPr>
              <a:t>, ossia per i quali non sussista uno specifico obbligo di pubblicazione.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Dalla lettura dell’art. 5 bis si evince, inoltre, che oggetto dell’accesso possono essere anche le informazioni detenute dalle p.a. e dagli altri soggetti indicati al § 4.1.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primo riferimento non è solo ai “documenti amministrativi”, ma anche ai “dati” che esprimono un concetto informativo più ampio, da riferire al dato conoscitivo come tale, indipendentemente dal supporto fisico sui cui è incorporato e a prescindere dai vincoli derivanti dalle sue modalità di organizzazione e conservazione. </a:t>
            </a:r>
          </a:p>
          <a:p>
            <a:pPr marL="91440" marR="91440" indent="274320" algn="just">
              <a:lnSpc>
                <a:spcPts val="1200"/>
              </a:lnSpc>
              <a:spcBef>
                <a:spcPts val="5"/>
              </a:spcBef>
              <a:spcAft>
                <a:spcPts val="0"/>
              </a:spcAft>
            </a:pPr>
            <a:r>
              <a:rPr lang="it-IT" sz="1100" spc="5">
                <a:solidFill>
                  <a:srgbClr val="000000"/>
                </a:solidFill>
                <a:latin typeface="Garamond" panose="02020603050405020304" pitchFamily="1"/>
              </a:rPr>
              <a:t>La distinzione tra documenti e dati acquista rilievo nella misura in cui essa comporta che l’amministrazione sia tenuta a considerare come validamente formulate, e quindi a darvi seguito, anche le richieste che si limitino a identificare/indicare i dati desiderati, e non anche i documenti in cui essi sono contenuti.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Si evidenzia, tuttavia, che il testo del decreto dispone che “</a:t>
            </a:r>
            <a:r>
              <a:rPr lang="it-IT" sz="1100" i="1" spc="0">
                <a:solidFill>
                  <a:srgbClr val="000000"/>
                </a:solidFill>
                <a:latin typeface="Garamond" panose="02020603050405020304" pitchFamily="1"/>
              </a:rPr>
              <a:t>l’istanza di accesso civico identifica i dati, le informazioni o i documenti richiesti</a:t>
            </a:r>
            <a:r>
              <a:rPr lang="it-IT" sz="1100" spc="0">
                <a:solidFill>
                  <a:srgbClr val="000000"/>
                </a:solidFill>
                <a:latin typeface="Garamond" panose="02020603050405020304" pitchFamily="1"/>
              </a:rPr>
              <a:t>”; pertanto non è ammissibile una richiesta meramente esplorativa, volta semplicemente a “scoprire” di quali informazioni l’amministrazione dispone. Le richieste, inoltre, non devono essere generiche, ma consentire l’individuazione del dato, del documento o dell’informazione.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Allo stesso modo, nei casi particolari in cui venga presentata una domanda di accesso per un numero manifestamente irragionevole di documenti, imponendo così un carico di lavoro tale da paralizzare, in modo molto sostanziale, il buon funzionamento dell’amministrazione, la stessa può ponderare, da un lato, l’interesse dell’accesso del pubblico ai documenti e, dall’altro, il carico di lavoro che ne deriverebbe, al fine di salvaguardare, in questi casi particolari e di stretta interpretazione, l’interesse ad un buon andamento dell’amministrazione (</a:t>
            </a:r>
            <a:r>
              <a:rPr lang="it-IT" sz="1100" u="sng" spc="0">
                <a:solidFill>
                  <a:srgbClr val="0000FF"/>
                </a:solidFill>
                <a:latin typeface="Garamond" panose="02020603050405020304" pitchFamily="1"/>
              </a:rPr>
              <a:t>cfr. la</a:t>
            </a:r>
            <a:r>
              <a:rPr lang="it-IT" sz="1100" spc="0">
                <a:solidFill>
                  <a:srgbClr val="000000"/>
                </a:solidFill>
                <a:latin typeface="Garamond" panose="02020603050405020304" pitchFamily="1"/>
              </a:rPr>
              <a:t> giurisprudenza europea, Tribunale Prima Sezione ampliata 13 aprile 2005 causa T 2/03). </a:t>
            </a:r>
          </a:p>
          <a:p>
            <a:pPr marL="91440" marR="91440" indent="274320" algn="just">
              <a:lnSpc>
                <a:spcPts val="1200"/>
              </a:lnSpc>
              <a:spcBef>
                <a:spcPts val="15"/>
              </a:spcBef>
              <a:spcAft>
                <a:spcPts val="285"/>
              </a:spcAft>
            </a:pPr>
            <a:r>
              <a:rPr lang="it-IT" sz="1100" spc="0">
                <a:solidFill>
                  <a:srgbClr val="000000"/>
                </a:solidFill>
                <a:latin typeface="Garamond" panose="02020603050405020304" pitchFamily="1"/>
              </a:rPr>
              <a:t>Per quanto concerne la richiesta di </a:t>
            </a:r>
            <a:r>
              <a:rPr lang="it-IT" sz="1100" i="1" spc="0">
                <a:solidFill>
                  <a:srgbClr val="000000"/>
                </a:solidFill>
                <a:latin typeface="Garamond" panose="02020603050405020304" pitchFamily="1"/>
              </a:rPr>
              <a:t>informazioni</a:t>
            </a:r>
            <a:r>
              <a:rPr lang="it-IT" sz="1100" spc="0">
                <a:solidFill>
                  <a:srgbClr val="000000"/>
                </a:solidFill>
                <a:latin typeface="Garamond" panose="02020603050405020304" pitchFamily="1"/>
              </a:rPr>
              <a:t>, per informazioni si devono considerare le rielaborazione di dati detenuti dalle amministrazioni effettuate per propri fini contenuti in distinti documenti. Poiché la richiesta di accesso civico generalizzato riguarda i dati e i documenti detenuti dalle pubbliche amministrazioni </a:t>
            </a:r>
          </a:p>
        </p:txBody>
      </p:sp>
      <p:sp>
        <p:nvSpPr>
          <p:cNvPr id="228" name="Segnaposto testo 227"/>
          <p:cNvSpPr>
            <a:spLocks noGrp="1"/>
          </p:cNvSpPr>
          <p:nvPr>
            <p:ph type="body" idx="10"/>
          </p:nvPr>
        </p:nvSpPr>
        <p:spPr>
          <a:xfrm>
            <a:off x="6712585" y="9892030"/>
            <a:ext cx="18669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7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33" name="Segnaposto testo 23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15"/>
              </a:spcBef>
              <a:spcAft>
                <a:spcPts val="0"/>
              </a:spcAft>
            </a:pPr>
            <a:r>
              <a:rPr lang="it-IT" sz="1100" spc="0">
                <a:solidFill>
                  <a:srgbClr val="000000"/>
                </a:solidFill>
                <a:latin typeface="Garamond" panose="02020603050405020304" pitchFamily="1"/>
              </a:rPr>
              <a:t>(art. 5, comma 2 del decreto trasparenza), resta escluso che – per rispondere a tale richiesta – l’amministrazione sia tenuta a formare o raccogliere o altrimenti procurarsi informazioni che non siano già in suo possesso. Pertanto, l’amministrazione non ha l’obbligo di rielaborare i dati ai fini dell’accesso generalizzato, ma solo a consentire l’accesso ai documenti nei quali siano contenute le informazioni già detenute e gestite dall’amministrazione stessa. </a:t>
            </a:r>
          </a:p>
          <a:p>
            <a:pPr marL="502920" marR="91440" indent="-411480" algn="just">
              <a:lnSpc>
                <a:spcPts val="1600"/>
              </a:lnSpc>
              <a:spcBef>
                <a:spcPts val="2375"/>
              </a:spcBef>
              <a:spcAft>
                <a:spcPts val="0"/>
              </a:spcAft>
            </a:pPr>
            <a:r>
              <a:rPr lang="it-IT" sz="1400" b="1" spc="0">
                <a:solidFill>
                  <a:srgbClr val="000000"/>
                </a:solidFill>
                <a:latin typeface="Garamond" panose="02020603050405020304" pitchFamily="1"/>
              </a:rPr>
              <a:t>5. Distinzione fra eccezioni assolute all’accesso generalizzato e “limiti” (eccezioni relative o qualificate) </a:t>
            </a:r>
          </a:p>
          <a:p>
            <a:pPr marL="91440" marR="91440" indent="274320" algn="just">
              <a:lnSpc>
                <a:spcPts val="1200"/>
              </a:lnSpc>
              <a:spcBef>
                <a:spcPts val="1525"/>
              </a:spcBef>
              <a:spcAft>
                <a:spcPts val="0"/>
              </a:spcAft>
            </a:pPr>
            <a:r>
              <a:rPr lang="it-IT" sz="1100" spc="0">
                <a:solidFill>
                  <a:srgbClr val="000000"/>
                </a:solidFill>
                <a:latin typeface="Garamond" panose="02020603050405020304" pitchFamily="1"/>
              </a:rPr>
              <a:t>Come già accennato, la regola della generale accessibilità è temperata dalla previsione di eccezioni poste a tutela di interessi pubblici e privati che possono subire un pregiudizio dalla diffusione generalizzata di talune informazioni.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Dalla lettura dell’art. 5 bis, co. 1, 2 e 3 del decreto trasparenza si possono distinguere due tipi di eccezioni, assolute o relative.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Al ricorrere di queste eccezioni, le amministrazioni, rispettivamente, devono o possono rifiutare l’accesso generalizzato. La chiara identificazione di tali eccezioni rappresenta un elemento decisivo per consentire la corretta applicazione del diritto di accesso generalizzato. </a:t>
            </a:r>
          </a:p>
          <a:p>
            <a:pPr marL="91440" marR="0" indent="0" algn="l">
              <a:lnSpc>
                <a:spcPts val="1400"/>
              </a:lnSpc>
              <a:spcBef>
                <a:spcPts val="1330"/>
              </a:spcBef>
              <a:spcAft>
                <a:spcPts val="0"/>
              </a:spcAft>
            </a:pPr>
            <a:r>
              <a:rPr lang="it-IT" sz="1200" i="1" spc="90">
                <a:solidFill>
                  <a:srgbClr val="4F81BC"/>
                </a:solidFill>
                <a:latin typeface="Garamond" panose="02020603050405020304" pitchFamily="1"/>
              </a:rPr>
              <a:t>5.1. Eccezioni assolute </a:t>
            </a:r>
          </a:p>
          <a:p>
            <a:pPr marL="91440" marR="91440" indent="274320" algn="just">
              <a:lnSpc>
                <a:spcPts val="1200"/>
              </a:lnSpc>
              <a:spcBef>
                <a:spcPts val="1200"/>
              </a:spcBef>
              <a:spcAft>
                <a:spcPts val="0"/>
              </a:spcAft>
            </a:pPr>
            <a:r>
              <a:rPr lang="it-IT" sz="1100" spc="-5">
                <a:solidFill>
                  <a:srgbClr val="000000"/>
                </a:solidFill>
                <a:latin typeface="Garamond" panose="02020603050405020304" pitchFamily="1"/>
              </a:rPr>
              <a:t>L’accesso generalizzato è escluso nei casi indicati al co. 3 dell’art. 5 bis, nei casi cioè in cui una norma di legge, sulla base di una valutazione preventiva e generale, per tutelare interessi prioritari e fondamentali, dispone sicuramente la non ostensibilità di dati, documenti e informazioni. Solo una fonte di rango legislativo può giustificare la compressione del diritto a conoscere cui ora il nostro ordinamento è improntato. </a:t>
            </a:r>
          </a:p>
          <a:p>
            <a:pPr marL="365760" marR="0" indent="0" algn="l">
              <a:lnSpc>
                <a:spcPts val="1200"/>
              </a:lnSpc>
              <a:spcBef>
                <a:spcPts val="0"/>
              </a:spcBef>
              <a:spcAft>
                <a:spcPts val="0"/>
              </a:spcAft>
            </a:pPr>
            <a:r>
              <a:rPr lang="it-IT" sz="1100" spc="0">
                <a:solidFill>
                  <a:srgbClr val="000000"/>
                </a:solidFill>
                <a:latin typeface="Garamond" panose="02020603050405020304" pitchFamily="1"/>
              </a:rPr>
              <a:t>Dette esclusioni (eccezioni assolute) ricorrono in caso di: </a:t>
            </a:r>
          </a:p>
          <a:p>
            <a:pPr marL="91440" marR="0" indent="13716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segreto di Stato; </a:t>
            </a:r>
          </a:p>
          <a:p>
            <a:pPr marL="91440" marR="91440" indent="13716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negli altri casi di divieto di accesso o divulgazione previsti dalla legge, ivi compresi i casi in cui l’accesso è subordinato dalla disciplina vigente al rispetto di specifiche modalità o limiti, inclusi quelli di cui all’art. 24, comma 1, della legge n. 241 del 1990. </a:t>
            </a:r>
          </a:p>
          <a:p>
            <a:pPr marL="91440" marR="91440" indent="274320" algn="just">
              <a:lnSpc>
                <a:spcPts val="1200"/>
              </a:lnSpc>
              <a:spcBef>
                <a:spcPts val="60"/>
              </a:spcBef>
              <a:spcAft>
                <a:spcPts val="0"/>
              </a:spcAft>
            </a:pPr>
            <a:r>
              <a:rPr lang="it-IT" sz="1100" spc="0">
                <a:solidFill>
                  <a:srgbClr val="000000"/>
                </a:solidFill>
                <a:latin typeface="Garamond" panose="02020603050405020304" pitchFamily="1"/>
              </a:rPr>
              <a:t>Con riferimento a quest’ultima indicazione normativa, va registrato che essa delinea una parziale sovrapposizione delle eccezioni assolute dell’accesso generalizzato con quelle previste nella l. 241/1990. Stanti, tuttavia, le diverse finalità dei due istituti, l’individuazione di queste esclusioni, come si avrà modo di chiarire in seguito, si rivela di particolare delicatezza. In generale, il rinvio della disciplina dell’accesso generalizzato a quella delle esclusioni della legge 241/1990 non può che essere letto alla luce delle finalità di ampia </a:t>
            </a:r>
            <a:r>
              <a:rPr lang="it-IT" sz="1200" i="1" spc="0">
                <a:solidFill>
                  <a:srgbClr val="000000"/>
                </a:solidFill>
                <a:latin typeface="Garamond" panose="02020603050405020304" pitchFamily="1"/>
              </a:rPr>
              <a:t>disclosure </a:t>
            </a:r>
            <a:r>
              <a:rPr lang="it-IT" sz="1100" spc="0">
                <a:solidFill>
                  <a:srgbClr val="000000"/>
                </a:solidFill>
                <a:latin typeface="Garamond" panose="02020603050405020304" pitchFamily="1"/>
              </a:rPr>
              <a:t>sottesa alla nuova normativa e richiamate nella prima parte di queste linee guida. </a:t>
            </a:r>
          </a:p>
          <a:p>
            <a:pPr marL="91440" marR="0" indent="0" algn="l">
              <a:lnSpc>
                <a:spcPts val="1400"/>
              </a:lnSpc>
              <a:spcBef>
                <a:spcPts val="1275"/>
              </a:spcBef>
              <a:spcAft>
                <a:spcPts val="0"/>
              </a:spcAft>
            </a:pPr>
            <a:r>
              <a:rPr lang="it-IT" sz="1200" i="1" spc="80">
                <a:solidFill>
                  <a:srgbClr val="4F81BC"/>
                </a:solidFill>
                <a:latin typeface="Garamond" panose="02020603050405020304" pitchFamily="1"/>
              </a:rPr>
              <a:t>5.2. Limiti (eccezioni relative o qualificate)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Al di fuori dei casi sopra indicati, possono ricorrere, invece, limiti (eccezioni relative o qualificate) posti a tutela di interessi pubblici e privati di particolare rilievo giuridico elencati ai commi 1 e 2 dell’art. 5-bis del decreto trasparenza.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legislatore non opera, come nel caso delle eccezioni assolute, una generale e preventiva individuazione di esclusioni all’accesso generalizzato, ma rinvia a una attività valutativa che deve essere effettuata dalle amministrazioni con la tecnica del bilanciamento, caso per caso, tra l’interesse pubblico alla </a:t>
            </a:r>
            <a:r>
              <a:rPr lang="it-IT" sz="1200" i="1" spc="0">
                <a:solidFill>
                  <a:srgbClr val="000000"/>
                </a:solidFill>
                <a:latin typeface="Garamond" panose="02020603050405020304" pitchFamily="1"/>
              </a:rPr>
              <a:t>disclosure </a:t>
            </a:r>
            <a:r>
              <a:rPr lang="it-IT" sz="1100" spc="0">
                <a:solidFill>
                  <a:srgbClr val="000000"/>
                </a:solidFill>
                <a:latin typeface="Garamond" panose="02020603050405020304" pitchFamily="1"/>
              </a:rPr>
              <a:t>generalizzata e la tutela di altrettanto validi interessi considerati dall’ordinamento. </a:t>
            </a:r>
          </a:p>
          <a:p>
            <a:pPr marL="91440" marR="91440" indent="274320" algn="just">
              <a:lnSpc>
                <a:spcPts val="1200"/>
              </a:lnSpc>
              <a:spcBef>
                <a:spcPts val="15"/>
              </a:spcBef>
              <a:spcAft>
                <a:spcPts val="1560"/>
              </a:spcAft>
            </a:pPr>
            <a:r>
              <a:rPr lang="it-IT" sz="1100" spc="5">
                <a:solidFill>
                  <a:srgbClr val="000000"/>
                </a:solidFill>
                <a:latin typeface="Garamond" panose="02020603050405020304" pitchFamily="1"/>
              </a:rPr>
              <a:t>L’amministrazione, cioè, è tenuta a verificare, una volta accertata l’assenza di eccezioni assolute, se l’ostensione degli atti possa determinare un pregiudizio concreto e probabile agli interessi indicati dal legislatore. </a:t>
            </a:r>
          </a:p>
        </p:txBody>
      </p:sp>
      <p:sp>
        <p:nvSpPr>
          <p:cNvPr id="234" name="Segnaposto testo 233"/>
          <p:cNvSpPr>
            <a:spLocks noGrp="1"/>
          </p:cNvSpPr>
          <p:nvPr>
            <p:ph type="body" idx="10"/>
          </p:nvPr>
        </p:nvSpPr>
        <p:spPr>
          <a:xfrm>
            <a:off x="6710045" y="9892030"/>
            <a:ext cx="18923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8 </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39" name="Segnaposto testo 238"/>
          <p:cNvSpPr>
            <a:spLocks noGrp="1"/>
          </p:cNvSpPr>
          <p:nvPr>
            <p:ph type="body" idx="10"/>
          </p:nvPr>
        </p:nvSpPr>
        <p:spPr>
          <a:xfrm>
            <a:off x="793115" y="1180465"/>
            <a:ext cx="6155690" cy="871601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575"/>
              </a:spcBef>
              <a:spcAft>
                <a:spcPts val="0"/>
              </a:spcAft>
            </a:pPr>
            <a:r>
              <a:rPr lang="it-IT" sz="1100" spc="5">
                <a:solidFill>
                  <a:srgbClr val="000000"/>
                </a:solidFill>
                <a:latin typeface="Garamond" panose="02020603050405020304" pitchFamily="1"/>
              </a:rPr>
              <a:t>Affinché l’accesso possa essere rifiutato, il pregiudizio agli interessi considerati dai commi 1 e 2 deve essere concreto quindi deve sussistere un preciso nesso di causalità tra l’accesso e il pregiudizio. L’amministrazione, in altre parole, non può limitarsi a prefigurare il rischio di un pregiudizio in via</a:t>
            </a:r>
            <a:r>
              <a:rPr lang="it-IT" sz="1100" spc="5">
                <a:solidFill>
                  <a:srgbClr val="385522"/>
                </a:solidFill>
                <a:latin typeface="Garamond" panose="02020603050405020304" pitchFamily="1"/>
              </a:rPr>
              <a:t> generica</a:t>
            </a:r>
            <a:r>
              <a:rPr lang="it-IT" sz="1100" spc="5">
                <a:solidFill>
                  <a:srgbClr val="000000"/>
                </a:solidFill>
                <a:latin typeface="Garamond" panose="02020603050405020304" pitchFamily="1"/>
              </a:rPr>
              <a:t> e astratta, ma dovrà: </a:t>
            </a:r>
          </a:p>
          <a:p>
            <a:pPr marL="365760" marR="0" indent="0" algn="just">
              <a:lnSpc>
                <a:spcPts val="1200"/>
              </a:lnSpc>
              <a:spcBef>
                <a:spcPts val="40"/>
              </a:spcBef>
              <a:spcAft>
                <a:spcPts val="0"/>
              </a:spcAft>
            </a:pPr>
            <a:r>
              <a:rPr lang="it-IT" sz="1100" spc="0">
                <a:solidFill>
                  <a:srgbClr val="000000"/>
                </a:solidFill>
                <a:latin typeface="Garamond" panose="02020603050405020304" pitchFamily="1"/>
              </a:rPr>
              <a:t>a) indicare chiaramente quale – tra gli interessi elencati all’art. 5, co. 1 e 2 – viene pregiudicato; </a:t>
            </a:r>
          </a:p>
          <a:p>
            <a:pPr marL="365760" marR="91440" indent="0" algn="just">
              <a:lnSpc>
                <a:spcPts val="1200"/>
              </a:lnSpc>
              <a:spcBef>
                <a:spcPts val="0"/>
              </a:spcBef>
              <a:spcAft>
                <a:spcPts val="0"/>
              </a:spcAft>
            </a:pPr>
            <a:r>
              <a:rPr lang="it-IT" sz="1100" spc="0">
                <a:solidFill>
                  <a:srgbClr val="000000"/>
                </a:solidFill>
                <a:latin typeface="Garamond" panose="02020603050405020304" pitchFamily="1"/>
              </a:rPr>
              <a:t>b)dimostrare che il pregiudizio (concreto) prefigurato dipende direttamente dalla </a:t>
            </a:r>
            <a:r>
              <a:rPr lang="it-IT" sz="1150" i="1" spc="0">
                <a:solidFill>
                  <a:srgbClr val="000000"/>
                </a:solidFill>
                <a:latin typeface="Garamond" panose="02020603050405020304" pitchFamily="1"/>
              </a:rPr>
              <a:t>disclosure </a:t>
            </a:r>
            <a:r>
              <a:rPr lang="it-IT" sz="1100" spc="0">
                <a:solidFill>
                  <a:srgbClr val="000000"/>
                </a:solidFill>
                <a:latin typeface="Garamond" panose="02020603050405020304" pitchFamily="1"/>
              </a:rPr>
              <a:t>dell’informazione richiesta; </a:t>
            </a:r>
          </a:p>
          <a:p>
            <a:pPr marL="365760" marR="91440" indent="0" algn="just">
              <a:lnSpc>
                <a:spcPts val="1200"/>
              </a:lnSpc>
              <a:spcBef>
                <a:spcPts val="30"/>
              </a:spcBef>
              <a:spcAft>
                <a:spcPts val="0"/>
              </a:spcAft>
            </a:pPr>
            <a:r>
              <a:rPr lang="it-IT" sz="1100" spc="0">
                <a:solidFill>
                  <a:srgbClr val="000000"/>
                </a:solidFill>
                <a:latin typeface="Garamond" panose="02020603050405020304" pitchFamily="1"/>
              </a:rPr>
              <a:t>c) dimostrare che il pregiudizio conseguente alla </a:t>
            </a:r>
            <a:r>
              <a:rPr lang="it-IT" sz="1150" i="1" spc="0">
                <a:solidFill>
                  <a:srgbClr val="000000"/>
                </a:solidFill>
                <a:latin typeface="Garamond" panose="02020603050405020304" pitchFamily="1"/>
              </a:rPr>
              <a:t>disclosure </a:t>
            </a:r>
            <a:r>
              <a:rPr lang="it-IT" sz="1100" spc="0">
                <a:solidFill>
                  <a:srgbClr val="000000"/>
                </a:solidFill>
                <a:latin typeface="Garamond" panose="02020603050405020304" pitchFamily="1"/>
              </a:rPr>
              <a:t>è un evento altamente probabile, e non soltanto possibile.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Detta valutazione, proprio perché relativa alla identificazione di un pregiudizio in concreto, non può essere compiuta che con riferimento al contesto temporale in cui viene formulata la domanda di accesso: il pregiudizio concreto, in altri termini, va valutato rispetto al momento ed al contesto in cui l’informazione viene resa accessibile, e non in termini assoluti ed atemporali. Tale processo logico è confermato dalle previsioni dei commi 4 e 5 dell’art. 5 bis del decreto trasparenza: da una parte, il diniego dell’accesso non è giustificato, se ai fini della protezione di tale interesse è sufficiente il differimento dello stesso per la tutela degli interessi considerati dalla norma (art. 5-bis, comma 5). I limiti, cioè, operano nell’arco temporale nel quale la tutela è giustificata in relazione alla natura del dato, del documento o dell’informazione di cui si chiede l’accesso (art. 5 bis co. 5). Allo stesso modo, l’amministrazione dovrà consentire l’accesso parziale utilizzando, se del caso, la tecnica dell’oscuramento di alcuni dati, qualora la protezione dell’interesse sotteso alla eccezione sia invece assicurato dal diniego di </a:t>
            </a:r>
            <a:r>
              <a:rPr lang="it-IT" sz="1150" i="1" spc="0">
                <a:solidFill>
                  <a:srgbClr val="000000"/>
                </a:solidFill>
                <a:latin typeface="Garamond" panose="02020603050405020304" pitchFamily="1"/>
              </a:rPr>
              <a:t>disclosure </a:t>
            </a:r>
            <a:r>
              <a:rPr lang="it-IT" sz="1100" spc="0">
                <a:solidFill>
                  <a:srgbClr val="000000"/>
                </a:solidFill>
                <a:latin typeface="Garamond" panose="02020603050405020304" pitchFamily="1"/>
              </a:rPr>
              <a:t>di una parte soltanto di esso. In questo caso, l’amministrazione è tenuta a consentire l’accesso alle parti restanti (art. 5-bis, comma 4, secondo alinea).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L’amministrazione è tenuta quindi a privilegiare la scelta che, pur non oltrepassando i limiti di ciò che può essere ragionevolmente richiesto, sia la più favorevole al diritto di accesso del richiedente. Il principio di proporzionalità, infatti, esige che le deroghe non eccedano quanto è adeguato e necessario per raggiungere lo scopo perseguito (cfr. sul punto la giurisprudenza comunitaria, Corte di Giustizia 15 maggio 1986, causa C-222/84; Tribunale Prima Sezione ampliata 13 aprile 2005 causa T 2/03). </a:t>
            </a:r>
          </a:p>
          <a:p>
            <a:pPr marL="91440" marR="0" indent="0" algn="l">
              <a:lnSpc>
                <a:spcPts val="1400"/>
              </a:lnSpc>
              <a:spcBef>
                <a:spcPts val="1325"/>
              </a:spcBef>
              <a:spcAft>
                <a:spcPts val="0"/>
              </a:spcAft>
            </a:pPr>
            <a:r>
              <a:rPr lang="it-IT" sz="1150" i="1" spc="95">
                <a:solidFill>
                  <a:srgbClr val="4F81BC"/>
                </a:solidFill>
                <a:latin typeface="Garamond" panose="02020603050405020304" pitchFamily="1"/>
              </a:rPr>
              <a:t>5.3. La motivazione del diniego all’accesso </a:t>
            </a:r>
          </a:p>
          <a:p>
            <a:pPr marL="91440" marR="91440" indent="274320" algn="just">
              <a:lnSpc>
                <a:spcPts val="1200"/>
              </a:lnSpc>
              <a:spcBef>
                <a:spcPts val="1190"/>
              </a:spcBef>
              <a:spcAft>
                <a:spcPts val="0"/>
              </a:spcAft>
            </a:pPr>
            <a:r>
              <a:rPr lang="it-IT" sz="1100" spc="10">
                <a:solidFill>
                  <a:srgbClr val="000000"/>
                </a:solidFill>
                <a:latin typeface="Garamond" panose="02020603050405020304" pitchFamily="1"/>
              </a:rPr>
              <a:t>Nella risposta negativa o parzialmente tale, sia per i casi di diniego connessi all’esistenza di limiti di cui ai co. 1 e 2 che per quelli connessi all’esistenza di casi di eccezioni assolute di cui al co. 3, l’amministrazione è tenuta a una congrua e completa, motivazione, tanto più necessaria in una fase sicuramente sperimentale quale quella che si apre con le prime richieste di accesso. La motivazione serve all’amministrazione per definire progressivamente proprie linee di condotta ragionevoli e legittime, al cittadino per comprendere ampiezza e limiti dell’accesso generalizzato, al giudice per sindacare adeguatamente le decisioni dell’amministrazione.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Possono, tuttavia, verificarsi circostanze in cui potrebbe essere pregiudizievole dell’interesse coinvolto imporre all’amministrazione anche solo di confermare o negare di essere in possesso di alcuni dati o informazioni (si consideri ad esempio il caso di informazioni su indagini in corso). In tali ipotesi, di stretta interpretazione, se si dovesse pretendere una puntale specificazione delle ragioni del diniego, l’amministrazione potrebbe disvelare, in tutto o in parte, proprio informazioni e dati che la normativa ha escluso o limitato dall’accesso per tutelarne la riservatezza (pubblica o privata). </a:t>
            </a:r>
          </a:p>
          <a:p>
            <a:pPr marL="91440" marR="91440" indent="274320" algn="just">
              <a:lnSpc>
                <a:spcPts val="1200"/>
              </a:lnSpc>
              <a:spcBef>
                <a:spcPts val="0"/>
              </a:spcBef>
              <a:spcAft>
                <a:spcPts val="6455"/>
              </a:spcAft>
            </a:pPr>
            <a:r>
              <a:rPr lang="it-IT" sz="1100" spc="0">
                <a:solidFill>
                  <a:srgbClr val="000000"/>
                </a:solidFill>
                <a:latin typeface="Garamond" panose="02020603050405020304" pitchFamily="1"/>
              </a:rPr>
              <a:t>Ove ci si trovi in situazioni del genere, e ove questo non comporti la rivelazione di informazioni protette, è quantomeno opportuno indicare le categorie di interessi pubblici o privati che si intendono tutelare e almeno le fonti normative che prevedono l’esclusione o la limitazione dell’accesso da cui dipende la scelta dell’amministrazione. </a:t>
            </a:r>
          </a:p>
        </p:txBody>
      </p:sp>
      <p:sp>
        <p:nvSpPr>
          <p:cNvPr id="240" name="Segnaposto testo 239"/>
          <p:cNvSpPr>
            <a:spLocks noGrp="1"/>
          </p:cNvSpPr>
          <p:nvPr>
            <p:ph type="body" idx="10"/>
          </p:nvPr>
        </p:nvSpPr>
        <p:spPr>
          <a:xfrm>
            <a:off x="6710045" y="9896475"/>
            <a:ext cx="186690" cy="16256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00" b="1" i="1" spc="0">
                <a:solidFill>
                  <a:srgbClr val="000000"/>
                </a:solidFill>
                <a:latin typeface="Calibri" panose="02020603050405020304" pitchFamily="1"/>
              </a:rPr>
              <a:t>9 </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45" name="Segnaposto testo 244"/>
          <p:cNvSpPr>
            <a:spLocks noGrp="1"/>
          </p:cNvSpPr>
          <p:nvPr>
            <p:ph type="body" idx="10"/>
          </p:nvPr>
        </p:nvSpPr>
        <p:spPr>
          <a:xfrm>
            <a:off x="79756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400"/>
              </a:lnSpc>
              <a:spcBef>
                <a:spcPts val="3715"/>
              </a:spcBef>
              <a:spcAft>
                <a:spcPts val="0"/>
              </a:spcAft>
            </a:pPr>
            <a:r>
              <a:rPr lang="it-IT" sz="1400" b="1" spc="55">
                <a:solidFill>
                  <a:srgbClr val="000000"/>
                </a:solidFill>
                <a:latin typeface="Garamond" panose="02020603050405020304" pitchFamily="1"/>
              </a:rPr>
              <a:t>6. Le eccezioni assolute </a:t>
            </a:r>
          </a:p>
          <a:p>
            <a:pPr marL="91440" marR="91440" indent="274320" algn="just">
              <a:lnSpc>
                <a:spcPts val="1200"/>
              </a:lnSpc>
              <a:spcBef>
                <a:spcPts val="1580"/>
              </a:spcBef>
              <a:spcAft>
                <a:spcPts val="0"/>
              </a:spcAft>
            </a:pPr>
            <a:r>
              <a:rPr lang="it-IT" sz="1100" spc="0">
                <a:solidFill>
                  <a:srgbClr val="000000"/>
                </a:solidFill>
                <a:latin typeface="Garamond" panose="02020603050405020304" pitchFamily="1"/>
              </a:rPr>
              <a:t>Una prima categoria di eccezioni è prevista dalla legge ed ha carattere tassativo. Come anticipato, si tratta di eccezioni poste da una norma di rango primario a tutela di interessi pubblici e privati fondamentali e prioritari rispetto a quello del diritto alla conoscenza diffusa. In presenza di tali eccezioni l’amministrazione è tenuta a rifiutare l’accesso.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Nella valutazione dell’istanza di accesso, l’amministrazione deve quindi verificare che la richiesta non riguardi atti, documenti o informazioni sottratte alla possibilità di ostensione in quanto ricadenti in una delle fattispecie indicate nell’art. 5 bis co. 3.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Il legislatore rinvia ai casi di segreto di Stato, agli altri casi di divieto di accesso o divulgazione previsti dalla legge, ivi compresi i casi in cui l’accesso è subordinato dalla disciplina vigente al rispetto di specifiche condizioni, modalità o limiti, inclusi quelli di cui all'articolo 24, comma 1, della legge n. 241 del 1990. </a:t>
            </a:r>
          </a:p>
          <a:p>
            <a:pPr marL="91440" marR="0" indent="0" algn="l">
              <a:lnSpc>
                <a:spcPts val="1200"/>
              </a:lnSpc>
              <a:spcBef>
                <a:spcPts val="1495"/>
              </a:spcBef>
              <a:spcAft>
                <a:spcPts val="0"/>
              </a:spcAft>
            </a:pPr>
            <a:r>
              <a:rPr lang="it-IT" sz="1150" i="1" spc="100">
                <a:solidFill>
                  <a:srgbClr val="4F81BC"/>
                </a:solidFill>
                <a:latin typeface="Garamond" panose="02020603050405020304" pitchFamily="1"/>
              </a:rPr>
              <a:t>6.1. Segreto di Stato </a:t>
            </a:r>
          </a:p>
          <a:p>
            <a:pPr marL="91440" marR="91440" indent="274320" algn="just">
              <a:lnSpc>
                <a:spcPts val="1200"/>
              </a:lnSpc>
              <a:spcBef>
                <a:spcPts val="1220"/>
              </a:spcBef>
              <a:spcAft>
                <a:spcPts val="0"/>
              </a:spcAft>
            </a:pPr>
            <a:r>
              <a:rPr lang="it-IT" sz="1100" spc="-15">
                <a:solidFill>
                  <a:srgbClr val="000000"/>
                </a:solidFill>
                <a:latin typeface="Garamond" panose="02020603050405020304" pitchFamily="1"/>
              </a:rPr>
              <a:t>La definizione di Segreto di Stato è contenuta nell’art. 39 della legge 3 agosto 2007, n. 124, che ha abrogato la previgente legge 24 ottobre 1977, n. 801, secondo il quale </a:t>
            </a:r>
            <a:r>
              <a:rPr lang="it-IT" sz="1150" i="1" spc="-15">
                <a:solidFill>
                  <a:srgbClr val="000000"/>
                </a:solidFill>
                <a:latin typeface="Garamond" panose="02020603050405020304" pitchFamily="1"/>
              </a:rPr>
              <a:t>“sono coperti dal segreto di Stato gli atti, i documenti, le notizie, le attività e ogni altra cosa la cui diffusione sia idonea a recare danno all'integrità della Repubblica, anche in relazione ad accordi internazionali, alla difesa delle istituzioni poste dalla Costituzione a suo fondamento, all’indipendenza dello Stato rispetto agli altri Stati e alle relazioni con essi, alla preparazione e alla difesa militare dello Stato”</a:t>
            </a:r>
            <a:r>
              <a:rPr lang="it-IT" sz="1100" spc="-15">
                <a:solidFill>
                  <a:srgbClr val="000000"/>
                </a:solidFill>
                <a:latin typeface="Garamond" panose="02020603050405020304" pitchFamily="1"/>
              </a:rPr>
              <a:t>.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Il Segreto di Stato è finalizzato alla salvaguardia di supremi e imprescindibili interessi dello Stato, quali l’integrità della Repubblica, la difesa delle istituzioni, l’indipendenza dello Stato, la preparazione e la difesa militare dello Stato (art. 3, comma 1, D.P.C.M. 8 aprile 2008 attuativo del citato art. 39, comma 5 della l. n. 124/2007) e trova legittimazione costituzionale proprio in quanto mezzo o strumento necessario per raggiungere tale finalità (Corte Costituzionale, sentenza 24 maggio 1977 n. 86).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Inoltre, la medesima legge prevede che il Segreto di Stato si estenda anche a cose e attività che non sono necessariamente riconducibili alla categoria di “documento amministrativo”. </a:t>
            </a:r>
          </a:p>
          <a:p>
            <a:pPr marL="91440" marR="91440" indent="274320" algn="just">
              <a:lnSpc>
                <a:spcPts val="1200"/>
              </a:lnSpc>
              <a:spcBef>
                <a:spcPts val="0"/>
              </a:spcBef>
              <a:spcAft>
                <a:spcPts val="0"/>
              </a:spcAft>
            </a:pPr>
            <a:r>
              <a:rPr lang="it-IT" sz="1100" spc="10">
                <a:solidFill>
                  <a:srgbClr val="000000"/>
                </a:solidFill>
                <a:latin typeface="Garamond" panose="02020603050405020304" pitchFamily="1"/>
              </a:rPr>
              <a:t>Il potere di disporre il vincolo derivante dal Segreto di Stato è attribuito in via esclusiva al Presidente del Consiglio dei ministri (art. 39, comma 4) ed è stabilito un limite temporale al vincolo stesso, in quanto, decorsi quindici anni dall’apposizione del Segreto di Stato o, in mancanza di questa, dalla sua opposizione confermata, chiunque vi abbia interesse può richiedere al Presidente del Consiglio dei ministri di avere accesso alle informazioni, ai documenti, agli atti, alle attività, alle cose e ai luoghi coperti dal Segreto di Stato (art. 39, comma 7). Il Segreto in parola è opponibile anche all’autorità giudiziaria, eccetto la Corte Costituzionale.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Il Segreto di Stato va tenuto distinto dalle classifiche di segretezza, disciplinate dall’art. 42 della legge n. 124/2007, che sono apposte dalle singole amministrazioni per circoscrivere la conoscenza delle informazioni per i soggetti che abbiano necessità di accedervi o a ciò abilitati in ragione delle loro funzioni istituzionali. </a:t>
            </a:r>
          </a:p>
          <a:p>
            <a:pPr marL="91440" marR="0" indent="0" algn="l">
              <a:lnSpc>
                <a:spcPts val="1200"/>
              </a:lnSpc>
              <a:spcBef>
                <a:spcPts val="1500"/>
              </a:spcBef>
              <a:spcAft>
                <a:spcPts val="0"/>
              </a:spcAft>
            </a:pPr>
            <a:r>
              <a:rPr lang="it-IT" sz="1150" i="1" spc="90">
                <a:solidFill>
                  <a:srgbClr val="4F81BC"/>
                </a:solidFill>
                <a:latin typeface="Garamond" panose="02020603050405020304" pitchFamily="1"/>
              </a:rPr>
              <a:t>6.2. Altri casi di segreto o di divieto di divulgazione </a:t>
            </a:r>
          </a:p>
          <a:p>
            <a:pPr marL="91440" marR="0" indent="0" algn="l">
              <a:lnSpc>
                <a:spcPts val="1200"/>
              </a:lnSpc>
              <a:spcBef>
                <a:spcPts val="1210"/>
              </a:spcBef>
              <a:spcAft>
                <a:spcPts val="0"/>
              </a:spcAft>
            </a:pPr>
            <a:r>
              <a:rPr lang="it-IT" sz="1100" spc="0">
                <a:solidFill>
                  <a:srgbClr val="2D74B5"/>
                </a:solidFill>
                <a:latin typeface="Garamond" panose="02020603050405020304" pitchFamily="1"/>
              </a:rPr>
              <a:t>6.2.1. Esemplificazione di casi di segreto e di divieti di divulgazione </a:t>
            </a:r>
          </a:p>
          <a:p>
            <a:pPr marL="91440" marR="91440" indent="274320" algn="just">
              <a:lnSpc>
                <a:spcPts val="1200"/>
              </a:lnSpc>
              <a:spcBef>
                <a:spcPts val="1225"/>
              </a:spcBef>
              <a:spcAft>
                <a:spcPts val="0"/>
              </a:spcAft>
            </a:pPr>
            <a:r>
              <a:rPr lang="it-IT" sz="1100" spc="0">
                <a:solidFill>
                  <a:srgbClr val="000000"/>
                </a:solidFill>
                <a:latin typeface="Garamond" panose="02020603050405020304" pitchFamily="1"/>
              </a:rPr>
              <a:t>Nell’ordinamento esistono altre diverse disposizioni che prevedono espressamente casi di segreto o di divieto di divulgazione.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Nelle presenti linee guida non può che rinviarsi a tali diverse disposizioni indicando di seguito alcune esemplificazioni che, in quanto tali, non sono esaustive. </a:t>
            </a:r>
          </a:p>
          <a:p>
            <a:pPr marL="91440" marR="91440" indent="274320" algn="just">
              <a:lnSpc>
                <a:spcPts val="1200"/>
              </a:lnSpc>
              <a:spcBef>
                <a:spcPts val="0"/>
              </a:spcBef>
              <a:spcAft>
                <a:spcPts val="480"/>
              </a:spcAft>
            </a:pPr>
            <a:r>
              <a:rPr lang="it-IT" sz="1100" spc="0">
                <a:solidFill>
                  <a:srgbClr val="000000"/>
                </a:solidFill>
                <a:latin typeface="Garamond" panose="02020603050405020304" pitchFamily="1"/>
              </a:rPr>
              <a:t>Si ricorda, ad esempio, il segreto statistico, regolamentato dal d.lgs. del 6 settembre 1989 n. 322 all’art. 9; il Segreto militare disciplinato dal RD 11 luglio 1941 n. 161; le classifiche di segretezza di atti e documenti di cui all’art. 42 della l. 124/2007; il segreto bancario previsto dall’art. 7 del d.lgs. 385/1993; i limiti alla divulgazione delle informazioni e dei dati conservati negli archivi automatizzati del Centro elaborazione dati </a:t>
            </a:r>
          </a:p>
        </p:txBody>
      </p:sp>
      <p:sp>
        <p:nvSpPr>
          <p:cNvPr id="246" name="Segnaposto testo 245"/>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10 </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51" name="Segnaposto testo 250"/>
          <p:cNvSpPr>
            <a:spLocks noGrp="1"/>
          </p:cNvSpPr>
          <p:nvPr>
            <p:ph type="body" idx="10"/>
          </p:nvPr>
        </p:nvSpPr>
        <p:spPr>
          <a:xfrm>
            <a:off x="706755" y="1186180"/>
            <a:ext cx="6155690" cy="8201025"/>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a:solidFill>
                  <a:srgbClr val="1F487C"/>
                </a:solidFill>
                <a:latin typeface="Garamond" panose="02020603050405020304" pitchFamily="1"/>
              </a:rPr>
              <a:t>Autorità Nazionale Anticorruzione </a:t>
            </a:r>
          </a:p>
          <a:p>
            <a:pPr marL="182880" marR="0" indent="0" algn="just">
              <a:lnSpc>
                <a:spcPts val="1200"/>
              </a:lnSpc>
              <a:spcBef>
                <a:spcPts val="3595"/>
              </a:spcBef>
              <a:spcAft>
                <a:spcPts val="0"/>
              </a:spcAft>
            </a:pPr>
            <a:r>
              <a:rPr lang="it-IT" sz="1100" spc="0">
                <a:solidFill>
                  <a:srgbClr val="000000"/>
                </a:solidFill>
                <a:latin typeface="Garamond" panose="02020603050405020304" pitchFamily="1"/>
              </a:rPr>
              <a:t>in materia di tutela dell’ordine e della sicurezza pubblica ai sensi dell’art. 9 della l. 121/1981; le disposizioni sui contratti secretati previste dall’art. 162 del d.lgs. 50/2016; il segreto scientifico e il segreto industriale di cui all’art. 623 del c.p.; il segreto sul contenuto della corrispondenza (art. 616 ss. c.p.); il segreto professionale (art. 622 c.p. e 200 c.p.p.) e i “pareri legali” che attengono al diritto di difesa in un procedimento contenzioso (giudiziario, arbitrale o amministrativa) come confermato anche dagli artt. 2 e 5 del dPCM 26.1.1996, n. 200; i divieti di divulgazione connessi al segreto d’ufficio come disciplinato dall’art. 15 del d.P.R. n. 3/1957. Tra i casi di segreto previsti dall’ordinamento, rientra quello istruttorio in sede penale, delineato dall’art. 329 c.p.p., a tenore del quale </a:t>
            </a:r>
            <a:r>
              <a:rPr lang="it-IT" sz="1100" i="1" spc="0">
                <a:solidFill>
                  <a:srgbClr val="000000"/>
                </a:solidFill>
                <a:latin typeface="Garamond" panose="02020603050405020304" pitchFamily="1"/>
              </a:rPr>
              <a:t>“gli atti di indagine compiuti dal pubblico ministero e dalla polizia giudiziaria sono coperti da segreto fino a quando l’imputato non ne possa avere conoscenza e, comunque, non oltre la chiusura delle indagini preliminari”. </a:t>
            </a:r>
            <a:r>
              <a:rPr lang="it-IT" sz="1100" spc="0">
                <a:solidFill>
                  <a:srgbClr val="000000"/>
                </a:solidFill>
                <a:latin typeface="Garamond" panose="02020603050405020304" pitchFamily="1"/>
              </a:rPr>
              <a:t>In questo caso la disciplina sull’accessibilità è regolata direttamente dal codice di procedura penale e a essa è necessario fare esclusivo riferimento. </a:t>
            </a:r>
          </a:p>
          <a:p>
            <a:pPr marL="182880" marR="0" indent="274320" algn="just">
              <a:lnSpc>
                <a:spcPts val="1200"/>
              </a:lnSpc>
              <a:spcBef>
                <a:spcPts val="35"/>
              </a:spcBef>
              <a:spcAft>
                <a:spcPts val="0"/>
              </a:spcAft>
            </a:pPr>
            <a:r>
              <a:rPr lang="it-IT" sz="1100" spc="0">
                <a:solidFill>
                  <a:srgbClr val="000000"/>
                </a:solidFill>
                <a:latin typeface="Garamond" panose="02020603050405020304" pitchFamily="1"/>
              </a:rPr>
              <a:t>Salvo che non sia possibile un accesso parziale, con oscuramento dei dati, alcuni divieti di divulgazione sono previsti dalla normativa vigente in materia di tutela della riservatezza con riferimento a: </a:t>
            </a:r>
          </a:p>
          <a:p>
            <a:pPr marL="457200" marR="182880" indent="274320" algn="l">
              <a:lnSpc>
                <a:spcPts val="1200"/>
              </a:lnSpc>
              <a:spcBef>
                <a:spcPts val="175"/>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idonei a rivelare lo stato di salute, ossia a qualsiasi informazione da cui si possa desumere, anche indirettamente, lo stato di malattia o l’esistenza di patologie dei soggetti interessati, compreso qualsiasi riferimento alle condizioni di invalidità, disabilità o handicap fisici e/o psichici (art. 22, comma 8, del Codice; art. 7-bis, comma 6, d. lgs. n. 33/2013). </a:t>
            </a:r>
          </a:p>
          <a:p>
            <a:pPr marL="457200" marR="0" indent="274320" algn="l">
              <a:lnSpc>
                <a:spcPts val="1200"/>
              </a:lnSpc>
              <a:spcBef>
                <a:spcPts val="180"/>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idonei a rivelare la vita sessuale (art. 7-bis, comma 6, d. lgs. n. 33/2013). </a:t>
            </a:r>
          </a:p>
          <a:p>
            <a:pPr marL="457200" marR="457200" indent="274320" algn="l">
              <a:lnSpc>
                <a:spcPts val="1200"/>
              </a:lnSpc>
              <a:spcBef>
                <a:spcPts val="160"/>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identificativi di persone fisiche beneficiarie di aiuti economici da cui è possibile ricavare informazioni relative allo stato di salute ovvero alla situazione di disagio economico-sociale degli interessati (divieto previsto dall’art. 26, comma 4, d. lgs. n. 33/2013)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Resta, in ogni caso, ferma la possibilità che i dati personali per i quali sia stato negato l’accesso civico possano essere resi ostensibili al soggetto che abbia comunque motivato nell’istanza l’esistenza di «un interesse diretto, concreto e attuale, corrispondente ad una situazione giuridicamente tutelata e collegata al documento al quale è chiesto l’accesso», trasformando di fatto, con riferimento alla conoscenza dei dati personali, l’istanza di accesso civico in un’istanza di accesso ai sensi della l. 241/1990.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Il diritto di accesso ai propri dati personali rimane, invece, regolato dagli artt. 7 ss. del d. lgs. n. 196/2003 e dal procedimento ivi previsto per la relativa tutela, inclusi i limiti di conoscibilità espressamente previsti anche nei confronti dell’interessato medesimo (art. 8 del d.lgs. n. 196/2003). </a:t>
            </a:r>
          </a:p>
          <a:p>
            <a:pPr marL="182880" marR="0" indent="0" algn="l">
              <a:lnSpc>
                <a:spcPts val="1200"/>
              </a:lnSpc>
              <a:spcBef>
                <a:spcPts val="1360"/>
              </a:spcBef>
              <a:spcAft>
                <a:spcPts val="0"/>
              </a:spcAft>
            </a:pPr>
            <a:r>
              <a:rPr lang="it-IT" sz="1100" spc="0">
                <a:solidFill>
                  <a:srgbClr val="2D74B5"/>
                </a:solidFill>
                <a:latin typeface="Garamond" panose="02020603050405020304" pitchFamily="1"/>
              </a:rPr>
              <a:t>6.2.2. Eccezioni assolute in caso in cui l’accesso è subordinato dalla “disciplina vigente al rispetto di </a:t>
            </a:r>
          </a:p>
          <a:p>
            <a:pPr marL="548640" marR="0" indent="0" algn="l">
              <a:lnSpc>
                <a:spcPts val="1200"/>
              </a:lnSpc>
              <a:spcBef>
                <a:spcPts val="0"/>
              </a:spcBef>
              <a:spcAft>
                <a:spcPts val="0"/>
              </a:spcAft>
            </a:pPr>
            <a:r>
              <a:rPr lang="it-IT" sz="1100" spc="0">
                <a:solidFill>
                  <a:srgbClr val="2D74B5"/>
                </a:solidFill>
                <a:latin typeface="Garamond" panose="02020603050405020304" pitchFamily="1"/>
              </a:rPr>
              <a:t>specifiche condizioni, modalità o limiti, inclusi quelli di cui all’art. 24 c. 1 della legge 241/1990”. </a:t>
            </a:r>
          </a:p>
          <a:p>
            <a:pPr marL="182880" marR="0" indent="274320" algn="just">
              <a:lnSpc>
                <a:spcPts val="1200"/>
              </a:lnSpc>
              <a:spcBef>
                <a:spcPts val="1235"/>
              </a:spcBef>
              <a:spcAft>
                <a:spcPts val="0"/>
              </a:spcAft>
            </a:pPr>
            <a:r>
              <a:rPr lang="it-IT" sz="1100" spc="0">
                <a:solidFill>
                  <a:srgbClr val="000000"/>
                </a:solidFill>
                <a:latin typeface="Garamond" panose="02020603050405020304" pitchFamily="1"/>
              </a:rPr>
              <a:t>Il co. 3 dell’art. 5 bis prevede nei casi di esclusione dell’accesso generalizzato anche quelli in cui l’accesso è subordinato dalla “</a:t>
            </a:r>
            <a:r>
              <a:rPr lang="it-IT" sz="1100" i="1" spc="0">
                <a:solidFill>
                  <a:srgbClr val="000000"/>
                </a:solidFill>
                <a:latin typeface="Garamond" panose="02020603050405020304" pitchFamily="1"/>
              </a:rPr>
              <a:t>disciplina vigente al rispetto di specifiche condizioni, modalità o limiti, inclusi quelli di cui all’art. 24 c. 1 della legge 241/1990</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Con riferimento ai casi in cui l’accesso generalizzato a dati, documenti e informazioni la cui conoscibilità è subordinata sulla base della normativa di settore al rispetto di specifiche condizioni, modalità o limiti, si consideri la disciplina sugli atti dello stato civile e quella sulle informazioni contenute nelle anagrafi della popolazione conoscibili nelle modalità previste dalle relative discipline di settore</a:t>
            </a:r>
            <a:r>
              <a:rPr lang="it-IT" sz="1100" spc="0" baseline="30000">
                <a:solidFill>
                  <a:srgbClr val="000000"/>
                </a:solidFill>
                <a:latin typeface="Garamond" panose="02020603050405020304" pitchFamily="1"/>
              </a:rPr>
              <a:t>1</a:t>
            </a:r>
            <a:r>
              <a:rPr lang="it-IT" sz="1100" spc="0">
                <a:solidFill>
                  <a:srgbClr val="000000"/>
                </a:solidFill>
                <a:latin typeface="Garamond" panose="02020603050405020304" pitchFamily="1"/>
              </a:rPr>
              <a:t>, agli Archivi di Stato e altri Archivi disciplinati dagli artt. 122 ss. del D. Lgs. 22/01/2004, n. 42 «</a:t>
            </a:r>
            <a:r>
              <a:rPr lang="it-IT" sz="1100" i="1" spc="0">
                <a:solidFill>
                  <a:srgbClr val="000000"/>
                </a:solidFill>
                <a:latin typeface="Garamond" panose="02020603050405020304" pitchFamily="1"/>
              </a:rPr>
              <a:t>Codice dei beni culturali e del paesaggio, ai sensi dell’articolo 10 della legge 6 luglio 2002, n. 137</a:t>
            </a:r>
            <a:r>
              <a:rPr lang="it-IT" sz="1100" spc="0">
                <a:solidFill>
                  <a:srgbClr val="000000"/>
                </a:solidFill>
                <a:latin typeface="Garamond" panose="02020603050405020304" pitchFamily="1"/>
              </a:rPr>
              <a:t>, che ne regolano le forme di consultazione; agli elenchi dei contribuenti e alle relative dichiarazioni dei redditi la cui visione ed estrazione di copia è ammessa nelle forme stabile dall’art. 69, comma 6, del d.P.R. n. 600/1973</a:t>
            </a:r>
            <a:r>
              <a:rPr lang="it-IT" sz="1100" spc="0" baseline="30000">
                <a:solidFill>
                  <a:srgbClr val="000000"/>
                </a:solidFill>
                <a:latin typeface="Garamond" panose="02020603050405020304" pitchFamily="1"/>
              </a:rPr>
              <a:t>2</a:t>
            </a:r>
            <a:r>
              <a:rPr lang="it-IT" sz="1100" spc="0">
                <a:solidFill>
                  <a:srgbClr val="000000"/>
                </a:solidFill>
                <a:latin typeface="Garamond" panose="02020603050405020304" pitchFamily="1"/>
              </a:rPr>
              <a:t>. </a:t>
            </a:r>
          </a:p>
          <a:p>
            <a:pPr marL="182880" marR="0" indent="274320" algn="just">
              <a:lnSpc>
                <a:spcPts val="1200"/>
              </a:lnSpc>
              <a:spcBef>
                <a:spcPts val="50"/>
              </a:spcBef>
              <a:spcAft>
                <a:spcPts val="2015"/>
              </a:spcAft>
            </a:pPr>
            <a:r>
              <a:rPr lang="it-IT" sz="1100" spc="0">
                <a:solidFill>
                  <a:srgbClr val="000000"/>
                </a:solidFill>
                <a:latin typeface="Garamond" panose="02020603050405020304" pitchFamily="1"/>
              </a:rPr>
              <a:t>Relativamente al rinvio all’art. 24 co. 1 della legge 241/1990, riferita al diverso istituto dell’accesso agli atti, detta norma contiene alcune esclusioni espressamente previste anche nella disciplina dell’accesso </a:t>
            </a:r>
          </a:p>
        </p:txBody>
      </p:sp>
      <p:sp>
        <p:nvSpPr>
          <p:cNvPr id="252" name="Segnaposto testo 251"/>
          <p:cNvSpPr>
            <a:spLocks noGrp="1"/>
          </p:cNvSpPr>
          <p:nvPr>
            <p:ph type="body" idx="10"/>
          </p:nvPr>
        </p:nvSpPr>
        <p:spPr>
          <a:xfrm>
            <a:off x="706755" y="9387205"/>
            <a:ext cx="6155690" cy="514350"/>
          </a:xfrm>
          <a:prstGeom prst="rect">
            <a:avLst/>
          </a:prstGeom>
          <a:noFill/>
          <a:ln w="0" cmpd="sng">
            <a:noFill/>
            <a:prstDash val="solid"/>
          </a:ln>
        </p:spPr>
        <p:txBody>
          <a:bodyPr vert="horz" lIns="0" tIns="73660" rIns="0" bIns="0" anchor="t"/>
          <a:lstStyle/>
          <a:p>
            <a:pPr marL="0" marR="0" indent="0" algn="just">
              <a:lnSpc>
                <a:spcPts val="1100"/>
              </a:lnSpc>
              <a:spcAft>
                <a:spcPts val="0"/>
              </a:spcAft>
            </a:pPr>
            <a:r>
              <a:rPr lang="it-IT" sz="650" spc="0">
                <a:solidFill>
                  <a:srgbClr val="000000"/>
                </a:solidFill>
                <a:latin typeface="Garamond" panose="02020603050405020304" pitchFamily="1"/>
              </a:rPr>
              <a:t>1 </a:t>
            </a:r>
            <a:r>
              <a:rPr lang="it-IT" sz="1100" spc="0">
                <a:solidFill>
                  <a:srgbClr val="000000"/>
                </a:solidFill>
                <a:latin typeface="Garamond" panose="02020603050405020304" pitchFamily="1"/>
              </a:rPr>
              <a:t>Cfr. artt. 33 ss. del d.P.R. n. 223/1989 [sono accessibili da chiunque, ad eccezione degli estratti per copia integrale]; artt. 106 ss. del d.P.R. n. 396/2000. </a:t>
            </a:r>
          </a:p>
          <a:p>
            <a:pPr marL="0" marR="0" indent="0" algn="l">
              <a:lnSpc>
                <a:spcPts val="1200"/>
              </a:lnSpc>
              <a:spcBef>
                <a:spcPts val="0"/>
              </a:spcBef>
              <a:spcAft>
                <a:spcPts val="0"/>
              </a:spcAft>
            </a:pPr>
            <a:r>
              <a:rPr lang="it-IT" sz="650" spc="-35">
                <a:solidFill>
                  <a:srgbClr val="000000"/>
                </a:solidFill>
                <a:latin typeface="Garamond" panose="02020603050405020304" pitchFamily="1"/>
              </a:rPr>
              <a:t>2 </a:t>
            </a:r>
            <a:r>
              <a:rPr lang="it-IT" sz="1100" spc="-35">
                <a:solidFill>
                  <a:srgbClr val="000000"/>
                </a:solidFill>
                <a:latin typeface="Garamond" panose="02020603050405020304" pitchFamily="1"/>
              </a:rPr>
              <a:t>Cfr. provvedimento del Garante per la protezione dei dati personali del 18/2/2010, in </a:t>
            </a:r>
            <a:r>
              <a:rPr lang="it-IT" sz="1100" i="1" u="sng" spc="-35">
                <a:solidFill>
                  <a:srgbClr val="0000FF"/>
                </a:solidFill>
                <a:latin typeface="Garamond" panose="02020603050405020304" pitchFamily="1"/>
              </a:rPr>
              <a:t>www.gpdp.it</a:t>
            </a:r>
            <a:r>
              <a:rPr lang="it-IT" sz="1100" spc="-35">
                <a:solidFill>
                  <a:srgbClr val="000000"/>
                </a:solidFill>
                <a:latin typeface="Garamond" panose="02020603050405020304" pitchFamily="1"/>
              </a:rPr>
              <a:t>, doc. web n. 1705106 </a:t>
            </a:r>
          </a:p>
        </p:txBody>
      </p:sp>
      <p:sp>
        <p:nvSpPr>
          <p:cNvPr id="253" name="Segnaposto testo 252"/>
          <p:cNvSpPr>
            <a:spLocks noGrp="1"/>
          </p:cNvSpPr>
          <p:nvPr>
            <p:ph type="body" idx="10"/>
          </p:nvPr>
        </p:nvSpPr>
        <p:spPr>
          <a:xfrm>
            <a:off x="6645910" y="9901555"/>
            <a:ext cx="250825" cy="15875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it-IT" sz="1050" b="1" i="1" spc="120">
                <a:solidFill>
                  <a:srgbClr val="000000"/>
                </a:solidFill>
                <a:latin typeface="Calibri" panose="02020603050405020304" pitchFamily="1"/>
              </a:rPr>
              <a:t>11 </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59" name="Segnaposto testo 258"/>
          <p:cNvSpPr>
            <a:spLocks noGrp="1"/>
          </p:cNvSpPr>
          <p:nvPr>
            <p:ph type="body" idx="10"/>
          </p:nvPr>
        </p:nvSpPr>
        <p:spPr>
          <a:xfrm>
            <a:off x="704850" y="1180465"/>
            <a:ext cx="6155690" cy="8197215"/>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0" algn="just">
              <a:lnSpc>
                <a:spcPts val="1200"/>
              </a:lnSpc>
              <a:spcBef>
                <a:spcPts val="3600"/>
              </a:spcBef>
              <a:spcAft>
                <a:spcPts val="0"/>
              </a:spcAft>
            </a:pPr>
            <a:r>
              <a:rPr lang="it-IT" sz="1100" spc="0">
                <a:solidFill>
                  <a:srgbClr val="000000"/>
                </a:solidFill>
                <a:latin typeface="Garamond" panose="02020603050405020304" pitchFamily="1"/>
              </a:rPr>
              <a:t>generalizzato per i casi di segreto di Stato e di divieto di divulgazione previsti dalla legge. Al riguardo non può che rinviarsi alle considerazioni sopra espresse. </a:t>
            </a:r>
          </a:p>
          <a:p>
            <a:pPr marL="182880" marR="0" indent="0" algn="l">
              <a:lnSpc>
                <a:spcPts val="1200"/>
              </a:lnSpc>
              <a:spcBef>
                <a:spcPts val="10"/>
              </a:spcBef>
              <a:spcAft>
                <a:spcPts val="0"/>
              </a:spcAft>
            </a:pPr>
            <a:r>
              <a:rPr lang="it-IT" sz="1100" spc="0">
                <a:solidFill>
                  <a:srgbClr val="000000"/>
                </a:solidFill>
                <a:latin typeface="Garamond" panose="02020603050405020304" pitchFamily="1"/>
              </a:rPr>
              <a:t>Gli altri casi di esclusione indicati dall’art. 24 c. 1 della l. 241/1990 attengono: </a:t>
            </a:r>
          </a:p>
          <a:p>
            <a:pPr marL="457200" marR="0" indent="27432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ai divieti di divulgazione espressamente previsti dal regolamento governativo di cui al co. 6 dell’art. 24 della legge 241/1990 e dai regolamenti delle pubbliche amministrazioni adottati ai sensi del co. 2 del medesimo articolo 24; </a:t>
            </a:r>
          </a:p>
          <a:p>
            <a:pPr marL="457200" marR="0" indent="274320" algn="just">
              <a:lnSpc>
                <a:spcPts val="1200"/>
              </a:lnSpc>
              <a:spcBef>
                <a:spcPts val="40"/>
              </a:spcBef>
              <a:spcAft>
                <a:spcPts val="0"/>
              </a:spcAft>
              <a:buFont typeface="Garamond"/>
              <a:buAutoNum type="alphaLcPeriod"/>
            </a:pPr>
            <a:r>
              <a:rPr lang="it-IT" sz="1100" spc="0">
                <a:solidFill>
                  <a:srgbClr val="000000"/>
                </a:solidFill>
                <a:latin typeface="Garamond" panose="02020603050405020304" pitchFamily="1"/>
              </a:rPr>
              <a:t>nei procedimenti tributari, alle particolari norme che li regolano; </a:t>
            </a:r>
          </a:p>
          <a:p>
            <a:pPr marL="457200" marR="0" indent="274320" algn="just">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nei confronti dell’attività della pubblica amministrazione diretta all’emanazione di atti normativi, amministrativi generali, di pianificazione e di programmazione, alle particolari disposizioni che ne regolano la formazione </a:t>
            </a:r>
          </a:p>
          <a:p>
            <a:pPr marL="457200" marR="0" indent="27432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nei procedimenti selettivi, alle esclusioni dei documenti amministrativi contenenti informazioni di carattere psicoattitudinale relativi a terzi. </a:t>
            </a:r>
          </a:p>
          <a:p>
            <a:pPr marL="502920" marR="0" indent="-320040" algn="just">
              <a:lnSpc>
                <a:spcPts val="1200"/>
              </a:lnSpc>
              <a:spcBef>
                <a:spcPts val="1305"/>
              </a:spcBef>
              <a:spcAft>
                <a:spcPts val="0"/>
              </a:spcAft>
            </a:pPr>
            <a:r>
              <a:rPr lang="it-IT" sz="1100" spc="0">
                <a:solidFill>
                  <a:srgbClr val="2D74B5"/>
                </a:solidFill>
                <a:latin typeface="Garamond" panose="02020603050405020304" pitchFamily="1"/>
              </a:rPr>
              <a:t>6.2.3. Divieti di divulgazione espressamente previsti dal regolamento governativo di cui al co. 6 dell’art. 24 della legge 241/1990 e dai regolamenti delle pubbliche amministrazioni adottati ai sensi del co. 2 del medesimo articolo 24 </a:t>
            </a:r>
          </a:p>
          <a:p>
            <a:pPr marL="182880" marR="0" indent="274320" algn="just">
              <a:lnSpc>
                <a:spcPts val="1200"/>
              </a:lnSpc>
              <a:spcBef>
                <a:spcPts val="1295"/>
              </a:spcBef>
              <a:spcAft>
                <a:spcPts val="0"/>
              </a:spcAft>
            </a:pPr>
            <a:r>
              <a:rPr lang="it-IT" sz="1100" spc="0">
                <a:solidFill>
                  <a:srgbClr val="000000"/>
                </a:solidFill>
                <a:latin typeface="Garamond" panose="02020603050405020304" pitchFamily="1"/>
              </a:rPr>
              <a:t>Con riferimento ai casi di cui alla lett. a) dell’art. 24, co 1, legge 241, si sottolinea che il regolamento governativo di cui all’art. 24 co. 6 della medesima legge 241 ancora non è stato adottato né risultano adottati i regolamenti delle amministrazioni ai sensi dell’art. 24 co. 2 che devono individuare le categorie di documenti formati o rientranti nella loro disponibilità sottratti all’accesso ai sensi del co. 1 dello stesso articolo 24 e cioè relativi alle stesse categorie di casi o procedimenti previsti in detto comma.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Giova evidenziare che il regolamento governativo di cui al co. 6 dell’art. 24 della legge 241/1990 deve disciplinare i casi di sottrazione all’accesso con riferimento alle stesse categorie di interessi che la normativa sull’accesso generalizzato identifica come casi di esclusioni “relative” all’accesso generalizzato stesso. Si profila, dunque, una potenziale sovrapposizione fra le due normative.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D’altra parte tale sovrapposizione è effettiva nell’attuale quadro normativo in cui è ancora in vigore l’art. 8 del d.P.R. 352/1992 che, in attesa dell’adozione del regolamento governativo di cui al co. 6, continua a disciplinare i casi di sottrazione all’accesso</a:t>
            </a:r>
            <a:r>
              <a:rPr lang="it-IT" sz="1100" spc="0" baseline="30000">
                <a:solidFill>
                  <a:srgbClr val="000000"/>
                </a:solidFill>
                <a:latin typeface="Garamond" panose="02020603050405020304" pitchFamily="1"/>
              </a:rPr>
              <a:t>3</a:t>
            </a:r>
            <a:r>
              <a:rPr lang="it-IT" sz="1100" spc="0">
                <a:solidFill>
                  <a:srgbClr val="000000"/>
                </a:solidFill>
                <a:latin typeface="Garamond" panose="02020603050405020304" pitchFamily="1"/>
              </a:rPr>
              <a:t>. </a:t>
            </a:r>
          </a:p>
          <a:p>
            <a:pPr marL="457200" marR="0" indent="0" algn="just">
              <a:lnSpc>
                <a:spcPts val="1200"/>
              </a:lnSpc>
              <a:spcBef>
                <a:spcPts val="0"/>
              </a:spcBef>
              <a:spcAft>
                <a:spcPts val="0"/>
              </a:spcAft>
            </a:pPr>
            <a:r>
              <a:rPr lang="it-IT" sz="1100" spc="0">
                <a:solidFill>
                  <a:srgbClr val="000000"/>
                </a:solidFill>
                <a:latin typeface="Garamond" panose="02020603050405020304" pitchFamily="1"/>
              </a:rPr>
              <a:t>Occorre sottolineare che questo d.P.R.: </a:t>
            </a:r>
          </a:p>
          <a:p>
            <a:pPr marL="182880" marR="0" indent="18288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è stato adottato in attuazione dell’originaria versione dell’art. 24 della legge 241/1990, non più in vigore in quanto modificato dalla legge 15/2015; </a:t>
            </a:r>
          </a:p>
          <a:p>
            <a:pPr marL="182880" marR="0" indent="182880" algn="just">
              <a:lnSpc>
                <a:spcPts val="1200"/>
              </a:lnSpc>
              <a:spcBef>
                <a:spcPts val="25"/>
              </a:spcBef>
              <a:spcAft>
                <a:spcPts val="0"/>
              </a:spcAft>
              <a:buFont typeface="Garamond"/>
              <a:buAutoNum type="alphaLcPeriod"/>
            </a:pPr>
            <a:r>
              <a:rPr lang="it-IT" sz="1100" spc="0">
                <a:solidFill>
                  <a:srgbClr val="000000"/>
                </a:solidFill>
                <a:latin typeface="Garamond" panose="02020603050405020304" pitchFamily="1"/>
              </a:rPr>
              <a:t>incide sulle stesse categorie di interessi ora previsti direttamente dall’art. 24 co. 6 come novellato dalla legge 15/2015.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In coerenza con il d.PR 352/1992 e di quanto previsto nella originaria versione dell’art. 24 co. 4, molte amministrazioni avevano adottato propri regolamenti, attualmente vigenti, per individuare, nel dettaglio, i documenti sottratti all’accesso relativamente alle stesse categorie di interessi previsti dall’art. 8 del d.PR 352/1992. </a:t>
            </a:r>
          </a:p>
          <a:p>
            <a:pPr marL="182880" marR="0" indent="274320" algn="just">
              <a:lnSpc>
                <a:spcPts val="1200"/>
              </a:lnSpc>
              <a:spcBef>
                <a:spcPts val="50"/>
              </a:spcBef>
              <a:spcAft>
                <a:spcPts val="1175"/>
              </a:spcAft>
            </a:pPr>
            <a:r>
              <a:rPr lang="it-IT" sz="1100" spc="-5">
                <a:solidFill>
                  <a:srgbClr val="000000"/>
                </a:solidFill>
                <a:latin typeface="Garamond" panose="02020603050405020304" pitchFamily="1"/>
              </a:rPr>
              <a:t>Atteso tale quadro normativo, il richiamo che il co. 3 dell’art. 5bis del decreto trasparenza fa all’art. 24 co. 1 non può che essere interpretato, sia in relazione al dato testuale, sia in relazione al dato sistematico, nel senso che risultano sottratti in termini assoluti all’accesso generalizzato solo i documenti, i dati e le informazioni di cui all’art. 24, co. 1. Quanto al dato testuale, appare infatti evidente – a fronte delle molteplici tipologie di esclusioni dettate dall’art. 24 della legge 241/1990 ai fini dell’accesso documentale – l’intenzione del legislatore delegato di richiamare le sole esclusioni previste nel co. 1, con la conseguente, sicura esclusione di tutte le altre, previste nel medesimo articolo (</a:t>
            </a:r>
            <a:r>
              <a:rPr lang="it-IT" sz="1150" i="1" spc="-5">
                <a:solidFill>
                  <a:srgbClr val="000000"/>
                </a:solidFill>
                <a:latin typeface="Garamond" panose="02020603050405020304" pitchFamily="1"/>
              </a:rPr>
              <a:t>ubi voluit, dixit</a:t>
            </a:r>
            <a:r>
              <a:rPr lang="it-IT" sz="1100" spc="-5">
                <a:solidFill>
                  <a:srgbClr val="000000"/>
                </a:solidFill>
                <a:latin typeface="Garamond" panose="02020603050405020304" pitchFamily="1"/>
              </a:rPr>
              <a:t>). Sul piano sistematico, tale lettura è confermata e rafforzata dalla sostanziale coincidenza tra le categorie di interessi che, ai sensi dell’art. 24, comma 6, della l. 241/1990, giustificano l’esclusione assoluta del diritto di accesso documentale, mentre, ai sensi dell’art. 5 bis, </a:t>
            </a:r>
          </a:p>
        </p:txBody>
      </p:sp>
      <p:sp>
        <p:nvSpPr>
          <p:cNvPr id="260" name="Segnaposto testo 259"/>
          <p:cNvSpPr>
            <a:spLocks noGrp="1"/>
          </p:cNvSpPr>
          <p:nvPr>
            <p:ph type="body" idx="10"/>
          </p:nvPr>
        </p:nvSpPr>
        <p:spPr>
          <a:xfrm>
            <a:off x="704850" y="9377680"/>
            <a:ext cx="6155690" cy="514350"/>
          </a:xfrm>
          <a:prstGeom prst="rect">
            <a:avLst/>
          </a:prstGeom>
          <a:noFill/>
          <a:ln w="0" cmpd="sng">
            <a:noFill/>
            <a:prstDash val="solid"/>
          </a:ln>
        </p:spPr>
        <p:txBody>
          <a:bodyPr vert="horz" lIns="0" tIns="95885" rIns="0" bIns="0" anchor="t"/>
          <a:lstStyle/>
          <a:p>
            <a:pPr marL="0" marR="91440" indent="0" algn="just">
              <a:lnSpc>
                <a:spcPts val="1000"/>
              </a:lnSpc>
              <a:spcAft>
                <a:spcPts val="1165"/>
              </a:spcAft>
            </a:pPr>
            <a:r>
              <a:rPr lang="it-IT" sz="700" spc="0">
                <a:solidFill>
                  <a:srgbClr val="000000"/>
                </a:solidFill>
                <a:latin typeface="Calibri" panose="02020603050405020304" pitchFamily="1"/>
              </a:rPr>
              <a:t>3 </a:t>
            </a:r>
            <a:r>
              <a:rPr lang="it-IT" sz="950" spc="0">
                <a:solidFill>
                  <a:srgbClr val="000000"/>
                </a:solidFill>
                <a:latin typeface="Garamond" panose="02020603050405020304" pitchFamily="1"/>
              </a:rPr>
              <a:t>Cfr. art. 15 d.PR 184/2006 secondo cui l’art. 8 del d.PR 352/1992 rimane vigente fino all’entrata in vigore del regolamento di cui all’art. 24 co. 6 l. 241/1990 </a:t>
            </a:r>
          </a:p>
        </p:txBody>
      </p:sp>
      <p:sp>
        <p:nvSpPr>
          <p:cNvPr id="261" name="Segnaposto testo 260"/>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12 </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67" name="Segnaposto testo 266"/>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00"/>
              </a:spcBef>
              <a:spcAft>
                <a:spcPts val="0"/>
              </a:spcAft>
            </a:pPr>
            <a:r>
              <a:rPr lang="it-IT" sz="1100" spc="0">
                <a:solidFill>
                  <a:srgbClr val="000000"/>
                </a:solidFill>
                <a:latin typeface="Garamond" panose="02020603050405020304" pitchFamily="1"/>
              </a:rPr>
              <a:t>co. 1 e 2 del decreto trasparenza, comportano eccezioni solo relative all’accesso generalizzato. Infatti, l’applicazione dello specifico regime dell’accesso generalizzato (che impone una valutazione del pregiudizio </a:t>
            </a:r>
          </a:p>
          <a:p>
            <a:pPr marL="91440" marR="0" indent="0" algn="just">
              <a:lnSpc>
                <a:spcPts val="1200"/>
              </a:lnSpc>
              <a:spcBef>
                <a:spcPts val="10"/>
              </a:spcBef>
              <a:spcAft>
                <a:spcPts val="0"/>
              </a:spcAft>
            </a:pPr>
            <a:r>
              <a:rPr lang="it-IT" sz="1100" spc="5">
                <a:solidFill>
                  <a:srgbClr val="000000"/>
                </a:solidFill>
                <a:latin typeface="Garamond" panose="02020603050405020304" pitchFamily="1"/>
              </a:rPr>
              <a:t>concreto, </a:t>
            </a:r>
            <a:r>
              <a:rPr lang="it-IT" sz="1100" i="1" spc="5">
                <a:solidFill>
                  <a:srgbClr val="000000"/>
                </a:solidFill>
                <a:latin typeface="Garamond" panose="02020603050405020304" pitchFamily="1"/>
              </a:rPr>
              <a:t>caso per caso</a:t>
            </a:r>
            <a:r>
              <a:rPr lang="it-IT" sz="1100" spc="5">
                <a:solidFill>
                  <a:srgbClr val="000000"/>
                </a:solidFill>
                <a:latin typeface="Garamond" panose="02020603050405020304" pitchFamily="1"/>
              </a:rPr>
              <a:t>) impedisce logicamente l’applicabilità dell’altro regime (fondato invece sulla esclusione </a:t>
            </a:r>
          </a:p>
          <a:p>
            <a:pPr marL="91440" marR="91440" indent="0" algn="just">
              <a:lnSpc>
                <a:spcPts val="1200"/>
              </a:lnSpc>
              <a:spcBef>
                <a:spcPts val="5"/>
              </a:spcBef>
              <a:spcAft>
                <a:spcPts val="0"/>
              </a:spcAft>
            </a:pPr>
            <a:r>
              <a:rPr lang="it-IT" sz="1100" spc="0">
                <a:solidFill>
                  <a:srgbClr val="000000"/>
                </a:solidFill>
                <a:latin typeface="Garamond" panose="02020603050405020304" pitchFamily="1"/>
              </a:rPr>
              <a:t>generale, preventiva e assoluta). Tale interpretazione è conforme all’evoluzione sostanziale del principio di trasparenza nel nostro ordinamento come indicato nel § 2 delle presenti linee guida, è sorretta dal principio </a:t>
            </a:r>
          </a:p>
          <a:p>
            <a:pPr marL="91440" marR="91440" indent="0" algn="just">
              <a:lnSpc>
                <a:spcPts val="1200"/>
              </a:lnSpc>
              <a:spcBef>
                <a:spcPts val="0"/>
              </a:spcBef>
              <a:spcAft>
                <a:spcPts val="0"/>
              </a:spcAft>
            </a:pPr>
            <a:r>
              <a:rPr lang="it-IT" sz="1100" spc="5">
                <a:solidFill>
                  <a:srgbClr val="000000"/>
                </a:solidFill>
                <a:latin typeface="Garamond" panose="02020603050405020304" pitchFamily="1"/>
              </a:rPr>
              <a:t>della successione delle leggi nel tempo e della specialità della disciplina, ed è coerente con lo scopo della norma, che è quello di garantire un’ampia libertà di accesso ai dati e documenti delle pubbliche amministrazioni.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In altri termini, le categorie di interessi che nella sistematica della l. 241 si potrebbero configurare come eccezioni assolute, nell’ambito del regime dell’accesso generalizzato costituiscono invece – e per espressa previsione legislativa – eccezioni relative, da valutare caso per caso, come chiaramente indicato dai commi 1 e 2 dell’art. 5bis del decreto trasparenza.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Pertanto, le eccezioni assolute previste dalla legge 241/1990 che hanno effetto ai fini dell’accesso generalizzato sono solo quelle disposte direttamente dal co.1 dell’art. 24 o dai regolamenti delle </a:t>
            </a:r>
          </a:p>
          <a:p>
            <a:pPr marL="91440" marR="0" indent="0" algn="l">
              <a:lnSpc>
                <a:spcPts val="1200"/>
              </a:lnSpc>
              <a:spcBef>
                <a:spcPts val="15"/>
              </a:spcBef>
              <a:spcAft>
                <a:spcPts val="0"/>
              </a:spcAft>
            </a:pPr>
            <a:r>
              <a:rPr lang="it-IT" sz="1100" spc="20">
                <a:solidFill>
                  <a:srgbClr val="000000"/>
                </a:solidFill>
                <a:latin typeface="Garamond" panose="02020603050405020304" pitchFamily="1"/>
              </a:rPr>
              <a:t>amministrazioni con riferimento ai soli interessi tutelati dal co. 1 dell’art. 24. I regolamenti già adottati in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attuazione del d.P.R. n. 352 del 1992 non appaiono utilizzabili ai fini dell’attuazione del comma 1 del nuovo art. 24 e quindi ai fini dell’individuazione delle eccezioni assolute all’accesso generalizzato. Una diversa </a:t>
            </a:r>
          </a:p>
          <a:p>
            <a:pPr marL="91440" marR="0" indent="0" algn="just">
              <a:lnSpc>
                <a:spcPts val="1200"/>
              </a:lnSpc>
              <a:spcBef>
                <a:spcPts val="0"/>
              </a:spcBef>
              <a:spcAft>
                <a:spcPts val="0"/>
              </a:spcAft>
            </a:pPr>
            <a:r>
              <a:rPr lang="it-IT" sz="1100" spc="10">
                <a:solidFill>
                  <a:srgbClr val="000000"/>
                </a:solidFill>
                <a:latin typeface="Garamond" panose="02020603050405020304" pitchFamily="1"/>
              </a:rPr>
              <a:t>interpretazione, oltre ad essere contraria – per le ragioni già illustrate – al dato normativo testuale, finirebbe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per comportare a un’applicazione molto limitata e contraddittoria del sistema dell’accesso generalizzato Se si ammettesse l’automatica applicabilità, ai fini della identificazione delle eccezioni assolute dell’accesso </a:t>
            </a:r>
          </a:p>
          <a:p>
            <a:pPr marL="91440" marR="91440" indent="0" algn="just">
              <a:lnSpc>
                <a:spcPts val="1200"/>
              </a:lnSpc>
              <a:spcBef>
                <a:spcPts val="20"/>
              </a:spcBef>
              <a:spcAft>
                <a:spcPts val="0"/>
              </a:spcAft>
            </a:pPr>
            <a:r>
              <a:rPr lang="it-IT" sz="1100" spc="0">
                <a:solidFill>
                  <a:srgbClr val="000000"/>
                </a:solidFill>
                <a:latin typeface="Garamond" panose="02020603050405020304" pitchFamily="1"/>
              </a:rPr>
              <a:t>generalizzato, dei regolamenti delle amministrazioni adottati in attuazione della versione originaria dell’art.24 c. 2 e del d.PR 352/1992 si determinerebbe, proprio per la coincidenza degli interessi tutelati, una sostanziale erosione dell’accesso generalizzato ai sensi di quanto previsto dai co. 1 e 2 dell’art. 5 bis del decreto trasparenza. Lo stesso meccanismo di tutela degli interessi previsto dall’accesso generalizzato, basato sul bilanciamento degli interessi nel caso concreto, verrebbe vanificato. </a:t>
            </a:r>
          </a:p>
          <a:p>
            <a:pPr marL="91440" marR="91440" indent="274320" algn="just">
              <a:lnSpc>
                <a:spcPts val="1200"/>
              </a:lnSpc>
              <a:spcBef>
                <a:spcPts val="15"/>
              </a:spcBef>
              <a:spcAft>
                <a:spcPts val="0"/>
              </a:spcAft>
            </a:pPr>
            <a:r>
              <a:rPr lang="it-IT" sz="1100" spc="-5">
                <a:solidFill>
                  <a:srgbClr val="000000"/>
                </a:solidFill>
                <a:latin typeface="Garamond" panose="02020603050405020304" pitchFamily="1"/>
              </a:rPr>
              <a:t>Pertanto in via generale per l’accesso generalizzato sono applicabili le sole esclusioni contemplate nell’art. 24, co. 1, della legge 241/1990, mentre non trovano applicazione le altre esclusioni contemplate nel medesimo articolo, così da consentire la integrale applicazione dei limiti, come definiti nell’art. 5 bis, co. 1 e 2.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Fermo restando tale assetto, occorre prendere atto della condizione di oggettiva incertezza in cui si possono trovare le amministrazioni in sede di prima applicazione del nuovo istituto. Infatti, per le ragioni già </a:t>
            </a:r>
          </a:p>
          <a:p>
            <a:pPr marL="91440" marR="0" indent="0" algn="l">
              <a:lnSpc>
                <a:spcPts val="1200"/>
              </a:lnSpc>
              <a:spcBef>
                <a:spcPts val="15"/>
              </a:spcBef>
              <a:spcAft>
                <a:spcPts val="0"/>
              </a:spcAft>
            </a:pPr>
            <a:r>
              <a:rPr lang="it-IT" sz="1100" spc="5">
                <a:solidFill>
                  <a:srgbClr val="000000"/>
                </a:solidFill>
                <a:latin typeface="Garamond" panose="02020603050405020304" pitchFamily="1"/>
              </a:rPr>
              <a:t>esposte, le amministrazioni devono applicare un meccanismo innovativo, che presenta profili di complessità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in ragione della convivenza con il più risalente e consolidato accesso documentale in funzione difensiva di cui alla legge 241/1990, nonché con il più recente accesso civico connesso all’adempimento degli obblighi di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pubblicazione. In particolare, tale incertezza è connessa al rilievo applicativo, nel nuovo contesto, dei ricordati regolamenti già adottati da alcune amministrazioni in attuazione del D.P.R. n. 352/1992, in cui sono state individuate le esclusioni ai fini dell’accesso 241.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Al fine di superare tale condizione di incertezza, si è suggerita (punto 3.1.) l’adozione, da parte di tutti soggetti tenuti all’attuazione del decreto trasparenza, di una disciplina organica in materia di accesso. </a:t>
            </a:r>
          </a:p>
          <a:p>
            <a:pPr marL="91440" marR="91440" indent="274320" algn="just">
              <a:lnSpc>
                <a:spcPts val="1200"/>
              </a:lnSpc>
              <a:spcBef>
                <a:spcPts val="25"/>
              </a:spcBef>
              <a:spcAft>
                <a:spcPts val="0"/>
              </a:spcAft>
            </a:pPr>
            <a:r>
              <a:rPr lang="it-IT" sz="1100" spc="0">
                <a:solidFill>
                  <a:srgbClr val="000000"/>
                </a:solidFill>
                <a:latin typeface="Garamond" panose="02020603050405020304" pitchFamily="1"/>
              </a:rPr>
              <a:t>In particolare, ai fini del rapporto tra esclusioni per l’accesso documentale ed esclusioni per l’accesso generalizzato, è opportuno che tale disciplina provveda: </a:t>
            </a:r>
          </a:p>
          <a:p>
            <a:pPr marL="594360" marR="9144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quanto alla disciplina dell’accesso documentale, all’attuazione dell’art. 24, comma 2 della legge 241/1990, ossia alla individuazione delle categorie di documenti da esse formati o comunque rientranti nella loro disponibilità sottratti all'accesso ai sensi del comma 1 dell’art. 24; </a:t>
            </a:r>
          </a:p>
          <a:p>
            <a:pPr marL="594360" marR="9144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quanto alla disciplina dell’accesso generalizzato, al rinvio alle esclusioni di cui all’accesso 241, disposte in attuazione dei commi 1 e 2 dell’art. 24, dalla prima sezione.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Nelle more dell’adozione di tale nuova disciplina e ferma restando l’attivazione immediata dell’esercizio dell’accesso generalizzato a partire da 23 dicembre 2016, le sole amministrazioni che abbiano adottato </a:t>
            </a:r>
          </a:p>
          <a:p>
            <a:pPr marL="91440" marR="91440" indent="0" algn="just">
              <a:lnSpc>
                <a:spcPts val="1200"/>
              </a:lnSpc>
              <a:spcBef>
                <a:spcPts val="0"/>
              </a:spcBef>
              <a:spcAft>
                <a:spcPts val="360"/>
              </a:spcAft>
            </a:pPr>
            <a:r>
              <a:rPr lang="it-IT" sz="1100" spc="0">
                <a:solidFill>
                  <a:srgbClr val="000000"/>
                </a:solidFill>
                <a:latin typeface="Garamond" panose="02020603050405020304" pitchFamily="1"/>
              </a:rPr>
              <a:t>regolamenti in attuazione del d.P.R. 352/1992, contenenti esclusioni ai fini dell’accesso 241, sono autorizzate ad applicare, ove necessario, tali esclusioni anche ai fini dell’accesso generalizzato. In ogni caso, decorso il termine del 23 giugno 2017, le esclusioni previste nei regolamenti adottati in attuazione del d.P.R. 352/1992 non sono più applicabili con riferimento all’accesso generalizzato. </a:t>
            </a:r>
          </a:p>
        </p:txBody>
      </p:sp>
      <p:sp>
        <p:nvSpPr>
          <p:cNvPr id="268" name="Segnaposto testo 267"/>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13 </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73" name="Segnaposto testo 272"/>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575"/>
              </a:spcBef>
              <a:spcAft>
                <a:spcPts val="0"/>
              </a:spcAft>
            </a:pPr>
            <a:r>
              <a:rPr lang="it-IT" sz="1150" spc="-15">
                <a:solidFill>
                  <a:srgbClr val="000000"/>
                </a:solidFill>
                <a:latin typeface="Garamond" panose="02020603050405020304" pitchFamily="1"/>
              </a:rPr>
              <a:t>Se alla data del 23 giugno 2017 le amministrazioni non hanno ancora aggiornato la disciplina sull’accesso, si ritiene che, ai fini dell’accesso generalizzato, la normativa contenuta nei regolamenti già adottati in attuazione del d.P.R. 352/1992 possa assumere valenza di indice di possibile esistenza di pregiudizi agli interessi rilevanti tutelati dall’art. 5 co. 1 e 2 del decreto trasparenza, fermo restando, però, l’onere per le amministrazioni di motivare sulla probabilità del pregiudizio concreto ai sensi della disciplina sull’accesso generalizzato. L’esistenza di discipline che escludono l’accesso 241 a determinati documenti, dati e informazioni, cioè, potrà aiutare le amministrazioni nell’individuazione e nella motivazione delle cause del rifiuto dell’accesso generalizzato. Tuttavia il rifiuto non può avvenire in modo automatico, ma sempre sulla base della verifica del probabile pregiudizio concreto determinato dalla </a:t>
            </a:r>
            <a:r>
              <a:rPr lang="it-IT" sz="1100" i="1" spc="-15">
                <a:solidFill>
                  <a:srgbClr val="000000"/>
                </a:solidFill>
                <a:latin typeface="Garamond" panose="02020603050405020304" pitchFamily="1"/>
              </a:rPr>
              <a:t>disclosure </a:t>
            </a:r>
            <a:r>
              <a:rPr lang="it-IT" sz="1150" spc="-15">
                <a:solidFill>
                  <a:srgbClr val="000000"/>
                </a:solidFill>
                <a:latin typeface="Garamond" panose="02020603050405020304" pitchFamily="1"/>
              </a:rPr>
              <a:t>dell’informazione richiesta. </a:t>
            </a:r>
          </a:p>
          <a:p>
            <a:pPr marL="91440" marR="91440" indent="274320" algn="just">
              <a:lnSpc>
                <a:spcPts val="1200"/>
              </a:lnSpc>
              <a:spcBef>
                <a:spcPts val="0"/>
              </a:spcBef>
              <a:spcAft>
                <a:spcPts val="0"/>
              </a:spcAft>
            </a:pPr>
            <a:r>
              <a:rPr lang="it-IT" sz="1150" spc="0">
                <a:solidFill>
                  <a:srgbClr val="000000"/>
                </a:solidFill>
                <a:latin typeface="Garamond" panose="02020603050405020304" pitchFamily="1"/>
              </a:rPr>
              <a:t>Le amministrazioni che non abbiano adottato i regolamenti di attuazione del D.P.R. n. 352 del 1992 applicano integralmente, a partire dal 23 dicembre 2016, le presenti Linee guida. </a:t>
            </a:r>
          </a:p>
          <a:p>
            <a:pPr marL="91440" marR="0" indent="0" algn="l">
              <a:lnSpc>
                <a:spcPts val="1200"/>
              </a:lnSpc>
              <a:spcBef>
                <a:spcPts val="1230"/>
              </a:spcBef>
              <a:spcAft>
                <a:spcPts val="0"/>
              </a:spcAft>
            </a:pPr>
            <a:r>
              <a:rPr lang="it-IT" sz="1150" spc="-10">
                <a:solidFill>
                  <a:srgbClr val="2D74B5"/>
                </a:solidFill>
                <a:latin typeface="Garamond" panose="02020603050405020304" pitchFamily="1"/>
              </a:rPr>
              <a:t>6.2.4. Eccezioni all’accesso nei procedimenti tributari </a:t>
            </a:r>
          </a:p>
          <a:p>
            <a:pPr marL="91440" marR="91440" indent="274320" algn="just">
              <a:lnSpc>
                <a:spcPts val="1200"/>
              </a:lnSpc>
              <a:spcBef>
                <a:spcPts val="1300"/>
              </a:spcBef>
              <a:spcAft>
                <a:spcPts val="0"/>
              </a:spcAft>
            </a:pPr>
            <a:r>
              <a:rPr lang="it-IT" sz="1150" spc="-10">
                <a:solidFill>
                  <a:srgbClr val="000000"/>
                </a:solidFill>
                <a:latin typeface="Garamond" panose="02020603050405020304" pitchFamily="1"/>
              </a:rPr>
              <a:t>Per quanto riguarda le eccezioni all’accesso che operano nei procedimenti tributari, il legislatore rinvia alle specifiche norme che regolano detti procedimenti. Si rammenta, a titolo esemplificativo, quanto previsto dall’art. 68 del d.P.R. n. 600/1973 in relazione al segreto di ufficio in materia di accertamenti tributari. Ciò comporta, da una parte che gli atti definitivi sono accessibili anche ai fini dell’accesso generalizzato e che, di conseguenza, l’amministrazione deve, semmai, usare il potere di differimento dell’accesso come previsto al co. 5 dell’art. 5 bis; d’altra parte, l’ostensione di tali atti, data la loro peculiare natura, è opportuno avvenga nei limiti derivanti dall’applicazione della normativa in materia di tutela della riservatezza, eventualmente anche con un accesso parziale ai sensi del co. 4 dell’art. 5 bis. Una volta divenuti accessibili, anche i dati ed documenti dei procedimenti tributari saranno poi soggetti all’applicazione dei limiti di cui all’art. 5 bis, co. 1 e 2. </a:t>
            </a:r>
          </a:p>
          <a:p>
            <a:pPr marL="457200" marR="91440" indent="-365760" algn="l">
              <a:lnSpc>
                <a:spcPts val="1200"/>
              </a:lnSpc>
              <a:spcBef>
                <a:spcPts val="1365"/>
              </a:spcBef>
              <a:spcAft>
                <a:spcPts val="0"/>
              </a:spcAft>
            </a:pPr>
            <a:r>
              <a:rPr lang="it-IT" sz="1150" spc="0">
                <a:solidFill>
                  <a:srgbClr val="2D74B5"/>
                </a:solidFill>
                <a:latin typeface="Garamond" panose="02020603050405020304" pitchFamily="1"/>
              </a:rPr>
              <a:t>6.2.5. Eccezioni all’accesso concernente l’attività della pubblica amministrazione diretta all’emanazione di atti normativi, amministrativi generali, di pianificazione e di programmazione </a:t>
            </a:r>
          </a:p>
          <a:p>
            <a:pPr marL="91440" marR="91440" indent="274320" algn="just">
              <a:lnSpc>
                <a:spcPts val="1200"/>
              </a:lnSpc>
              <a:spcBef>
                <a:spcPts val="1225"/>
              </a:spcBef>
              <a:spcAft>
                <a:spcPts val="0"/>
              </a:spcAft>
            </a:pPr>
            <a:r>
              <a:rPr lang="it-IT" sz="1150" spc="-15">
                <a:solidFill>
                  <a:srgbClr val="000000"/>
                </a:solidFill>
                <a:latin typeface="Garamond" panose="02020603050405020304" pitchFamily="1"/>
              </a:rPr>
              <a:t>Analogamente ai procedimenti tributari, per quanto concerne l’attività della pubblica amministrazione diretta all’emanazione di atti normativi, amministrativi generali, di pianificazione e di programmazione per i quali il legislatore tiene ferme le particolari disposizioni che ne regolano la formazione, l’accesso agli atti prodromici è di norma escluso. Si tratta, in realtà, di un’esclusione non assoluta, perché in qualche caso, una volta definito il procedimento con l’adozione dell’atto finale, può essere consentito l’accesso agli atti. Anche in queste ipotesi, l’amministrazione può fare uso del potere di differimento. </a:t>
            </a:r>
          </a:p>
          <a:p>
            <a:pPr marL="91440" marR="0" indent="0" algn="l">
              <a:lnSpc>
                <a:spcPts val="1200"/>
              </a:lnSpc>
              <a:spcBef>
                <a:spcPts val="1350"/>
              </a:spcBef>
              <a:spcAft>
                <a:spcPts val="0"/>
              </a:spcAft>
            </a:pPr>
            <a:r>
              <a:rPr lang="it-IT" sz="1150" spc="-10">
                <a:solidFill>
                  <a:srgbClr val="2D74B5"/>
                </a:solidFill>
                <a:latin typeface="Garamond" panose="02020603050405020304" pitchFamily="1"/>
              </a:rPr>
              <a:t>6.2.6. Eccezioni all’accesso nei procedimenti selettivi </a:t>
            </a:r>
          </a:p>
          <a:p>
            <a:pPr marL="91440" marR="91440" indent="274320" algn="just">
              <a:lnSpc>
                <a:spcPts val="1200"/>
              </a:lnSpc>
              <a:spcBef>
                <a:spcPts val="1340"/>
              </a:spcBef>
              <a:spcAft>
                <a:spcPts val="11060"/>
              </a:spcAft>
            </a:pPr>
            <a:r>
              <a:rPr lang="it-IT" sz="1150" spc="-20">
                <a:solidFill>
                  <a:srgbClr val="000000"/>
                </a:solidFill>
                <a:latin typeface="Garamond" panose="02020603050405020304" pitchFamily="1"/>
              </a:rPr>
              <a:t>Diversamente, invece, l’eccezione opera in modo assoluto nei procedimenti selettivi con riferimento a documenti amministrativi contenenti informazioni di carattere psicoattitudinale relativi a terzi, data la natura di tali informazioni riconducibili all’area dei dati personali cd. “supersensibili”. Si tratta, di atti che possono essere presenti in procedimenti relativi, ad esempio, a concorsi pubblici, trasferimenti di personale, procedure per nomine ad incarichi particolari o per il conferimento di mansioni superiori. </a:t>
            </a:r>
          </a:p>
        </p:txBody>
      </p:sp>
      <p:sp>
        <p:nvSpPr>
          <p:cNvPr id="274" name="Segnaposto testo 273"/>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14 </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79" name="Segnaposto testo 278"/>
          <p:cNvSpPr>
            <a:spLocks noGrp="1"/>
          </p:cNvSpPr>
          <p:nvPr>
            <p:ph type="body" idx="10"/>
          </p:nvPr>
        </p:nvSpPr>
        <p:spPr>
          <a:xfrm>
            <a:off x="79629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457200" marR="91440" indent="-365760" algn="just">
              <a:lnSpc>
                <a:spcPts val="1600"/>
              </a:lnSpc>
              <a:spcBef>
                <a:spcPts val="3620"/>
              </a:spcBef>
              <a:spcAft>
                <a:spcPts val="0"/>
              </a:spcAft>
            </a:pPr>
            <a:r>
              <a:rPr lang="it-IT" sz="1400" b="1" spc="0">
                <a:solidFill>
                  <a:srgbClr val="000000"/>
                </a:solidFill>
                <a:latin typeface="Garamond" panose="02020603050405020304" pitchFamily="1"/>
              </a:rPr>
              <a:t>7. I limiti (esclusioni relative o qualificate) al diritto di accesso generalizzato derivanti dalla tutela di interessi pubblici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La disciplina dell’accesso civico generalizzato prevede la possibilità di rigettare l’istanza qualora il diniego sia necessario per evitare un pregiudizio concreto alla tutela di uno degli interessi pubblici elencati nel nuovo art. 5-bis, comma 1 del d.lgs. n. 33/2013, inerenti a: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la sicurezza pubblica e l’ordine pubblico;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la sicurezza nazionale;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la difesa e le questioni militari;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le relazioni internazionali; </a:t>
            </a:r>
          </a:p>
          <a:p>
            <a:pPr marL="137160" marR="0" indent="228600" algn="l">
              <a:lnSpc>
                <a:spcPts val="1200"/>
              </a:lnSpc>
              <a:spcBef>
                <a:spcPts val="10"/>
              </a:spcBef>
              <a:spcAft>
                <a:spcPts val="0"/>
              </a:spcAft>
              <a:buFont typeface="Garamond"/>
              <a:buAutoNum type="alphaLcPeriod"/>
            </a:pPr>
            <a:r>
              <a:rPr lang="it-IT" sz="1100" spc="0">
                <a:solidFill>
                  <a:srgbClr val="000000"/>
                </a:solidFill>
                <a:latin typeface="Garamond" panose="02020603050405020304" pitchFamily="1"/>
              </a:rPr>
              <a:t>la politica e la stabilità finanziaria ed economica dello Stato;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la conduzione di indagini sui reati e il loro perseguimento;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il regolare svolgimento di attività ispettive.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Come si è evidenziato nel § 5.2 le esclusioni relative sono caratterizzate dalla necessità di adottare una valutazione caso per caso dell’esistenza del pregiudizio alla tutela di interessi pubblici o privati considerati meritevoli di una peculiare tutela dall’ordinamento.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Di seguito sono fornite alcune prime indicazioni utili a dare supporto alle amministrazioni nella identificazione degli interessi pubblici considerati dall’art. 5 bis co. 1. In via generale, e questo vale anche quando si tratterà degli interessi privati, ogni definizione di tali interessi implica il rinvio a concetti per loro natura dinamici anche in relazione alle posizioni della giurisprudenza nazionale e dell’Unione Europea. Si consideri, peraltro, che le materie individuate dalla legge, in gran parte mutuate da quelle indicate nel Regolamento 1049/2011 CE, sono spesso parzialmente sovrapponibili; inoltre alcuni interessi considerati sono assolutamente contigui con altri disciplinati da norme di settore che, ad esempio, prevedono l’apposizione del segreto (ricadendo così nelle esclusioni assolute). Le esemplificazioni relative al contenuto degli interessi di cui ai punti successivi, pertanto, sono avanzate al fine di consentire alle amministrazioni, con il Regolamento sulla trasparenza, di meglio circoscrivere tali materie, non una interpretazione ingiustificatamente estensiva. </a:t>
            </a:r>
          </a:p>
          <a:p>
            <a:pPr marL="91440" marR="0" indent="0" algn="l">
              <a:lnSpc>
                <a:spcPts val="1500"/>
              </a:lnSpc>
              <a:spcBef>
                <a:spcPts val="1215"/>
              </a:spcBef>
              <a:spcAft>
                <a:spcPts val="0"/>
              </a:spcAft>
            </a:pPr>
            <a:r>
              <a:rPr lang="it-IT" sz="1200" i="1" spc="85">
                <a:solidFill>
                  <a:srgbClr val="4F81BC"/>
                </a:solidFill>
                <a:latin typeface="Garamond" panose="02020603050405020304" pitchFamily="1"/>
              </a:rPr>
              <a:t>7.1. Sicurezza pubblica e ordine pubblico </a:t>
            </a:r>
          </a:p>
          <a:p>
            <a:pPr marL="91440" marR="91440" indent="274320" algn="just">
              <a:lnSpc>
                <a:spcPts val="1200"/>
              </a:lnSpc>
              <a:spcBef>
                <a:spcPts val="1235"/>
              </a:spcBef>
              <a:spcAft>
                <a:spcPts val="0"/>
              </a:spcAft>
            </a:pPr>
            <a:r>
              <a:rPr lang="it-IT" sz="1100" spc="0">
                <a:solidFill>
                  <a:srgbClr val="000000"/>
                </a:solidFill>
                <a:latin typeface="Garamond" panose="02020603050405020304" pitchFamily="1"/>
              </a:rPr>
              <a:t>La sicurezza pubblica è funzione inerente alla prevenzione dei reati e al mantenimento dell’ordine pubblico e comprende la tutela dell'interesse generale alla incolumità delle persone, e quindi la salvaguardia di un bene che abbisogna di una regolamentazione uniforme su tutto il territorio nazionale (Corte Cost. 21/2010). Essa concerne la tutela di quei beni giuridici fondamentali e degli interessi pubblici primari sui quali si fonda la ordinata e civile convivenza degli appartenenti alla comunità nazionale e ricomprende l’insieme di tutte le misure preventive e repressive finalizzate alla salvaguardia delle istituzioni, delle libertà costituzionali e dell’incolumità dei cittadini. Il nucleo della funzione inerente alla pubblica sicurezza ha dunque ad oggetto le attività volte ad assicurare l’incolumità, con riferimento alla integrità fisica e psichica, delle persone, la sicurezza dei possessi e il rispetto di ogni altro bene giuridico di fondamentale importanza per l’esistenza e lo svolgimento dell’ordinamento. </a:t>
            </a:r>
          </a:p>
          <a:p>
            <a:pPr marL="91440" marR="91440" indent="274320" algn="just">
              <a:lnSpc>
                <a:spcPts val="1200"/>
              </a:lnSpc>
              <a:spcBef>
                <a:spcPts val="5"/>
              </a:spcBef>
              <a:spcAft>
                <a:spcPts val="1775"/>
              </a:spcAft>
            </a:pPr>
            <a:r>
              <a:rPr lang="it-IT" sz="1100" spc="0">
                <a:solidFill>
                  <a:srgbClr val="000000"/>
                </a:solidFill>
                <a:latin typeface="Garamond" panose="02020603050405020304" pitchFamily="1"/>
              </a:rPr>
              <a:t>La nozione, elaborata soprattutto dalla giurisprudenza della Corte costituzionale (C. Cost. n. 77/1987; n. 218/1988; n. 115/1995; 169/2006 ), sulla base delle attribuzioni conferite all’autorità di pubblica sicurezza dal T.U. delle leggi di Pubblica Sicurezza (r.d. n. 773/1931, art. 1), ha trovato una conferma nel diritto positivo nell’art. 159, co. 2, del decreto legislativo 31 marzo 1998, n.112 secondo cui: </a:t>
            </a:r>
            <a:r>
              <a:rPr lang="it-IT" sz="1100" i="1" spc="0">
                <a:solidFill>
                  <a:srgbClr val="000000"/>
                </a:solidFill>
                <a:latin typeface="Garamond" panose="02020603050405020304" pitchFamily="1"/>
              </a:rPr>
              <a:t>“le funzioni ed i compiti amministrativi relativi all’ordine pubblico e sicurezza pubblica di cui all’articolo 1, comma 3, lettera l) della legge 15 marzo 1997, n. 59, concernono le misure preventive e repressive dirette al mantenimento dell’ordine pubblico, inteso come il complesso dei beni giuridici fondamentali e degli interessi pubblici primari sui quali si regge l’ordinata e civile convivenza nella comunità nazionale, nonché alla sicurezza delle istituzioni, dei cittadini e dei loro beni</a:t>
            </a:r>
            <a:r>
              <a:rPr lang="it-IT" sz="1100" spc="0">
                <a:solidFill>
                  <a:srgbClr val="000000"/>
                </a:solidFill>
                <a:latin typeface="Garamond" panose="02020603050405020304" pitchFamily="1"/>
              </a:rPr>
              <a:t>”(C. Cost. n. 290/2001). </a:t>
            </a:r>
          </a:p>
        </p:txBody>
      </p:sp>
      <p:sp>
        <p:nvSpPr>
          <p:cNvPr id="280" name="Segnaposto testo 279"/>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15 </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85" name="Segnaposto testo 284"/>
          <p:cNvSpPr>
            <a:spLocks noGrp="1"/>
          </p:cNvSpPr>
          <p:nvPr>
            <p:ph type="body" idx="10"/>
          </p:nvPr>
        </p:nvSpPr>
        <p:spPr>
          <a:xfrm>
            <a:off x="78994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610"/>
              </a:spcBef>
              <a:spcAft>
                <a:spcPts val="0"/>
              </a:spcAft>
            </a:pPr>
            <a:r>
              <a:rPr lang="it-IT" sz="1100" spc="0">
                <a:solidFill>
                  <a:srgbClr val="000000"/>
                </a:solidFill>
                <a:latin typeface="Garamond" panose="02020603050405020304" pitchFamily="1"/>
              </a:rPr>
              <a:t>L’esercizio delle funzioni di pubblica sicurezza e di tutela dell’ordine pubblico coinvolgono non solo l’apparato statale e i suoi organi periferici quali Autorità di Pubblica Sicurezza ma anche gli enti territoriali attraverso le autorità locali di pubblica sicurezza e di governo (art. 54 del TUEL).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 concetti di ordine e sicurezza pubblica e gli interessi ad essi sottesi sono riconducibili ad altri concetti individuati dal legislatore. Ad esempio, l’interesse pubblico inerente alla sicurezza pubblica e all’ordine pubblico viene in rilievo anche nell’adozione di misure preventive e repressive da parte degli enti locali riconducibili all’ambito della sicurezza urbana (quali, ad esempio, quelle previste all’art. 54, co. 4, del d. lgs. 267/2000, recante il testo unico delle leggi sull’ordinamento degli enti locali; cfr. C. Cost. n. 115/2011). Da tale concetto va escluso quanto attiene, invece, alle attività volte a mitigare il disagio sociale (corte Cost n. 222/2010). Diversa dalla sicurezza e dell’ordine pubblico, è, invece, l’attività di polizia amministrativa. Non tutte le attività di polizia amministrativa, infatti, sono relative alla sicurezza e all’ordine pubblico. </a:t>
            </a:r>
          </a:p>
          <a:p>
            <a:pPr marL="91440" marR="91440" indent="274320" algn="just">
              <a:lnSpc>
                <a:spcPts val="1200"/>
              </a:lnSpc>
              <a:spcBef>
                <a:spcPts val="50"/>
              </a:spcBef>
              <a:spcAft>
                <a:spcPts val="0"/>
              </a:spcAft>
            </a:pPr>
            <a:r>
              <a:rPr lang="it-IT" sz="1100" spc="10">
                <a:solidFill>
                  <a:srgbClr val="000000"/>
                </a:solidFill>
                <a:latin typeface="Garamond" panose="02020603050405020304" pitchFamily="1"/>
              </a:rPr>
              <a:t>L’attività di contrasto al crimine e di tutela della sicurezza pubblica, pertanto, non possono essere divulgate per evitare che venga vanificata l’azione delle forze di polizia. Il pregiudizio concreto alla tutela degli interessi inerenti alla sicurezza pubblica e all’ordine pubblico, può derivare, a titolo esemplificativo, dalla conoscibilità di documenti, dati o informazioni attinenti le strutture, i mezzi, le dotazioni, il personale e le azioni strettamente strumentali alla tutela dell’ordine pubblico, alla prevenzione e alla repressione della criminalità con particolare riguardo alle tecniche investigative, all’identità delle fonti di informazione e alla sicurezza dei beni, delle persone coinvolte, all’attività di polizia giudiziaria e di conduzione delle indagini. Un limite all’accesso potrebbe configurarsi, inoltre, nel caso in cui le informazioni richieste riguardino l’organizzazione e il funzionamento dei servizi di polizia e del personale delle forze armate messe a disposizione dell’autorità di pubblica sicurezza, la detenzione e custodia di armi ed esplosivi. Sempre a titolo di esempio, nel caso di istanze di accesso alla documentazione relativa alla descrizione progettuale e funzionale di impianti industriali a rischio, è meritevole di apprezzamento la necessità di evitare atti di sabotaggio. </a:t>
            </a:r>
          </a:p>
          <a:p>
            <a:pPr marL="91440" marR="0" indent="0" algn="l">
              <a:lnSpc>
                <a:spcPts val="1200"/>
              </a:lnSpc>
              <a:spcBef>
                <a:spcPts val="1445"/>
              </a:spcBef>
              <a:spcAft>
                <a:spcPts val="0"/>
              </a:spcAft>
            </a:pPr>
            <a:r>
              <a:rPr lang="it-IT" sz="1150" i="1" spc="100">
                <a:solidFill>
                  <a:srgbClr val="4F81BC"/>
                </a:solidFill>
                <a:latin typeface="Garamond" panose="02020603050405020304" pitchFamily="1"/>
              </a:rPr>
              <a:t>7.2. Sicurezza nazionale </a:t>
            </a:r>
          </a:p>
          <a:p>
            <a:pPr marL="91440" marR="91440" indent="274320" algn="just">
              <a:lnSpc>
                <a:spcPts val="1200"/>
              </a:lnSpc>
              <a:spcBef>
                <a:spcPts val="1195"/>
              </a:spcBef>
              <a:spcAft>
                <a:spcPts val="0"/>
              </a:spcAft>
            </a:pPr>
            <a:r>
              <a:rPr lang="it-IT" sz="1100" spc="0">
                <a:solidFill>
                  <a:srgbClr val="000000"/>
                </a:solidFill>
                <a:latin typeface="Garamond" panose="02020603050405020304" pitchFamily="1"/>
              </a:rPr>
              <a:t>La Sicurezza nazionale è un bene costituzionale che gode di tutela prioritaria e costituisce interesse essenziale, insopprimibile della collettività, con palese carattere di assoluta preminenza su ogni altro in quanto tocca la esistenza stessa dello Stato.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La Corte Costituzionale con orientamento consolidato ha definito la Sicurezza nazionale quale </a:t>
            </a:r>
            <a:r>
              <a:rPr lang="it-IT" sz="1150" i="1" spc="0">
                <a:solidFill>
                  <a:srgbClr val="000000"/>
                </a:solidFill>
                <a:latin typeface="Garamond" panose="02020603050405020304" pitchFamily="1"/>
              </a:rPr>
              <a:t>“interesse dello Stato-comunità alla propria integrità territoriale, alla propria indipendenza e, al limite, alla stessa sua sopravvivenza</a:t>
            </a:r>
            <a:r>
              <a:rPr lang="it-IT" sz="1100" spc="0">
                <a:solidFill>
                  <a:srgbClr val="000000"/>
                </a:solidFill>
                <a:latin typeface="Garamond" panose="02020603050405020304" pitchFamily="1"/>
              </a:rPr>
              <a:t>” (C. Cost. sent. n. 86/1977, n. 82/1976, n. 110/1998, n. 106/2009, n. 40/2012, n. 24/2014). </a:t>
            </a:r>
          </a:p>
          <a:p>
            <a:pPr marL="91440" marR="91440" indent="274320" algn="just">
              <a:lnSpc>
                <a:spcPts val="1200"/>
              </a:lnSpc>
              <a:spcBef>
                <a:spcPts val="25"/>
              </a:spcBef>
              <a:spcAft>
                <a:spcPts val="0"/>
              </a:spcAft>
            </a:pPr>
            <a:r>
              <a:rPr lang="it-IT" sz="1100" spc="0">
                <a:solidFill>
                  <a:srgbClr val="000000"/>
                </a:solidFill>
                <a:latin typeface="Garamond" panose="02020603050405020304" pitchFamily="1"/>
              </a:rPr>
              <a:t>Ci si è anche riferiti alla “</a:t>
            </a:r>
            <a:r>
              <a:rPr lang="it-IT" sz="1150" i="1" spc="0">
                <a:solidFill>
                  <a:srgbClr val="000000"/>
                </a:solidFill>
                <a:latin typeface="Garamond" panose="02020603050405020304" pitchFamily="1"/>
              </a:rPr>
              <a:t>sicurezza esterna ed interna dello Stato e della necessità di protezione da ogni azione violenta o comunque non conforme allo spirito democratico che ispira il nostro assetto costituzionale dei supremi interessi che valgono per qualsiasi collettività organizzata a Stato e possono coinvolgere la esistenza stessa dello Stato” </a:t>
            </a:r>
            <a:r>
              <a:rPr lang="it-IT" sz="1100" spc="0">
                <a:solidFill>
                  <a:srgbClr val="000000"/>
                </a:solidFill>
                <a:latin typeface="Garamond" panose="02020603050405020304" pitchFamily="1"/>
              </a:rPr>
              <a:t>(C. Cost. sent. n. 86 del 24 maggio 1977) </a:t>
            </a:r>
          </a:p>
          <a:p>
            <a:pPr marL="91440" marR="91440" indent="274320" algn="just">
              <a:lnSpc>
                <a:spcPts val="1200"/>
              </a:lnSpc>
              <a:spcBef>
                <a:spcPts val="0"/>
              </a:spcBef>
              <a:spcAft>
                <a:spcPts val="0"/>
              </a:spcAft>
            </a:pPr>
            <a:r>
              <a:rPr lang="it-IT" sz="1100" spc="-20">
                <a:solidFill>
                  <a:srgbClr val="000000"/>
                </a:solidFill>
                <a:latin typeface="Garamond" panose="02020603050405020304" pitchFamily="1"/>
              </a:rPr>
              <a:t>Il concetto di </a:t>
            </a:r>
            <a:r>
              <a:rPr lang="it-IT" sz="1150" i="1" spc="-20">
                <a:solidFill>
                  <a:srgbClr val="000000"/>
                </a:solidFill>
                <a:latin typeface="Garamond" panose="02020603050405020304" pitchFamily="1"/>
              </a:rPr>
              <a:t>sicurezza esterna ed interna dello Stato </a:t>
            </a:r>
            <a:r>
              <a:rPr lang="it-IT" sz="1100" spc="-20">
                <a:solidFill>
                  <a:srgbClr val="000000"/>
                </a:solidFill>
                <a:latin typeface="Garamond" panose="02020603050405020304" pitchFamily="1"/>
              </a:rPr>
              <a:t>si può desumere a livello normativo dagli articoli 6 e 7 della legge 3 agosto 2007, n. 124, istitutiva del Sistema di informazione per la sicurezza della Repubblica</a:t>
            </a:r>
            <a:r>
              <a:rPr lang="it-IT" sz="1150" i="1" spc="-20">
                <a:solidFill>
                  <a:srgbClr val="000000"/>
                </a:solidFill>
                <a:latin typeface="Garamond" panose="02020603050405020304" pitchFamily="1"/>
              </a:rPr>
              <a:t>, </a:t>
            </a:r>
            <a:r>
              <a:rPr lang="it-IT" sz="1100" spc="-20">
                <a:solidFill>
                  <a:srgbClr val="000000"/>
                </a:solidFill>
                <a:latin typeface="Garamond" panose="02020603050405020304" pitchFamily="1"/>
              </a:rPr>
              <a:t>che nel declinare i compiti delle Agenzie di informazioni e sicurezza definisce la sicurezza esterna “</a:t>
            </a:r>
            <a:r>
              <a:rPr lang="it-IT" sz="1150" i="1" spc="-20">
                <a:solidFill>
                  <a:srgbClr val="000000"/>
                </a:solidFill>
                <a:latin typeface="Garamond" panose="02020603050405020304" pitchFamily="1"/>
              </a:rPr>
              <a:t>la difesa dell’indipendenza, dell’integrità e della sicurezza della Repubblica – anche in attuazione di accordi internazionali - dalle minacce provenienti dall’estero” </a:t>
            </a:r>
            <a:r>
              <a:rPr lang="it-IT" sz="1100" spc="-20">
                <a:solidFill>
                  <a:srgbClr val="000000"/>
                </a:solidFill>
                <a:latin typeface="Garamond" panose="02020603050405020304" pitchFamily="1"/>
              </a:rPr>
              <a:t>e richiama la difesa della </a:t>
            </a:r>
            <a:r>
              <a:rPr lang="it-IT" sz="1150" i="1" spc="-20">
                <a:solidFill>
                  <a:srgbClr val="000000"/>
                </a:solidFill>
                <a:latin typeface="Garamond" panose="02020603050405020304" pitchFamily="1"/>
              </a:rPr>
              <a:t>“sicurezza interna della Repubblica e le istituzioni democratiche poste dalla Costituzione a suo fondamento da ogni minaccia, da ogni attività eversiva e da ogni forma di aggressione criminale o terroristica”.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La nozione di sicurezza nazionale evoca, in ogni caso, un concetto dinamico e risulta legata “</a:t>
            </a:r>
            <a:r>
              <a:rPr lang="it-IT" sz="1150" i="1" spc="0">
                <a:solidFill>
                  <a:srgbClr val="000000"/>
                </a:solidFill>
                <a:latin typeface="Garamond" panose="02020603050405020304" pitchFamily="1"/>
              </a:rPr>
              <a:t>tanto al grado di maturità del paese cui si riferisce quanto al contesto storico: ne costituisce esempio la rilevanza strategica assunta dai concetti di sicurezza economico-finanziaria e di sicurezza ambientale</a:t>
            </a:r>
            <a:r>
              <a:rPr lang="it-IT" sz="1100" spc="0">
                <a:solidFill>
                  <a:srgbClr val="000000"/>
                </a:solidFill>
                <a:latin typeface="Garamond" panose="02020603050405020304" pitchFamily="1"/>
              </a:rPr>
              <a:t>”. </a:t>
            </a:r>
            <a:r>
              <a:rPr lang="it-IT" sz="1150" i="1" spc="0">
                <a:solidFill>
                  <a:srgbClr val="000000"/>
                </a:solidFill>
                <a:latin typeface="Garamond" panose="02020603050405020304" pitchFamily="1"/>
              </a:rPr>
              <a:t>( </a:t>
            </a:r>
            <a:r>
              <a:rPr lang="it-IT" sz="1100" spc="0">
                <a:solidFill>
                  <a:srgbClr val="000000"/>
                </a:solidFill>
                <a:latin typeface="Garamond" panose="02020603050405020304" pitchFamily="1"/>
              </a:rPr>
              <a:t>“</a:t>
            </a:r>
            <a:r>
              <a:rPr lang="it-IT" sz="1150" i="1" spc="0">
                <a:solidFill>
                  <a:srgbClr val="000000"/>
                </a:solidFill>
                <a:latin typeface="Garamond" panose="02020603050405020304" pitchFamily="1"/>
              </a:rPr>
              <a:t>Glossario Intelligence 2013</a:t>
            </a:r>
            <a:r>
              <a:rPr lang="it-IT" sz="1100" spc="0">
                <a:solidFill>
                  <a:srgbClr val="000000"/>
                </a:solidFill>
                <a:latin typeface="Garamond" panose="02020603050405020304" pitchFamily="1"/>
              </a:rPr>
              <a:t>”). </a:t>
            </a:r>
          </a:p>
          <a:p>
            <a:pPr marL="91440" marR="91440" indent="274320" algn="just">
              <a:lnSpc>
                <a:spcPts val="1200"/>
              </a:lnSpc>
              <a:spcBef>
                <a:spcPts val="0"/>
              </a:spcBef>
              <a:spcAft>
                <a:spcPts val="2660"/>
              </a:spcAft>
            </a:pPr>
            <a:r>
              <a:rPr lang="it-IT" sz="1100" spc="0">
                <a:solidFill>
                  <a:srgbClr val="000000"/>
                </a:solidFill>
                <a:latin typeface="Garamond" panose="02020603050405020304" pitchFamily="1"/>
              </a:rPr>
              <a:t>Ai fini dell’accesso generalizzato, l’identificazione degli interessi connessi alla sicurezza nazionale è frequentemente collegata con la difesa del segreto di Stato ma riguarda la possibilità di accesso ad atti, dati e documenti che non compromettono il Segreto di Stato in quanto tale. </a:t>
            </a:r>
          </a:p>
        </p:txBody>
      </p:sp>
      <p:sp>
        <p:nvSpPr>
          <p:cNvPr id="286" name="Segnaposto testo 285"/>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16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7" name="Segnaposto testo 26"/>
          <p:cNvSpPr>
            <a:spLocks noGrp="1"/>
          </p:cNvSpPr>
          <p:nvPr>
            <p:ph type="body" idx="10"/>
          </p:nvPr>
        </p:nvSpPr>
        <p:spPr>
          <a:xfrm>
            <a:off x="704850" y="901700"/>
            <a:ext cx="6155690" cy="6335395"/>
          </a:xfrm>
          <a:prstGeom prst="rect">
            <a:avLst/>
          </a:prstGeom>
          <a:noFill/>
          <a:ln w="0" cmpd="sng">
            <a:noFill/>
            <a:prstDash val="solid"/>
          </a:ln>
        </p:spPr>
        <p:txBody>
          <a:bodyPr vert="horz" lIns="0" tIns="0" rIns="0" bIns="0" anchor="t"/>
          <a:lstStyle/>
          <a:p>
            <a:pPr marL="457200" marR="0" indent="-274320" algn="just">
              <a:lnSpc>
                <a:spcPts val="1600"/>
              </a:lnSpc>
              <a:spcAft>
                <a:spcPts val="0"/>
              </a:spcAft>
            </a:pPr>
            <a:r>
              <a:rPr lang="it-IT" sz="1050" spc="0">
                <a:solidFill>
                  <a:srgbClr val="000000"/>
                </a:solidFill>
                <a:latin typeface="Times New Roman" panose="02020603050405020304" pitchFamily="1"/>
              </a:rPr>
              <a:t>Ø </a:t>
            </a:r>
            <a:r>
              <a:rPr lang="it-IT" sz="1100" spc="0">
                <a:solidFill>
                  <a:srgbClr val="000000"/>
                </a:solidFill>
                <a:latin typeface="Bookman Old Style" panose="02020603050405020304" pitchFamily="1"/>
              </a:rPr>
              <a:t>Enti pubblici economici, ordini professionali, società in controllo pubblico ed altri enti di diritto privato assimilati;</a:t>
            </a:r>
            <a:r>
              <a:rPr lang="it-IT" sz="1100" spc="0" baseline="30000">
                <a:solidFill>
                  <a:srgbClr val="000000"/>
                </a:solidFill>
                <a:latin typeface="Bookman Old Style" panose="02020603050405020304" pitchFamily="1"/>
              </a:rPr>
              <a:t>3</a:t>
            </a:r>
            <a:r>
              <a:rPr lang="it-IT" sz="100" spc="0">
                <a:solidFill>
                  <a:srgbClr val="000000"/>
                </a:solidFill>
                <a:latin typeface="Bookman Old Style" panose="02020603050405020304" pitchFamily="1"/>
              </a:rPr>
              <a:t> </a:t>
            </a:r>
          </a:p>
          <a:p>
            <a:pPr marL="182880" marR="0" indent="0" algn="l">
              <a:lnSpc>
                <a:spcPts val="1300"/>
              </a:lnSpc>
              <a:spcBef>
                <a:spcPts val="1225"/>
              </a:spcBef>
              <a:spcAft>
                <a:spcPts val="0"/>
              </a:spcAft>
            </a:pPr>
            <a:r>
              <a:rPr lang="it-IT" sz="1050" spc="5">
                <a:solidFill>
                  <a:srgbClr val="000000"/>
                </a:solidFill>
                <a:latin typeface="Times New Roman" panose="02020603050405020304" pitchFamily="1"/>
              </a:rPr>
              <a:t>Ø </a:t>
            </a:r>
            <a:r>
              <a:rPr lang="it-IT" sz="1100" spc="5">
                <a:solidFill>
                  <a:srgbClr val="000000"/>
                </a:solidFill>
                <a:latin typeface="Bookman Old Style" panose="02020603050405020304" pitchFamily="1"/>
              </a:rPr>
              <a:t>Società in partecipazione pubblica ed altri enti di diritto privato assimilati</a:t>
            </a:r>
            <a:r>
              <a:rPr lang="it-IT" sz="1100" spc="5" baseline="30000">
                <a:solidFill>
                  <a:srgbClr val="000000"/>
                </a:solidFill>
                <a:latin typeface="Bookman Old Style" panose="02020603050405020304" pitchFamily="1"/>
              </a:rPr>
              <a:t>4</a:t>
            </a:r>
            <a:r>
              <a:rPr lang="it-IT" sz="100" spc="5">
                <a:solidFill>
                  <a:srgbClr val="000000"/>
                </a:solidFill>
                <a:latin typeface="Bookman Old Style" panose="02020603050405020304" pitchFamily="1"/>
              </a:rPr>
              <a:t> </a:t>
            </a:r>
          </a:p>
          <a:p>
            <a:pPr marL="0" marR="0" indent="0" algn="l">
              <a:lnSpc>
                <a:spcPts val="1300"/>
              </a:lnSpc>
              <a:spcBef>
                <a:spcPts val="4420"/>
              </a:spcBef>
              <a:spcAft>
                <a:spcPts val="0"/>
              </a:spcAft>
            </a:pPr>
            <a:r>
              <a:rPr lang="it-IT" sz="1100" b="1" i="1" spc="-5">
                <a:solidFill>
                  <a:srgbClr val="000000"/>
                </a:solidFill>
                <a:latin typeface="Bookman Old Style" panose="02020603050405020304" pitchFamily="1"/>
              </a:rPr>
              <a:t>1.2 Ambito oggettivo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L’accesso civico generalizzato è esercitabile relativamente ai dati e ai documenti detenuti dalle pubbliche amministrazioni, ulteriori rispetto a quelli oggetto di pubblicazione, ossia per i quali non sussista uno specifico obbligo di pubblicazione. </a:t>
            </a:r>
          </a:p>
          <a:p>
            <a:pPr marL="0" marR="0" indent="0" algn="just">
              <a:lnSpc>
                <a:spcPts val="1900"/>
              </a:lnSpc>
              <a:spcBef>
                <a:spcPts val="585"/>
              </a:spcBef>
              <a:spcAft>
                <a:spcPts val="0"/>
              </a:spcAft>
            </a:pPr>
            <a:r>
              <a:rPr lang="it-IT" sz="1100" spc="0">
                <a:solidFill>
                  <a:srgbClr val="000000"/>
                </a:solidFill>
                <a:latin typeface="Bookman Old Style" panose="02020603050405020304" pitchFamily="1"/>
              </a:rPr>
              <a:t>Dalla lettura dell’art. 5 bis del decreto trasparenza, come introdotto dal d.lgs. n. 97/2016, si evince, inoltre, che oggetto dell’accesso possono essere anche le informazioni detenute dalle p.a. e dagli altri soggetti indicati al punto 1.1. </a:t>
            </a:r>
          </a:p>
          <a:p>
            <a:pPr marL="0" marR="0" indent="0" algn="l">
              <a:lnSpc>
                <a:spcPts val="1300"/>
              </a:lnSpc>
              <a:spcBef>
                <a:spcPts val="4415"/>
              </a:spcBef>
              <a:spcAft>
                <a:spcPts val="0"/>
              </a:spcAft>
            </a:pPr>
            <a:r>
              <a:rPr lang="it-IT" sz="1100" b="1" i="1" spc="0">
                <a:solidFill>
                  <a:srgbClr val="000000"/>
                </a:solidFill>
                <a:latin typeface="Bookman Old Style" panose="02020603050405020304" pitchFamily="1"/>
              </a:rPr>
              <a:t>2. Le tipologie di accesso ad atti e documenti </a:t>
            </a:r>
          </a:p>
          <a:p>
            <a:pPr marL="0" marR="0" indent="0" algn="l">
              <a:lnSpc>
                <a:spcPts val="1300"/>
              </a:lnSpc>
              <a:spcBef>
                <a:spcPts val="1415"/>
              </a:spcBef>
              <a:spcAft>
                <a:spcPts val="0"/>
              </a:spcAft>
            </a:pPr>
            <a:r>
              <a:rPr lang="it-IT" sz="1100" b="1" i="1" spc="0">
                <a:solidFill>
                  <a:srgbClr val="000000"/>
                </a:solidFill>
                <a:latin typeface="Bookman Old Style" panose="02020603050405020304" pitchFamily="1"/>
              </a:rPr>
              <a:t>2.1. L’accesso “generalizzato”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Il rinnovato art. 5, c. 2, D.Lgs. n. 33/2013, regola la nuova forma di accesso civico cd. “generalizzato”, caratterizzato dallo “</a:t>
            </a:r>
            <a:r>
              <a:rPr lang="it-IT" sz="1100" i="1" spc="0">
                <a:solidFill>
                  <a:srgbClr val="000000"/>
                </a:solidFill>
                <a:latin typeface="Bookman Old Style" panose="02020603050405020304" pitchFamily="1"/>
              </a:rPr>
              <a:t>scopo di favorire forme diffuse di controllo sul perseguimento delle funzioni istituzionali e sull'utilizzo delle risorse pubbliche e di promuovere la partecipazione al dibattito pubblico</a:t>
            </a:r>
            <a:r>
              <a:rPr lang="it-IT" sz="1100" spc="0">
                <a:solidFill>
                  <a:srgbClr val="000000"/>
                </a:solidFill>
                <a:latin typeface="Bookman Old Style" panose="02020603050405020304" pitchFamily="1"/>
              </a:rPr>
              <a:t>”. </a:t>
            </a:r>
          </a:p>
          <a:p>
            <a:pPr marL="0" marR="0" indent="0" algn="just">
              <a:lnSpc>
                <a:spcPts val="1900"/>
              </a:lnSpc>
              <a:spcBef>
                <a:spcPts val="590"/>
              </a:spcBef>
              <a:spcAft>
                <a:spcPts val="3950"/>
              </a:spcAft>
            </a:pPr>
            <a:r>
              <a:rPr lang="it-IT" sz="1100" spc="10">
                <a:solidFill>
                  <a:srgbClr val="000000"/>
                </a:solidFill>
                <a:latin typeface="Bookman Old Style" panose="02020603050405020304" pitchFamily="1"/>
              </a:rPr>
              <a:t>A tali fini è quindi disposto che “</a:t>
            </a:r>
            <a:r>
              <a:rPr lang="it-IT" sz="1100" i="1" spc="10">
                <a:solidFill>
                  <a:srgbClr val="000000"/>
                </a:solidFill>
                <a:latin typeface="Bookman Old Style" panose="02020603050405020304" pitchFamily="1"/>
              </a:rPr>
              <a:t>chiunque ha diritto di accedere ai dati e ai documenti detenuti dalle pubbliche amministrazioni, ulteriori rispetto a quelli oggetto di pubblicazione”</a:t>
            </a:r>
            <a:r>
              <a:rPr lang="it-IT" sz="1100" spc="10">
                <a:solidFill>
                  <a:srgbClr val="000000"/>
                </a:solidFill>
                <a:latin typeface="Bookman Old Style" panose="02020603050405020304" pitchFamily="1"/>
              </a:rPr>
              <a:t>. </a:t>
            </a:r>
          </a:p>
        </p:txBody>
      </p:sp>
      <p:sp>
        <p:nvSpPr>
          <p:cNvPr id="28" name="Segnaposto testo 27"/>
          <p:cNvSpPr>
            <a:spLocks noGrp="1"/>
          </p:cNvSpPr>
          <p:nvPr>
            <p:ph type="body" idx="10"/>
          </p:nvPr>
        </p:nvSpPr>
        <p:spPr>
          <a:xfrm>
            <a:off x="704850" y="7237095"/>
            <a:ext cx="6155690" cy="2366645"/>
          </a:xfrm>
          <a:prstGeom prst="rect">
            <a:avLst/>
          </a:prstGeom>
          <a:noFill/>
          <a:ln w="0" cmpd="sng">
            <a:noFill/>
            <a:prstDash val="solid"/>
          </a:ln>
        </p:spPr>
        <p:txBody>
          <a:bodyPr vert="horz" lIns="0" tIns="86360" rIns="0" bIns="0" anchor="t"/>
          <a:lstStyle/>
          <a:p>
            <a:pPr marL="0" marR="0" indent="0" algn="l">
              <a:lnSpc>
                <a:spcPts val="1100"/>
              </a:lnSpc>
              <a:spcAft>
                <a:spcPts val="0"/>
              </a:spcAft>
            </a:pPr>
            <a:r>
              <a:rPr lang="it-IT" sz="600" spc="0">
                <a:solidFill>
                  <a:srgbClr val="000000"/>
                </a:solidFill>
                <a:latin typeface="Bookman Old Style" panose="02020603050405020304" pitchFamily="1"/>
              </a:rPr>
              <a:t>3 </a:t>
            </a:r>
            <a:r>
              <a:rPr lang="it-IT" sz="900" spc="0">
                <a:solidFill>
                  <a:srgbClr val="000000"/>
                </a:solidFill>
                <a:latin typeface="Bookman Old Style" panose="02020603050405020304" pitchFamily="1"/>
              </a:rPr>
              <a:t>La disciplina prevista per le pubbliche amministrazioni è estesa, “</a:t>
            </a:r>
            <a:r>
              <a:rPr lang="it-IT" sz="900" i="1" spc="0">
                <a:solidFill>
                  <a:srgbClr val="000000"/>
                </a:solidFill>
                <a:latin typeface="Bookman Old Style" panose="02020603050405020304" pitchFamily="1"/>
              </a:rPr>
              <a:t>in quanto compatibile</a:t>
            </a:r>
            <a:r>
              <a:rPr lang="it-IT" sz="900" spc="0">
                <a:solidFill>
                  <a:srgbClr val="000000"/>
                </a:solidFill>
                <a:latin typeface="Bookman Old Style" panose="02020603050405020304" pitchFamily="1"/>
              </a:rPr>
              <a:t>”, anche a: </a:t>
            </a:r>
          </a:p>
          <a:p>
            <a:pPr marL="0" marR="0" indent="182880" algn="l">
              <a:lnSpc>
                <a:spcPts val="1000"/>
              </a:lnSpc>
              <a:spcBef>
                <a:spcPts val="0"/>
              </a:spcBef>
              <a:spcAft>
                <a:spcPts val="0"/>
              </a:spcAft>
              <a:buFont typeface="Bookman Old Style"/>
              <a:buAutoNum type="alphaLcPeriod"/>
            </a:pPr>
            <a:r>
              <a:rPr lang="it-IT" sz="900" spc="0">
                <a:solidFill>
                  <a:srgbClr val="000000"/>
                </a:solidFill>
                <a:latin typeface="Bookman Old Style" panose="02020603050405020304" pitchFamily="1"/>
              </a:rPr>
              <a:t>enti pubblici economici e ordini professionali; </a:t>
            </a:r>
          </a:p>
          <a:p>
            <a:pPr marL="0" marR="0" indent="182880" algn="just">
              <a:lnSpc>
                <a:spcPts val="1100"/>
              </a:lnSpc>
              <a:spcBef>
                <a:spcPts val="5"/>
              </a:spcBef>
              <a:spcAft>
                <a:spcPts val="0"/>
              </a:spcAft>
              <a:buFont typeface="Bookman Old Style"/>
              <a:buAutoNum type="alphaLcPeriod"/>
            </a:pPr>
            <a:r>
              <a:rPr lang="it-IT" sz="900" spc="10">
                <a:solidFill>
                  <a:srgbClr val="000000"/>
                </a:solidFill>
                <a:latin typeface="Bookman Old Style" panose="02020603050405020304" pitchFamily="1"/>
              </a:rPr>
              <a:t>società in controllo pubblico come definite dal decreto legislativo emanato in attuazione dell’art. 18 della legge 7 agosto 2015, n. 124 (d.lgs. 175/2016 c.d. Testo unico in materia di società a partecipazione pubblica). </a:t>
            </a:r>
          </a:p>
          <a:p>
            <a:pPr marL="0" marR="0" indent="182880" algn="just">
              <a:lnSpc>
                <a:spcPts val="1100"/>
              </a:lnSpc>
              <a:spcBef>
                <a:spcPts val="5"/>
              </a:spcBef>
              <a:spcAft>
                <a:spcPts val="0"/>
              </a:spcAft>
              <a:buFont typeface="Bookman Old Style"/>
              <a:buAutoNum type="alphaLcPeriod"/>
            </a:pPr>
            <a:r>
              <a:rPr lang="it-IT" sz="900" spc="0">
                <a:solidFill>
                  <a:srgbClr val="000000"/>
                </a:solidFill>
                <a:latin typeface="Bookman Old Style" panose="02020603050405020304" pitchFamily="1"/>
              </a:rPr>
              <a:t>associazioni, fondazioni e enti di diritto privato comunque denominati, anche privi di personalità giuridica, con bilancio superiore a cinquecentomila euro, la cui attività sia finanziata in modo maggioritario per almeno due esercizi finanziari consecutivi nell’ultimo triennio da pubbliche amministrazioni e in cui la totalità dei titolari o dei componenti dell’organo d’amministrazione o di indirizzo sia designata da pubbliche amministrazioni. </a:t>
            </a:r>
          </a:p>
          <a:p>
            <a:pPr marL="0" marR="0" indent="0" algn="just">
              <a:lnSpc>
                <a:spcPts val="1000"/>
              </a:lnSpc>
              <a:spcBef>
                <a:spcPts val="0"/>
              </a:spcBef>
              <a:spcAft>
                <a:spcPts val="15"/>
              </a:spcAft>
            </a:pPr>
            <a:r>
              <a:rPr lang="it-IT" sz="600" spc="0">
                <a:solidFill>
                  <a:srgbClr val="000000"/>
                </a:solidFill>
                <a:latin typeface="Bookman Old Style" panose="02020603050405020304" pitchFamily="1"/>
              </a:rPr>
              <a:t>4 </a:t>
            </a:r>
            <a:r>
              <a:rPr lang="it-IT" sz="900" spc="0">
                <a:solidFill>
                  <a:srgbClr val="000000"/>
                </a:solidFill>
                <a:latin typeface="Bookman Old Style" panose="02020603050405020304" pitchFamily="1"/>
              </a:rPr>
              <a:t>La disciplina prevista per i soggetti precedenti si applica, sempre in quanto compatibile, e limitatamente ai dati e ai documenti inerenti all'attività di pubblico interesse disciplinata dal diritto nazionale o dell'Unione europea, alle società in partecipazione pubblica, come definite dal d.lgs. n. 175/2016 (Testo unico in materia di società a partecipazione pubblica) nonché alle associazioni, alle fondazioni e agli enti di diritto privato, anche privi di personalità giuridica, con bilancio superiore a cinquecentomila euro, che esercitano funzioni amministrative, attività di produzione di beni e servizi a favore delle amministrazioni pubbliche o di gestione di servizi pubblici. </a:t>
            </a:r>
          </a:p>
        </p:txBody>
      </p:sp>
      <p:sp>
        <p:nvSpPr>
          <p:cNvPr id="29" name="Segnaposto testo 28"/>
          <p:cNvSpPr>
            <a:spLocks noGrp="1"/>
          </p:cNvSpPr>
          <p:nvPr>
            <p:ph type="body" idx="10"/>
          </p:nvPr>
        </p:nvSpPr>
        <p:spPr>
          <a:xfrm>
            <a:off x="3686175" y="9603740"/>
            <a:ext cx="18351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0">
                <a:solidFill>
                  <a:srgbClr val="000000"/>
                </a:solidFill>
                <a:latin typeface="Calibri" panose="02020603050405020304" pitchFamily="1"/>
              </a:rPr>
              <a:t>5 </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91" name="Segnaposto testo 290"/>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400"/>
              </a:lnSpc>
              <a:spcBef>
                <a:spcPts val="4930"/>
              </a:spcBef>
              <a:spcAft>
                <a:spcPts val="0"/>
              </a:spcAft>
            </a:pPr>
            <a:r>
              <a:rPr lang="it-IT" sz="1200" i="1" spc="80">
                <a:solidFill>
                  <a:srgbClr val="4F81BC"/>
                </a:solidFill>
                <a:latin typeface="Garamond" panose="02020603050405020304" pitchFamily="1"/>
              </a:rPr>
              <a:t>7.3. Difesa e questioni militari </a:t>
            </a:r>
          </a:p>
          <a:p>
            <a:pPr marL="91440" marR="91440" indent="274320" algn="just">
              <a:lnSpc>
                <a:spcPts val="1200"/>
              </a:lnSpc>
              <a:spcBef>
                <a:spcPts val="1170"/>
              </a:spcBef>
              <a:spcAft>
                <a:spcPts val="0"/>
              </a:spcAft>
            </a:pPr>
            <a:r>
              <a:rPr lang="it-IT" sz="1100" spc="5">
                <a:solidFill>
                  <a:srgbClr val="000000"/>
                </a:solidFill>
                <a:latin typeface="Garamond" panose="02020603050405020304" pitchFamily="1"/>
              </a:rPr>
              <a:t>Il concetto di “difesa” trova fondamento nella individuazione di un interesse costituzionale superiore espressamente riconosciuto all’art. 52, co.1, della Costituzione e declinato con riferimento alla difesa della Patria. La Corte costituzionale ha rilevato che il dovere di difesa, nella sua ampia accezione, contempla in primo luogo il dovere militare, organizzato nelle Forze armate. In merito la Corte costituzionale ha ritenuto che sia “esclusivo” interesse dello Stato, con carattere unitario ed indivisibile, la difesa della integrità territoriale, della indipendenza e della sopravvivenza. L’impianto normativo riconosce alla funzione difesa quella specificità insita nella natura delle Forze armate, codificata a livello ordinamentale dal decreto legislativo n. 66 del 2010 e del relativo T.U. regolamentare (d.PR 90 del 2010) riguardanti l’organizzazione, le funzioni, le attività della Difesa. </a:t>
            </a:r>
          </a:p>
          <a:p>
            <a:pPr marL="91440" marR="91440" indent="274320" algn="just">
              <a:lnSpc>
                <a:spcPts val="1200"/>
              </a:lnSpc>
              <a:spcBef>
                <a:spcPts val="45"/>
              </a:spcBef>
              <a:spcAft>
                <a:spcPts val="0"/>
              </a:spcAft>
            </a:pPr>
            <a:r>
              <a:rPr lang="it-IT" sz="1100" spc="0">
                <a:solidFill>
                  <a:srgbClr val="000000"/>
                </a:solidFill>
                <a:latin typeface="Garamond" panose="02020603050405020304" pitchFamily="1"/>
              </a:rPr>
              <a:t>La difesa del territorio nazionale è oggetto di accordi di cooperazione e di trattati con la conseguente responsabilità dello Stato anche in sede internazionale. Così è oggetto di accordi internazionali tra Stati la installazione di opere difensive, di basi militari terrestri, marittime e aeronautiche che tiene conto di situazioni complessive che spesso esigono anche il segreto militare. Si tratta di attività che implicano decisioni esclusivamente statali quali la individuazione dei mezzi di difesa, delle linee generali di conservazione, di sviluppo e di capacità difensiva delle Forze Armate e tutto quanto ciò che, nei piani strategici, è diretto a garantire la sicurezza interna ed esterna dello Stato.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La natura delle attività e dell’organizzazione del sistema difesa implica particolare attenzione ai fini dell’accesso circa alcune attività relative sia all’area tecnico operativa, connesse con la pianificazione, l’impiego e l’addestramento delle Forze armate, sia all’area tecnico industriale, strettamente correlata al funzionamento della precedente area.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Si ricorda, in ogni caso, che una parte dell’attività relativa alla difesa e alle questioni militari è sottoposta, come anticipato nel § 6.2.1 , a vincoli di particolare riservatezza o segretezza. </a:t>
            </a:r>
          </a:p>
          <a:p>
            <a:pPr marL="91440" marR="0" indent="0" algn="l">
              <a:lnSpc>
                <a:spcPts val="1400"/>
              </a:lnSpc>
              <a:spcBef>
                <a:spcPts val="1305"/>
              </a:spcBef>
              <a:spcAft>
                <a:spcPts val="0"/>
              </a:spcAft>
            </a:pPr>
            <a:r>
              <a:rPr lang="it-IT" sz="1200" i="1" spc="85">
                <a:solidFill>
                  <a:srgbClr val="4F81BC"/>
                </a:solidFill>
                <a:latin typeface="Garamond" panose="02020603050405020304" pitchFamily="1"/>
              </a:rPr>
              <a:t>7.4. Relazioni internazionali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Per “relazioni internazionali” si intendono i rapporti intercorrenti tra Stati sovrani e, per estensione, ai rapporti tra i vari soggetti internazionali. In tal senso per Relazioni internazionali non si intende solo la politica estera di uno Stato, ma il “sistema internazionale”, nel quale operano vari attori a diversi livelli. Con l’espressione “politica estera” ci si riferisce, infatti, specificamente all’insieme dei programmi d’azione e dei comportamenti di un determinato attore internazionale nei confronti degli altri.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Secondo la giurisprudenza della Corte Costituzionale (cfr. sentenze n. 211/2006 e n. 131/2008), mentre i “rapporti internazionali” , sono astrattamente riferibili a singole relazioni, dotate di elementi di estraneità rispetto al nostro ordinamento, la “politica estera” concerne l'attività internazionale dello Stato unitariamente considerata in rapporto alle sue finalità ed al suo indirizzo.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A titolo esemplificativo si riportano alcuni atti relativi all’ambito delle relazioni internazionali meritevoli di attenzione ai fini dell’accesso generalizzato: </a:t>
            </a:r>
          </a:p>
          <a:p>
            <a:pPr marL="91440" marR="91440" indent="274320" algn="just">
              <a:lnSpc>
                <a:spcPts val="1200"/>
              </a:lnSpc>
              <a:spcBef>
                <a:spcPts val="20"/>
              </a:spcBef>
              <a:spcAft>
                <a:spcPts val="0"/>
              </a:spcAft>
              <a:tabLst>
                <a:tab pos="822960" algn="l"/>
              </a:tabLst>
            </a:pPr>
            <a:r>
              <a:rPr lang="it-IT" sz="1100" spc="0">
                <a:solidFill>
                  <a:srgbClr val="000000"/>
                </a:solidFill>
                <a:latin typeface="Garamond" panose="02020603050405020304" pitchFamily="1"/>
              </a:rPr>
              <a:t>- i documenti concernenti le procedure relative alla negoziazione ed alla stipula di accordi ed atti </a:t>
            </a:r>
            <a:r>
              <a:t/>
            </a:r>
            <a:br/>
            <a:r>
              <a:rPr lang="it-IT" sz="1100" spc="0">
                <a:solidFill>
                  <a:srgbClr val="000000"/>
                </a:solidFill>
                <a:latin typeface="Garamond" panose="02020603050405020304" pitchFamily="1"/>
              </a:rPr>
              <a:t>internazionali con altri Stati, ove vi sia la necessità non solo di tutelare la necessaria riservatezza degli atti inerenti i negoziati, ma anche per salvaguardare l’integrità degli stessi rapporti diplomatici con i Paesi interessati, che potrebbero essere pregiudicati se tali atti fossero resi accessibili; ciò sempre che gli stessi documenti od atti non siano stati pubblicati nel corso di conferenze internazionali; </a:t>
            </a:r>
          </a:p>
          <a:p>
            <a:pPr marL="365760" marR="0" indent="0" algn="l">
              <a:lnSpc>
                <a:spcPts val="1200"/>
              </a:lnSpc>
              <a:spcBef>
                <a:spcPts val="10"/>
              </a:spcBef>
              <a:spcAft>
                <a:spcPts val="0"/>
              </a:spcAft>
              <a:tabLst>
                <a:tab pos="822960" algn="l"/>
              </a:tabLst>
            </a:pPr>
            <a:r>
              <a:rPr lang="it-IT" sz="1100" spc="0">
                <a:solidFill>
                  <a:srgbClr val="000000"/>
                </a:solidFill>
                <a:latin typeface="Garamond" panose="02020603050405020304" pitchFamily="1"/>
              </a:rPr>
              <a:t>- i lavori preparatori e la documentazione predisposta in vista di incontri bilaterali e multilaterali; </a:t>
            </a:r>
          </a:p>
          <a:p>
            <a:pPr marL="365760" marR="0" indent="0" algn="l">
              <a:lnSpc>
                <a:spcPts val="1200"/>
              </a:lnSpc>
              <a:spcBef>
                <a:spcPts val="0"/>
              </a:spcBef>
              <a:spcAft>
                <a:spcPts val="0"/>
              </a:spcAft>
              <a:tabLst>
                <a:tab pos="822960" algn="l"/>
              </a:tabLst>
            </a:pPr>
            <a:r>
              <a:rPr lang="it-IT" sz="1100" spc="5">
                <a:solidFill>
                  <a:srgbClr val="000000"/>
                </a:solidFill>
                <a:latin typeface="Garamond" panose="02020603050405020304" pitchFamily="1"/>
              </a:rPr>
              <a:t>- i documenti di posizione interni ai negoziati UE, laddove siano suscettibili di compromettere la </a:t>
            </a:r>
          </a:p>
          <a:p>
            <a:pPr marL="91440" marR="0" indent="0" algn="l">
              <a:lnSpc>
                <a:spcPts val="1200"/>
              </a:lnSpc>
              <a:spcBef>
                <a:spcPts val="15"/>
              </a:spcBef>
              <a:spcAft>
                <a:spcPts val="0"/>
              </a:spcAft>
            </a:pPr>
            <a:r>
              <a:rPr lang="it-IT" sz="1100" spc="0">
                <a:solidFill>
                  <a:srgbClr val="000000"/>
                </a:solidFill>
                <a:latin typeface="Garamond" panose="02020603050405020304" pitchFamily="1"/>
              </a:rPr>
              <a:t>posizione italiana nei negoziati in corso, a meno che non vi sia un interesse prevalente alla divulgazione; </a:t>
            </a:r>
          </a:p>
          <a:p>
            <a:pPr marL="91440" marR="91440" indent="274320" algn="just">
              <a:lnSpc>
                <a:spcPts val="1200"/>
              </a:lnSpc>
              <a:spcBef>
                <a:spcPts val="0"/>
              </a:spcBef>
              <a:spcAft>
                <a:spcPts val="0"/>
              </a:spcAft>
              <a:tabLst>
                <a:tab pos="822960" algn="l"/>
              </a:tabLst>
            </a:pPr>
            <a:r>
              <a:rPr lang="it-IT" sz="1100" spc="0">
                <a:solidFill>
                  <a:srgbClr val="000000"/>
                </a:solidFill>
                <a:latin typeface="Garamond" panose="02020603050405020304" pitchFamily="1"/>
              </a:rPr>
              <a:t>- le comunicazioni, i rapporti ed i documenti provenienti dalle rappresentanze ed uffici consolari </a:t>
            </a:r>
            <a:r>
              <a:t/>
            </a:r>
            <a:br/>
            <a:r>
              <a:rPr lang="it-IT" sz="1100" spc="0">
                <a:solidFill>
                  <a:srgbClr val="000000"/>
                </a:solidFill>
                <a:latin typeface="Garamond" panose="02020603050405020304" pitchFamily="1"/>
              </a:rPr>
              <a:t>all’estero sulla situazione politica ed economica dei Paesi di accreditamento, nonché comunicazioni, rapporti e documenti provenienti dalle rappresentanze o delegazioni presso organizzazioni internazionali e fori multilaterali riguardanti l’attività di detti organismi; </a:t>
            </a:r>
          </a:p>
        </p:txBody>
      </p:sp>
      <p:sp>
        <p:nvSpPr>
          <p:cNvPr id="292" name="Segnaposto testo 291"/>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17 </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97" name="Segnaposto testo 296"/>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tabLst>
                <a:tab pos="822960" algn="l"/>
              </a:tabLst>
            </a:pPr>
            <a:r>
              <a:rPr lang="it-IT" sz="1100" spc="35">
                <a:solidFill>
                  <a:srgbClr val="000000"/>
                </a:solidFill>
                <a:latin typeface="Garamond" panose="02020603050405020304" pitchFamily="1"/>
              </a:rPr>
              <a:t>- i carteggi scambiati dall’amministrazione con i rappresentanti degli Stati esteri in Italia ed </a:t>
            </a:r>
          </a:p>
          <a:p>
            <a:pPr marL="91440" marR="0" indent="0" algn="l">
              <a:lnSpc>
                <a:spcPts val="1200"/>
              </a:lnSpc>
              <a:spcBef>
                <a:spcPts val="0"/>
              </a:spcBef>
              <a:spcAft>
                <a:spcPts val="0"/>
              </a:spcAft>
            </a:pPr>
            <a:r>
              <a:rPr lang="it-IT" sz="1100" spc="0">
                <a:solidFill>
                  <a:srgbClr val="000000"/>
                </a:solidFill>
                <a:latin typeface="Garamond" panose="02020603050405020304" pitchFamily="1"/>
              </a:rPr>
              <a:t>esponenti dei Governi e delle amministrazioni degli Stati esteri. </a:t>
            </a:r>
          </a:p>
          <a:p>
            <a:pPr marL="365760" marR="0" indent="0" algn="l">
              <a:lnSpc>
                <a:spcPts val="1200"/>
              </a:lnSpc>
              <a:spcBef>
                <a:spcPts val="10"/>
              </a:spcBef>
              <a:spcAft>
                <a:spcPts val="0"/>
              </a:spcAft>
            </a:pPr>
            <a:r>
              <a:rPr lang="it-IT" sz="1100" spc="0">
                <a:solidFill>
                  <a:srgbClr val="000000"/>
                </a:solidFill>
                <a:latin typeface="Garamond" panose="02020603050405020304" pitchFamily="1"/>
              </a:rPr>
              <a:t>Al fine dell’identificazione dell’interesse alla tutela delle relazioni internazionali possono rilevare anche: </a:t>
            </a:r>
          </a:p>
          <a:p>
            <a:pPr marL="91440" marR="91440" indent="274320" algn="just">
              <a:lnSpc>
                <a:spcPts val="1200"/>
              </a:lnSpc>
              <a:spcBef>
                <a:spcPts val="0"/>
              </a:spcBef>
              <a:spcAft>
                <a:spcPts val="0"/>
              </a:spcAft>
              <a:tabLst>
                <a:tab pos="822960" algn="l"/>
              </a:tabLst>
            </a:pPr>
            <a:r>
              <a:rPr lang="it-IT" sz="1100" spc="-5">
                <a:solidFill>
                  <a:srgbClr val="000000"/>
                </a:solidFill>
                <a:latin typeface="Garamond" panose="02020603050405020304" pitchFamily="1"/>
              </a:rPr>
              <a:t>- la tutela della sicurezza delle Rappresentanze diplomatico-consolari e delle OO.II, della sicurezza </a:t>
            </a:r>
            <a:r>
              <a:t/>
            </a:r>
            <a:br/>
            <a:r>
              <a:rPr lang="it-IT" sz="1100" spc="-5">
                <a:solidFill>
                  <a:srgbClr val="000000"/>
                </a:solidFill>
                <a:latin typeface="Garamond" panose="02020603050405020304" pitchFamily="1"/>
              </a:rPr>
              <a:t>delle Alte Personalità in visita, il libero espletamento della sovranità degli altri Stati ma anche della sovranità nazionale come disciplinati nelle norme di diritto internazionale e da norme interne, quali ad esempio: </a:t>
            </a:r>
          </a:p>
          <a:p>
            <a:pPr marL="640080" marR="91440" indent="-274320" algn="just">
              <a:lnSpc>
                <a:spcPts val="1200"/>
              </a:lnSpc>
              <a:spcBef>
                <a:spcPts val="5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Convenzione di Vienna del 1961 sulle relazioni diplomatiche (in particolare gli artt. 22-37) e relativa legge nazionale di ratifica; </a:t>
            </a:r>
          </a:p>
          <a:p>
            <a:pPr marL="640080" marR="91440" indent="-274320" algn="just">
              <a:lnSpc>
                <a:spcPts val="1200"/>
              </a:lnSpc>
              <a:spcBef>
                <a:spcPts val="5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Convenzione di Vienna del 1963 sulle relazioni consolari (in particolare gli artt. 31-41 e 49-50) e relativa legge nazionale di ratifica; </a:t>
            </a:r>
          </a:p>
          <a:p>
            <a:pPr marL="640080" marR="91440" indent="-274320" algn="just">
              <a:lnSpc>
                <a:spcPts val="1200"/>
              </a:lnSpc>
              <a:spcBef>
                <a:spcPts val="3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Accordi di Sede con le Organizzazioni Internazionali che hanno sede in Italia - con particolare riguardo alle norme sulla sicurezza e inviolabilità della Sede, delle comunicazioni, dei vertici delle organizzazioni e dei loro funzionari nonché ai privilegi e immunità - e relative leggi nazionali di ratifica. </a:t>
            </a:r>
          </a:p>
          <a:p>
            <a:pPr marL="91440" marR="0" indent="0" algn="l">
              <a:lnSpc>
                <a:spcPts val="1200"/>
              </a:lnSpc>
              <a:spcBef>
                <a:spcPts val="1505"/>
              </a:spcBef>
              <a:spcAft>
                <a:spcPts val="0"/>
              </a:spcAft>
            </a:pPr>
            <a:r>
              <a:rPr lang="it-IT" sz="1150" i="1" spc="90">
                <a:solidFill>
                  <a:srgbClr val="4F81BC"/>
                </a:solidFill>
                <a:latin typeface="Garamond" panose="02020603050405020304" pitchFamily="1"/>
              </a:rPr>
              <a:t>7.5. Politica e stabilità finanziaria ed economica dello Stato </a:t>
            </a:r>
          </a:p>
          <a:p>
            <a:pPr marL="91440" marR="91440" indent="274320" algn="just">
              <a:lnSpc>
                <a:spcPts val="1200"/>
              </a:lnSpc>
              <a:spcBef>
                <a:spcPts val="1190"/>
              </a:spcBef>
              <a:spcAft>
                <a:spcPts val="0"/>
              </a:spcAft>
            </a:pPr>
            <a:r>
              <a:rPr lang="it-IT" sz="1100" spc="0">
                <a:solidFill>
                  <a:srgbClr val="000000"/>
                </a:solidFill>
                <a:latin typeface="Garamond" panose="02020603050405020304" pitchFamily="1"/>
              </a:rPr>
              <a:t>La definizione del concetto di politica e stabilità finanziaria evoca quanto già previsto dall’art. 24 comma 6 lett. b) legge 241/1990 relativamente ai “</a:t>
            </a:r>
            <a:r>
              <a:rPr lang="it-IT" sz="1150" i="1" spc="0">
                <a:solidFill>
                  <a:srgbClr val="000000"/>
                </a:solidFill>
                <a:latin typeface="Garamond" panose="02020603050405020304" pitchFamily="1"/>
              </a:rPr>
              <a:t>processi di formazione, di determinazione e di attuazione della politica monetaria e valutaria</a:t>
            </a:r>
            <a:r>
              <a:rPr lang="it-IT" sz="1100" spc="0">
                <a:solidFill>
                  <a:srgbClr val="000000"/>
                </a:solidFill>
                <a:latin typeface="Garamond" panose="02020603050405020304" pitchFamily="1"/>
              </a:rPr>
              <a:t>”. Il concetto è contiguo anche a quello delineato dall’ art. 4 comma 1 lett. a) del Regolamento Ce 1049/2001 relativamente alla tutela della “</a:t>
            </a:r>
            <a:r>
              <a:rPr lang="it-IT" sz="1150" i="1" spc="0">
                <a:solidFill>
                  <a:srgbClr val="000000"/>
                </a:solidFill>
                <a:latin typeface="Garamond" panose="02020603050405020304" pitchFamily="1"/>
              </a:rPr>
              <a:t>politica finanziaria, monetaria o economica della Comunità o di uno Stato membro</a:t>
            </a:r>
            <a:r>
              <a:rPr lang="it-IT" sz="1100" spc="0">
                <a:solidFill>
                  <a:srgbClr val="000000"/>
                </a:solidFill>
                <a:latin typeface="Garamond" panose="02020603050405020304" pitchFamily="1"/>
              </a:rPr>
              <a:t>”. </a:t>
            </a:r>
          </a:p>
          <a:p>
            <a:pPr marL="91440" marR="91440" indent="274320" algn="just">
              <a:lnSpc>
                <a:spcPts val="1200"/>
              </a:lnSpc>
              <a:spcBef>
                <a:spcPts val="25"/>
              </a:spcBef>
              <a:spcAft>
                <a:spcPts val="0"/>
              </a:spcAft>
            </a:pPr>
            <a:r>
              <a:rPr lang="it-IT" sz="1100" spc="5">
                <a:solidFill>
                  <a:srgbClr val="000000"/>
                </a:solidFill>
                <a:latin typeface="Garamond" panose="02020603050405020304" pitchFamily="1"/>
              </a:rPr>
              <a:t>Si ritiene quindi che meritino particolare attenzione ai fini dell’accesso generalizzato gli atti relativi ai processi di formazione e determinazione della politica monetaria e valutaria la cui pubblicazione possa comportare turbative sui mercati valutari e dei capitali nonché gli atti relativi al fabbisogno del bilancio dello Stato, alla politica fiscale ed all’emissione dei titoli di debito pubblico, materie interconnesse con la politica finanziaria ed economica dello Stato. L’eventuale esigenza di riservatezza, in tali casi, è connessa alla necessità di evitare che la conoscenza di taluni documenti possa creare situazioni di vantaggio a favore di alcuni o causare turbamenti dei mercati finanziari; a tale proposito si ricorda che la manipolazione dei mercati, anche finanziari, è condotta illecita disciplinata dal codice penale (art. 501 reato di aggiotaggio) e dal codice civile (art. 2637).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Il nucleo degli interessi sottesi a tale limitazione all’accesso assurge a carattere costituzionale e sovranazionale: infatti gli equilibri di finanza pubblica sono tutelati dagli artt. 81, 97, 117 commi 2 e 3 e 119 Costituzione; contestualmente alla crescita dell’Europa quale entità volta anche all’armonizzazione ed al coordinamento delle politiche finanziarie, il concetto di equilibrio di finanza pubblica si è evoluto, con la codificazione in sede di Trattato, del concetto di stabilità economica- finanziaria, rispetto al quale lo Stato ha poteri di disciplina generale e di coordinamento.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Nel concetto di politica economica rientrano le scelte di bilancio, gli atti relativi al fabbisogno del bilancio dello Stato, alla politica fiscale ed all’emissione dei titoli di debito pubblico. </a:t>
            </a:r>
          </a:p>
          <a:p>
            <a:pPr marL="91440" marR="91440" indent="274320" algn="just">
              <a:lnSpc>
                <a:spcPts val="1200"/>
              </a:lnSpc>
              <a:spcBef>
                <a:spcPts val="15"/>
              </a:spcBef>
              <a:spcAft>
                <a:spcPts val="6240"/>
              </a:spcAft>
            </a:pPr>
            <a:r>
              <a:rPr lang="it-IT" sz="1100" spc="0">
                <a:solidFill>
                  <a:srgbClr val="000000"/>
                </a:solidFill>
                <a:latin typeface="Garamond" panose="02020603050405020304" pitchFamily="1"/>
              </a:rPr>
              <a:t>Nel concetto di stabilità finanziaria rientra la gestione delle finanze pubbliche, la sostenibilità del debito pubblico, la capitalizzazione delle istituzioni finanziarie; andrà prestata particolare attenzione quindi, a tutte le informazioni (precipuamente in possesso di Banca d’Italia, Mef, Consob, Isvap) per la salvaguardia della stabilità del sistema finanziario italiano, la prevenzione e la gestione delle crisi finanziarie con potenziale effetto di natura sistemica, incluse quelle con ripercussioni rilevanti in altri paesi, attinenti a singole banche o imprese assicurative, gruppi bancari o assicurativi, conglomerati finanziari o altre istituzioni finanziarie in grado di avere effetti di contagio sul sistema finanziario italiano. </a:t>
            </a:r>
          </a:p>
        </p:txBody>
      </p:sp>
      <p:sp>
        <p:nvSpPr>
          <p:cNvPr id="298" name="Segnaposto testo 297"/>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18 </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03" name="Segnaposto testo 30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400"/>
              </a:lnSpc>
              <a:spcBef>
                <a:spcPts val="3585"/>
              </a:spcBef>
              <a:spcAft>
                <a:spcPts val="0"/>
              </a:spcAft>
            </a:pPr>
            <a:r>
              <a:rPr lang="it-IT" sz="1200" i="1" spc="75">
                <a:solidFill>
                  <a:srgbClr val="4F81BC"/>
                </a:solidFill>
                <a:latin typeface="Garamond" panose="02020603050405020304" pitchFamily="1"/>
              </a:rPr>
              <a:t>7.6. Conduzioni di indagini sui reati e loro perseguimento </a:t>
            </a:r>
          </a:p>
          <a:p>
            <a:pPr marL="91440" marR="91440" indent="274320" algn="just">
              <a:lnSpc>
                <a:spcPts val="1200"/>
              </a:lnSpc>
              <a:spcBef>
                <a:spcPts val="1190"/>
              </a:spcBef>
              <a:spcAft>
                <a:spcPts val="0"/>
              </a:spcAft>
            </a:pPr>
            <a:r>
              <a:rPr lang="it-IT" sz="1100" spc="0">
                <a:solidFill>
                  <a:srgbClr val="000000"/>
                </a:solidFill>
                <a:latin typeface="Garamond" panose="02020603050405020304" pitchFamily="1"/>
              </a:rPr>
              <a:t>L’interesse pubblico sotteso alla conduzione di indagini sui reati e il loro perseguimento è strettamente connesso alla sicurezza e all’ordine pubblico e all’esercizio di attività giudiziaria. Quanto alla sicurezza e all’ordine pubblico si rinvia a quanto indicato al § 7.1.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Con riferimento alle possibili sovrapposizioni con l’esercizio dell’attività giudiziaria, occorre chiarire che l’accesso generalizzato riguarda, atti, dati e informazioni che siano riconducibili a un’attività amministrativa, in senso oggettivo e funzionale.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Esulano, pertanto, dall’accesso generalizzato gli atti giudiziari, cioè gli atti processuali o quelli che siano espressione della funzione giurisdizionale, ancorché non immediatamente collegati a provvedimenti che siano espressione dello “</a:t>
            </a:r>
            <a:r>
              <a:rPr lang="it-IT" sz="1200" i="1" spc="0">
                <a:solidFill>
                  <a:srgbClr val="000000"/>
                </a:solidFill>
                <a:latin typeface="Garamond" panose="02020603050405020304" pitchFamily="1"/>
              </a:rPr>
              <a:t>ius dicere</a:t>
            </a:r>
            <a:r>
              <a:rPr lang="it-IT" sz="1100" spc="0">
                <a:solidFill>
                  <a:srgbClr val="000000"/>
                </a:solidFill>
                <a:latin typeface="Garamond" panose="02020603050405020304" pitchFamily="1"/>
              </a:rPr>
              <a:t>”, purché intimamente e strumentalmente connessi a questi ultimi. L’accesso e i limiti alla conoscenza degli atti giudiziari, ovvero di tutti gli atti che sono espressione della funzione giurisdizionale, anche se acquisiti in un procedimento amministrativo, sono infatti disciplinati da regole autonome previste dai rispettivi codici di rito. Si consideri, al riguardo, la speciale disciplina del segreto istruttorio, ai sensi dell’art. 329 c.p.p.; il divieto di pubblicazione di atti (art. 114 c.p.p.) e il rilascio di copia di atti del procedimento a chiunque vi abbia interesse, previa autorizzazione del pubblico ministero o del giudice che procede (art. 116 c.p.p.). Per i giudizi civili, ad esempio, l’art. 76 disp. att. c.p.c., che stabilisce che le parti e i loro difensori possono esaminare gli atti e i documenti inseriti nel fascicolo d’ufficio e in quelli delle altre parti e ottenere copia dal cancelliere; pertanto l’accesso è consentito solo alle parti e ai loro difensori. Per le procedure concorsuali la legge fallimentare che riconosce al comitato dei creditori e al fallito il diritto di prendere visione di ogni atto contenuto nel fascicolo, mentre per gli altri creditori e i terzi l’accesso è consentito purché gli stessi abbiano un interesse specifico e attuale, previa autorizzazione del giudice delegato, sentito il curatore (r.d. 16 marzo 1942, n. 267, art. 90).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La possibilità di consentire l’accesso alla documentazione inerente le indagini sui reati e sul loro perseguimento senza che ciò comporti un pregiudizio al corretto svolgimento delle stesse va valutata in relazione alla peculiarità della fattispecie e dello stato del procedimento penale.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In merito all’accesso a documenti detenuti dalle amministrazioni che siano afferenti a un procedimento penale, occorre considerare che potrebbe non esservi una preclusione automatica e assoluta alla loro conoscibilità e che l’esistenza di un’indagine penale non è di per sè causa ostativa all’accesso a documenti che siano confluiti nel fascicolo del procedimento penale o che in qualsiasi modo possano risultare connessi con i fatti oggetto di indagine. Resta, comunque, ferma la disciplina in materia di tutela dei dati personali e quanto previsto dalle presenti linee guida ai §§ 6.2.1 e 8.1. Al riguardo, si fa presente che, secondo un prevalente orientamento giurisprudenziale, non ogni denuncia di reato presentata dalla pubblica amministrazione all'autorità giudiziaria costituisce atto coperto da segreto istruttorio penale e come tale sottratto all'accesso; laddove, infatti, la denuncia sia riconducibile all'esercizio delle istituzionali funzioni amministrative, l’atto non ricade nell’ambito di applicazione dell’art. 329 c.p.p. e non può ritenersi coperto dal segreto istruttorio. Diversamente, se la pubblica amministrazione trasmette all'autorità giudiziaria una notizia di reato nell'esercizio di funzioni di polizia giudiziaria specificamente attribuite dall'ordinamento, si è in presenza di atti di indagine compiuti dalla polizia giudiziaria, che, come tali, sono soggetti a segreto istruttorio ai sensi dell'art. 329 c.p.p. (Cons. Stato, sez. VI, 29 gennaio 2013, n. 547). </a:t>
            </a:r>
          </a:p>
          <a:p>
            <a:pPr marL="91440" marR="0" indent="0" algn="l">
              <a:lnSpc>
                <a:spcPts val="1400"/>
              </a:lnSpc>
              <a:spcBef>
                <a:spcPts val="1310"/>
              </a:spcBef>
              <a:spcAft>
                <a:spcPts val="0"/>
              </a:spcAft>
            </a:pPr>
            <a:r>
              <a:rPr lang="it-IT" sz="1200" i="1" spc="80">
                <a:solidFill>
                  <a:srgbClr val="4F81BC"/>
                </a:solidFill>
                <a:latin typeface="Garamond" panose="02020603050405020304" pitchFamily="1"/>
              </a:rPr>
              <a:t>7.7. Regolare svolgimento di attività ispettive </a:t>
            </a:r>
          </a:p>
          <a:p>
            <a:pPr marL="91440" marR="91440" indent="274320" algn="just">
              <a:lnSpc>
                <a:spcPts val="1200"/>
              </a:lnSpc>
              <a:spcBef>
                <a:spcPts val="1200"/>
              </a:spcBef>
              <a:spcAft>
                <a:spcPts val="0"/>
              </a:spcAft>
            </a:pPr>
            <a:r>
              <a:rPr lang="it-IT" sz="1100" spc="0">
                <a:solidFill>
                  <a:srgbClr val="000000"/>
                </a:solidFill>
                <a:latin typeface="Garamond" panose="02020603050405020304" pitchFamily="1"/>
              </a:rPr>
              <a:t>L’attività ispettiva è preordinata ad acquisire elementi conoscitivi necessari per lo svolgimento delle funzioni di competenza delle pubbliche amministrazioni.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Le attività ispettive, che, come chiarito dalla Corte costituzionale, rappresentano la più rilevante modalità di svolgimento dell’attività di vigilanza, possono essere disposte a fini generalmente conoscitivi, ovvero al fine di acquisire dati conoscitivi strettamente connessi alla valutazione dell’interesse pubblico all’interno di un procedimento volto all’adozione di un atto amministrativo. </a:t>
            </a:r>
          </a:p>
          <a:p>
            <a:pPr marL="91440" marR="91440" indent="274320" algn="just">
              <a:lnSpc>
                <a:spcPts val="1200"/>
              </a:lnSpc>
              <a:spcBef>
                <a:spcPts val="0"/>
              </a:spcBef>
              <a:spcAft>
                <a:spcPts val="95"/>
              </a:spcAft>
            </a:pPr>
            <a:r>
              <a:rPr lang="it-IT" sz="1100" spc="0">
                <a:solidFill>
                  <a:srgbClr val="000000"/>
                </a:solidFill>
                <a:latin typeface="Garamond" panose="02020603050405020304" pitchFamily="1"/>
              </a:rPr>
              <a:t>Solo nei casi di stretta strumentalità della attività ispettive rispetto all’adozione di un provvedimento amministrativo conclusivo del procedimento principale, in linea generale l’accessibilità ai documenti ispettivi </a:t>
            </a:r>
          </a:p>
        </p:txBody>
      </p:sp>
      <p:sp>
        <p:nvSpPr>
          <p:cNvPr id="304" name="Segnaposto testo 303"/>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19 </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09" name="Segnaposto testo 308"/>
          <p:cNvSpPr>
            <a:spLocks noGrp="1"/>
          </p:cNvSpPr>
          <p:nvPr>
            <p:ph type="body" idx="10"/>
          </p:nvPr>
        </p:nvSpPr>
        <p:spPr>
          <a:xfrm>
            <a:off x="79629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05"/>
              </a:spcBef>
              <a:spcAft>
                <a:spcPts val="0"/>
              </a:spcAft>
            </a:pPr>
            <a:r>
              <a:rPr lang="it-IT" sz="1100" spc="0">
                <a:solidFill>
                  <a:srgbClr val="000000"/>
                </a:solidFill>
                <a:latin typeface="Garamond" panose="02020603050405020304" pitchFamily="1"/>
              </a:rPr>
              <a:t>può concretizzarsi solo dopo che gli atti conclusivi del procedimento abbiano assunto il carattere di definitività. Ne consegue che le restrizioni all’accesso si applicano di norma unicamente per il periodo nel quale la protezione è giustificata dall’esigenza di non compromettere la decisione finale da valutarsi anche in relazione alla necessità di non pregiudicare attività ispettive collegate a quelle oggetto dell’accesso o quelle, ad esse connesse, che l’amministrazione abbia già programmato di realizzare. In questi casi, le amministrazioni possono fare uso del potere di differimento dell’accesso </a:t>
            </a:r>
          </a:p>
          <a:p>
            <a:pPr marL="91440" marR="91440" indent="274320" algn="just">
              <a:lnSpc>
                <a:spcPts val="1200"/>
              </a:lnSpc>
              <a:spcBef>
                <a:spcPts val="15"/>
              </a:spcBef>
              <a:spcAft>
                <a:spcPts val="0"/>
              </a:spcAft>
            </a:pPr>
            <a:r>
              <a:rPr lang="it-IT" sz="1100" spc="5">
                <a:solidFill>
                  <a:srgbClr val="000000"/>
                </a:solidFill>
                <a:latin typeface="Garamond" panose="02020603050405020304" pitchFamily="1"/>
              </a:rPr>
              <a:t>Limitazioni all’accesso nella fase endoprocedimentale ispettiva, che possono essere motivate dall’evitare il pregiudizio al regolare svolgimento della stessa, possono riguardare a mero titolo di esempio le notizie sulla programmazione dell’attività di vigilanza, sulle modalità e i tempi del suo svolgimento, le indagini sull’attività degli uffici, dei singoli dipendenti, o sull’attività di enti pubblici e privati su cui l’amministrazione esercita forme di vigilanza. Ciò vale sia per le richieste e le indagini condotte d’ufficio, sia per quelle avviate su segnalazione di privati, di organizzazioni di categoria o sindacali e similari. Sono riconducibili alle limitazioni soprarichiamate anche le attività ispettive presso istituti di patronato, enti previdenziali e assistenziali, anche in sedi estere.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Le attività ispettive disposte e realizzate al di fuori di uno stretto collegamento con un determinato procedimento amministrativo, possono porre esigenze di tutela in caso di accesso generalizzato diverse dalle prime. L’eventuale differimento, quindi, non sarà funzionale a garantire la riservatezza nel procedimento, ma ad altre esigenze di riservatezza dei dati raccolti, che ne sconsigliano la diffusione. </a:t>
            </a:r>
          </a:p>
          <a:p>
            <a:pPr marL="91440" marR="91440" indent="274320" algn="just">
              <a:lnSpc>
                <a:spcPts val="1200"/>
              </a:lnSpc>
              <a:spcBef>
                <a:spcPts val="35"/>
              </a:spcBef>
              <a:spcAft>
                <a:spcPts val="0"/>
              </a:spcAft>
            </a:pPr>
            <a:r>
              <a:rPr lang="it-IT" sz="1100" spc="5">
                <a:solidFill>
                  <a:srgbClr val="000000"/>
                </a:solidFill>
                <a:latin typeface="Garamond" panose="02020603050405020304" pitchFamily="1"/>
              </a:rPr>
              <a:t>Essendo l’attività ispettiva di carattere trasversale rispetto alle attività svolte dalle pubbliche amministrazioni e dai soggetti tenuti a garantire l’accesso generalizzato, occorre anche porre in evidenza le possibili ricadute che l’accesso anche differito alle attività ispettive può comportare rispetto alla tutela degli altri interessi protetti nella stessa norma sull’accesso generalizzato Si considerino, a mero titolo di esempio e sempre fatta salva la necessità di una attenta valutazione nel caso specifico, i documenti relativi all’attività ispettiva dalla cui diffusione possa comunque derivare pregiudizio alla prevenzione e repressione della criminalità nei settori di competenza anche attraverso la conoscenza delle tecniche informative ed operative nonché degli atti di organizzazione interna, quando questa possa pregiudicare le singole attività di indagine; a documenti relativi ad attività ispettiva la cui diffusione può pregiudicare l’attività di organismi nazionali ed esteri, ovvero incidere sulla correttezza delle relazioni internazionali; a documenti acquisiti nel corso di attività ispettive la cui diffusione potrebbe ledere la proprietà intellettuale, il diritto di autore o segreti commerciali di soggetti pubblici o privati. </a:t>
            </a:r>
          </a:p>
          <a:p>
            <a:pPr marL="502920" marR="91440" indent="-411480" algn="just">
              <a:lnSpc>
                <a:spcPts val="1800"/>
              </a:lnSpc>
              <a:spcBef>
                <a:spcPts val="2185"/>
              </a:spcBef>
              <a:spcAft>
                <a:spcPts val="0"/>
              </a:spcAft>
            </a:pPr>
            <a:r>
              <a:rPr lang="it-IT" sz="1400" b="1" spc="0">
                <a:solidFill>
                  <a:srgbClr val="000000"/>
                </a:solidFill>
                <a:latin typeface="Garamond" panose="02020603050405020304" pitchFamily="1"/>
              </a:rPr>
              <a:t>8. I limiti (esclusioni relative o qualificate) al diritto di accesso generalizzato derivanti dalla tutela di interessi privati </a:t>
            </a:r>
          </a:p>
          <a:p>
            <a:pPr marL="91440" marR="91440" indent="274320" algn="just">
              <a:lnSpc>
                <a:spcPts val="1200"/>
              </a:lnSpc>
              <a:spcBef>
                <a:spcPts val="1460"/>
              </a:spcBef>
              <a:spcAft>
                <a:spcPts val="0"/>
              </a:spcAft>
            </a:pPr>
            <a:r>
              <a:rPr lang="it-IT" sz="1100" spc="0">
                <a:solidFill>
                  <a:srgbClr val="000000"/>
                </a:solidFill>
                <a:latin typeface="Garamond" panose="02020603050405020304" pitchFamily="1"/>
              </a:rPr>
              <a:t>Il decreto trasparenza ha previsto, all’art. 5-</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comma 2, che l’accesso civico è rifiutato se il diniego è necessario per evitare il pregiudizio concreto alla tutela degli interessi privati specificamente indicati dalla norma e cioè: </a:t>
            </a:r>
          </a:p>
          <a:p>
            <a:pPr marL="91440" marR="0" indent="137160" algn="l">
              <a:lnSpc>
                <a:spcPts val="1200"/>
              </a:lnSpc>
              <a:spcBef>
                <a:spcPts val="30"/>
              </a:spcBef>
              <a:spcAft>
                <a:spcPts val="0"/>
              </a:spcAft>
              <a:buFont typeface="Garamond"/>
              <a:buAutoNum type="alphaLcPeriod"/>
            </a:pPr>
            <a:r>
              <a:rPr lang="it-IT" sz="1100" spc="0">
                <a:solidFill>
                  <a:srgbClr val="000000"/>
                </a:solidFill>
                <a:latin typeface="Garamond" panose="02020603050405020304" pitchFamily="1"/>
              </a:rPr>
              <a:t>protezione dei dati personali </a:t>
            </a:r>
          </a:p>
          <a:p>
            <a:pPr marL="91440" marR="0" indent="13716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libertà e segretezza della corrispondenza </a:t>
            </a:r>
          </a:p>
          <a:p>
            <a:pPr marL="91440" marR="91440" indent="13716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interessi economici e commerciali di una persona fisica o giuridica, ivi compresi proprietà intellettuale, diritto d'autore e segreti commerciali </a:t>
            </a:r>
          </a:p>
          <a:p>
            <a:pPr marL="365760" marR="0" indent="0" algn="l">
              <a:lnSpc>
                <a:spcPts val="1200"/>
              </a:lnSpc>
              <a:spcBef>
                <a:spcPts val="15"/>
              </a:spcBef>
              <a:spcAft>
                <a:spcPts val="0"/>
              </a:spcAft>
            </a:pPr>
            <a:r>
              <a:rPr lang="it-IT" sz="1100" spc="0">
                <a:solidFill>
                  <a:srgbClr val="000000"/>
                </a:solidFill>
                <a:latin typeface="Garamond" panose="02020603050405020304" pitchFamily="1"/>
              </a:rPr>
              <a:t>In questo paragrafo si riportano le linee guida per la corretta applicazione di tale disposizione. </a:t>
            </a:r>
          </a:p>
          <a:p>
            <a:pPr marL="91440" marR="0" indent="0" algn="l">
              <a:lnSpc>
                <a:spcPts val="1500"/>
              </a:lnSpc>
              <a:spcBef>
                <a:spcPts val="875"/>
              </a:spcBef>
              <a:spcAft>
                <a:spcPts val="0"/>
              </a:spcAft>
            </a:pPr>
            <a:r>
              <a:rPr lang="it-IT" sz="1200" i="1" spc="75">
                <a:solidFill>
                  <a:srgbClr val="4F81BC"/>
                </a:solidFill>
                <a:latin typeface="Garamond" panose="02020603050405020304" pitchFamily="1"/>
              </a:rPr>
              <a:t>8.1. I limiti derivanti dalla protezione dei dati personali. </a:t>
            </a:r>
          </a:p>
          <a:p>
            <a:pPr marL="91440" marR="91440" indent="274320" algn="just">
              <a:lnSpc>
                <a:spcPts val="1200"/>
              </a:lnSpc>
              <a:spcBef>
                <a:spcPts val="1205"/>
              </a:spcBef>
              <a:spcAft>
                <a:spcPts val="695"/>
              </a:spcAft>
            </a:pPr>
            <a:r>
              <a:rPr lang="it-IT" sz="1100" spc="0">
                <a:solidFill>
                  <a:srgbClr val="000000"/>
                </a:solidFill>
                <a:latin typeface="Garamond" panose="02020603050405020304" pitchFamily="1"/>
              </a:rPr>
              <a:t>L’art. 5-</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comma 2, lett. a), del d. lgs. n. 33/2013 prevede che l’accesso civico deve essere rifiutato laddove possa recare un pregiudizio concreto «</a:t>
            </a:r>
            <a:r>
              <a:rPr lang="it-IT" sz="1100" i="1" spc="0">
                <a:solidFill>
                  <a:srgbClr val="000000"/>
                </a:solidFill>
                <a:latin typeface="Garamond" panose="02020603050405020304" pitchFamily="1"/>
              </a:rPr>
              <a:t>alla protezione dei dati personali, in conformità con la disciplina legislativa in materia</a:t>
            </a:r>
            <a:r>
              <a:rPr lang="it-IT" sz="1100" spc="0">
                <a:solidFill>
                  <a:srgbClr val="000000"/>
                </a:solidFill>
                <a:latin typeface="Garamond" panose="02020603050405020304" pitchFamily="1"/>
              </a:rPr>
              <a:t>». Occorre in primo luogo rilevare che per «</a:t>
            </a:r>
            <a:r>
              <a:rPr lang="it-IT" sz="1100" i="1" spc="0">
                <a:solidFill>
                  <a:srgbClr val="000000"/>
                </a:solidFill>
                <a:latin typeface="Garamond" panose="02020603050405020304" pitchFamily="1"/>
              </a:rPr>
              <a:t>dato personale</a:t>
            </a:r>
            <a:r>
              <a:rPr lang="it-IT" sz="1100" spc="0">
                <a:solidFill>
                  <a:srgbClr val="000000"/>
                </a:solidFill>
                <a:latin typeface="Garamond" panose="02020603050405020304" pitchFamily="1"/>
              </a:rPr>
              <a:t>» si intende «</a:t>
            </a:r>
            <a:r>
              <a:rPr lang="it-IT" sz="1100" i="1" spc="0">
                <a:solidFill>
                  <a:srgbClr val="000000"/>
                </a:solidFill>
                <a:latin typeface="Garamond" panose="02020603050405020304" pitchFamily="1"/>
              </a:rPr>
              <a:t>qualunque informazione relativa a persona fisica, identificata o identificabile, anche indirettamente, mediante riferimento a qualsiasi altra informazione, </a:t>
            </a:r>
          </a:p>
        </p:txBody>
      </p:sp>
      <p:sp>
        <p:nvSpPr>
          <p:cNvPr id="310" name="Segnaposto testo 309"/>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5">
                <a:solidFill>
                  <a:srgbClr val="000000"/>
                </a:solidFill>
                <a:latin typeface="Calibri" panose="02020603050405020304" pitchFamily="1"/>
              </a:rPr>
              <a:t>20 </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15" name="Segnaposto testo 314"/>
          <p:cNvSpPr>
            <a:spLocks noGrp="1"/>
          </p:cNvSpPr>
          <p:nvPr>
            <p:ph type="body" idx="10"/>
          </p:nvPr>
        </p:nvSpPr>
        <p:spPr>
          <a:xfrm>
            <a:off x="708025" y="1186180"/>
            <a:ext cx="6155690" cy="7694930"/>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a:solidFill>
                  <a:srgbClr val="1F487C"/>
                </a:solidFill>
                <a:latin typeface="Garamond" panose="02020603050405020304" pitchFamily="1"/>
              </a:rPr>
              <a:t>Autorità Nazionale Anticorruzione </a:t>
            </a:r>
          </a:p>
          <a:p>
            <a:pPr marL="182880" marR="0" indent="0" algn="just">
              <a:lnSpc>
                <a:spcPts val="1200"/>
              </a:lnSpc>
              <a:spcBef>
                <a:spcPts val="3620"/>
              </a:spcBef>
              <a:spcAft>
                <a:spcPts val="0"/>
              </a:spcAft>
            </a:pPr>
            <a:r>
              <a:rPr lang="it-IT" sz="1100" i="1" spc="0">
                <a:solidFill>
                  <a:srgbClr val="000000"/>
                </a:solidFill>
                <a:latin typeface="Garamond" panose="02020603050405020304" pitchFamily="1"/>
              </a:rPr>
              <a:t>ivi compreso un numero di identificazione personale</a:t>
            </a:r>
            <a:r>
              <a:rPr lang="it-IT" sz="1100" spc="0">
                <a:solidFill>
                  <a:srgbClr val="000000"/>
                </a:solidFill>
                <a:latin typeface="Garamond" panose="02020603050405020304" pitchFamily="1"/>
              </a:rPr>
              <a:t>» (art. 4, comma 1, lett. </a:t>
            </a:r>
            <a:r>
              <a:rPr lang="it-IT" sz="1100" i="1" spc="0">
                <a:solidFill>
                  <a:srgbClr val="000000"/>
                </a:solidFill>
                <a:latin typeface="Garamond" panose="02020603050405020304" pitchFamily="1"/>
              </a:rPr>
              <a:t>b</a:t>
            </a:r>
            <a:r>
              <a:rPr lang="it-IT" sz="1100" spc="0">
                <a:solidFill>
                  <a:srgbClr val="000000"/>
                </a:solidFill>
                <a:latin typeface="Garamond" panose="02020603050405020304" pitchFamily="1"/>
              </a:rPr>
              <a:t>, del Codice in materia di protezione dei dati personali - d. lgs. 30 giugno 2003, n. 196, di seguito “Codice”). Le informazioni riferite a persone giuridiche, enti e associazioni non rientrano, quindi, in tale nozione</a:t>
            </a:r>
            <a:r>
              <a:rPr lang="it-IT" sz="1100" spc="0" baseline="30000">
                <a:solidFill>
                  <a:srgbClr val="000000"/>
                </a:solidFill>
                <a:latin typeface="Garamond" panose="02020603050405020304" pitchFamily="1"/>
              </a:rPr>
              <a:t>4</a:t>
            </a:r>
            <a:r>
              <a:rPr lang="it-IT" sz="1100" spc="0">
                <a:solidFill>
                  <a:srgbClr val="000000"/>
                </a:solidFill>
                <a:latin typeface="Garamond" panose="02020603050405020304" pitchFamily="1"/>
              </a:rPr>
              <a:t>. </a:t>
            </a:r>
          </a:p>
          <a:p>
            <a:pPr marL="182880" marR="0" indent="274320" algn="just">
              <a:lnSpc>
                <a:spcPts val="1200"/>
              </a:lnSpc>
              <a:spcBef>
                <a:spcPts val="20"/>
              </a:spcBef>
              <a:spcAft>
                <a:spcPts val="0"/>
              </a:spcAft>
            </a:pPr>
            <a:r>
              <a:rPr lang="it-IT" sz="1100" spc="0">
                <a:solidFill>
                  <a:srgbClr val="000000"/>
                </a:solidFill>
                <a:latin typeface="Garamond" panose="02020603050405020304" pitchFamily="1"/>
              </a:rPr>
              <a:t>In proposito, con riferimento alle istanze di accesso civico aventi a oggetto dati e documenti relativi a (o contenenti) dati personali, l’ente destinatario dell’istanza deve valutare, nel fornire riscontro motivato a richieste di accesso civico, se la conoscenza da parte di chiunque del dato personale richiesto arreca (o possa arrecare) un pregiudizio concreto alla protezione dei dati personali, in conformità alla disciplina legislativa in materia. La ritenuta sussistenza di tale pregiudizio comporta il rigetto dell’istanza, a meno che non si consideri di poterla accogliere, oscurando i dati personali eventualmente presenti e le altre informazioni che possono consentire l’identificazione, anche indiretta, del soggetto interessato. </a:t>
            </a:r>
          </a:p>
          <a:p>
            <a:pPr marL="182880" marR="0" indent="274320" algn="just">
              <a:lnSpc>
                <a:spcPts val="1200"/>
              </a:lnSpc>
              <a:spcBef>
                <a:spcPts val="20"/>
              </a:spcBef>
              <a:spcAft>
                <a:spcPts val="0"/>
              </a:spcAft>
            </a:pPr>
            <a:r>
              <a:rPr lang="it-IT" sz="1100" spc="0">
                <a:solidFill>
                  <a:srgbClr val="000000"/>
                </a:solidFill>
                <a:latin typeface="Garamond" panose="02020603050405020304" pitchFamily="1"/>
              </a:rPr>
              <a:t>In tale contesto, devono essere tenute in considerazione le motivazioni addotte dal soggetto controinteressato, che deve essere obbligatoriamente interpellato dall’ente destinatario della richiesta di accesso civico, ai sensi dell’art. 5, comma 5, del d. lgs. n. 33/2013. Tali motivazioni costituiscono un indice della sussistenza di un pregiudizio concreto, la cui valutazione però spetta all’ente e va condotta anche in caso di silenzio del controinteressato, tenendo, altresì, in considerazione gli altri elementi illustrati di seguito. </a:t>
            </a:r>
          </a:p>
          <a:p>
            <a:pPr marL="182880" marR="0" indent="274320" algn="just">
              <a:lnSpc>
                <a:spcPts val="1200"/>
              </a:lnSpc>
              <a:spcBef>
                <a:spcPts val="20"/>
              </a:spcBef>
              <a:spcAft>
                <a:spcPts val="0"/>
              </a:spcAft>
            </a:pPr>
            <a:r>
              <a:rPr lang="it-IT" sz="1100" spc="0">
                <a:solidFill>
                  <a:srgbClr val="000000"/>
                </a:solidFill>
                <a:latin typeface="Garamond" panose="02020603050405020304" pitchFamily="1"/>
              </a:rPr>
              <a:t>La disciplina in materia di protezione dei dati personali prevede che ogni trattamento – quindi anche una comunicazione di dati personali a un terzo tramite l’accesso civico – deve essere effettuato «</a:t>
            </a:r>
            <a:r>
              <a:rPr lang="it-IT" sz="1100" i="1" spc="0">
                <a:solidFill>
                  <a:srgbClr val="000000"/>
                </a:solidFill>
                <a:latin typeface="Garamond" panose="02020603050405020304" pitchFamily="1"/>
              </a:rPr>
              <a:t>nel rispetto dei diritti e delle libertà fondamentali, nonché della dignità dell’interessato, con particolare riferimento alla riservatezza, all’identità personale [...]</a:t>
            </a:r>
            <a:r>
              <a:rPr lang="it-IT" sz="1100" spc="0">
                <a:solidFill>
                  <a:srgbClr val="000000"/>
                </a:solidFill>
                <a:latin typeface="Garamond" panose="02020603050405020304" pitchFamily="1"/>
              </a:rPr>
              <a:t>», </a:t>
            </a:r>
            <a:r>
              <a:rPr lang="it-IT" sz="1100" i="1" spc="0">
                <a:solidFill>
                  <a:srgbClr val="000000"/>
                </a:solidFill>
                <a:latin typeface="Garamond" panose="02020603050405020304" pitchFamily="1"/>
              </a:rPr>
              <a:t>ivi </a:t>
            </a:r>
            <a:r>
              <a:rPr lang="it-IT" sz="1100" spc="0">
                <a:solidFill>
                  <a:srgbClr val="000000"/>
                </a:solidFill>
                <a:latin typeface="Garamond" panose="02020603050405020304" pitchFamily="1"/>
              </a:rPr>
              <a:t>inclusi il diritto alla reputazione, all’immagine, al nome, all’oblio</a:t>
            </a:r>
            <a:r>
              <a:rPr lang="it-IT" sz="1100" spc="0" baseline="30000">
                <a:solidFill>
                  <a:srgbClr val="000000"/>
                </a:solidFill>
                <a:latin typeface="Garamond" panose="02020603050405020304" pitchFamily="1"/>
              </a:rPr>
              <a:t>5</a:t>
            </a:r>
            <a:r>
              <a:rPr lang="it-IT" sz="1100" spc="0">
                <a:solidFill>
                  <a:srgbClr val="000000"/>
                </a:solidFill>
                <a:latin typeface="Garamond" panose="02020603050405020304" pitchFamily="1"/>
              </a:rPr>
              <a:t>, nonché i diritti inviolabili della persona di cui agli artt. 2 e 3 della Costituzione. Nel quadro descritto, anche le comunicazioni di dati personali nell’ambito del procedimento di accesso civico non devono determinare un’interferenza ingiustificata e sproporzionata nei diritti e libertà delle persone cui si riferiscono tali dati ai sensi dell’art. 8 della Convenzione Europea dei Diritti dell’Uomo, dell’art. 8 della Carta dei diritti fondamentali dell’Unione europea e della giurisprudenza europea in materia. </a:t>
            </a:r>
          </a:p>
          <a:p>
            <a:pPr marL="182880" marR="0" indent="274320" algn="just">
              <a:lnSpc>
                <a:spcPts val="1200"/>
              </a:lnSpc>
              <a:spcBef>
                <a:spcPts val="5"/>
              </a:spcBef>
              <a:spcAft>
                <a:spcPts val="0"/>
              </a:spcAft>
            </a:pPr>
            <a:r>
              <a:rPr lang="it-IT" sz="1100" spc="0">
                <a:solidFill>
                  <a:srgbClr val="000000"/>
                </a:solidFill>
                <a:latin typeface="Garamond" panose="02020603050405020304" pitchFamily="1"/>
              </a:rPr>
              <a:t>Il richiamo espresso alla disciplina legislativa sulla protezione dei dati personali da parte dell’art. 5-</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comma 2, lett. </a:t>
            </a:r>
            <a:r>
              <a:rPr lang="it-IT" sz="1100" i="1" spc="0">
                <a:solidFill>
                  <a:srgbClr val="000000"/>
                </a:solidFill>
                <a:latin typeface="Garamond" panose="02020603050405020304" pitchFamily="1"/>
              </a:rPr>
              <a:t>a</a:t>
            </a:r>
            <a:r>
              <a:rPr lang="it-IT" sz="1100" spc="0">
                <a:solidFill>
                  <a:srgbClr val="000000"/>
                </a:solidFill>
                <a:latin typeface="Garamond" panose="02020603050405020304" pitchFamily="1"/>
              </a:rPr>
              <a:t>), del d. lgs. n. 33/2013 comporta, quindi, che nella valutazione del pregiudizio concreto, si faccia, altresì, riferimento ai principi generali sul trattamento e, in particolare, a quelli di necessità, proporzionalità, pertinenza e non eccedenza, in conformità alla giurisprudenza della Corte di Giustizia Europea</a:t>
            </a:r>
            <a:r>
              <a:rPr lang="it-IT" sz="1100" spc="0" baseline="30000">
                <a:solidFill>
                  <a:srgbClr val="000000"/>
                </a:solidFill>
                <a:latin typeface="Garamond" panose="02020603050405020304" pitchFamily="1"/>
              </a:rPr>
              <a:t>6</a:t>
            </a:r>
            <a:r>
              <a:rPr lang="it-IT" sz="1100" spc="0">
                <a:solidFill>
                  <a:srgbClr val="000000"/>
                </a:solidFill>
                <a:latin typeface="Garamond" panose="02020603050405020304" pitchFamily="1"/>
              </a:rPr>
              <a:t>, del Consiglio di Stato</a:t>
            </a:r>
            <a:r>
              <a:rPr lang="it-IT" sz="1100" spc="0" baseline="30000">
                <a:solidFill>
                  <a:srgbClr val="000000"/>
                </a:solidFill>
                <a:latin typeface="Garamond" panose="02020603050405020304" pitchFamily="1"/>
              </a:rPr>
              <a:t>7</a:t>
            </a:r>
            <a:r>
              <a:rPr lang="it-IT" sz="1100" spc="0">
                <a:solidFill>
                  <a:srgbClr val="000000"/>
                </a:solidFill>
                <a:latin typeface="Garamond" panose="02020603050405020304" pitchFamily="1"/>
              </a:rPr>
              <a:t>, nonché al nuovo quadro normativo in materia di protezione dei dati introdotto dal Regolamento (UE) n. 679/2016</a:t>
            </a:r>
            <a:r>
              <a:rPr lang="it-IT" sz="1100" spc="0" baseline="30000">
                <a:solidFill>
                  <a:srgbClr val="000000"/>
                </a:solidFill>
                <a:latin typeface="Garamond" panose="02020603050405020304" pitchFamily="1"/>
              </a:rPr>
              <a:t>8</a:t>
            </a:r>
            <a:r>
              <a:rPr lang="it-IT" sz="1100" spc="0">
                <a:solidFill>
                  <a:srgbClr val="000000"/>
                </a:solidFill>
                <a:latin typeface="Garamond" panose="02020603050405020304" pitchFamily="1"/>
              </a:rPr>
              <a:t>. </a:t>
            </a:r>
          </a:p>
          <a:p>
            <a:pPr marL="182880" marR="0" indent="274320" algn="just">
              <a:lnSpc>
                <a:spcPts val="1200"/>
              </a:lnSpc>
              <a:spcBef>
                <a:spcPts val="25"/>
              </a:spcBef>
              <a:spcAft>
                <a:spcPts val="2350"/>
              </a:spcAft>
            </a:pPr>
            <a:r>
              <a:rPr lang="it-IT" sz="1100" spc="0">
                <a:solidFill>
                  <a:srgbClr val="000000"/>
                </a:solidFill>
                <a:latin typeface="Garamond" panose="02020603050405020304" pitchFamily="1"/>
              </a:rPr>
              <a:t>In attuazione dei predetti principi, il soggetto destinatario dell’istanza, nel dare riscontro alla richiesta di accesso civico, dovrebbe in linea generale scegliere le modalità meno pregiudizievoli per i diritti dell’interessato, privilegiando l’ostensione di documenti con l’omissione dei «</a:t>
            </a:r>
            <a:r>
              <a:rPr lang="it-IT" sz="1100" i="1" spc="0">
                <a:solidFill>
                  <a:srgbClr val="000000"/>
                </a:solidFill>
                <a:latin typeface="Garamond" panose="02020603050405020304" pitchFamily="1"/>
              </a:rPr>
              <a:t>dati personali</a:t>
            </a:r>
            <a:r>
              <a:rPr lang="it-IT" sz="1100" spc="0">
                <a:solidFill>
                  <a:srgbClr val="000000"/>
                </a:solidFill>
                <a:latin typeface="Garamond" panose="02020603050405020304" pitchFamily="1"/>
              </a:rPr>
              <a:t>» in esso presenti, laddove l’esigenza informativa, alla base dell’accesso civico, possa essere raggiunta senza implicare il trattamento dei dati personali. In tal modo, tra l’altro, si soddisfa anche la finalità di rendere più celere il procedimento relativo alla richiesta di accesso civico, potendo accogliere l’istanza senza dover attivare l’onerosa procedura di coinvolgimento del soggetto «</a:t>
            </a:r>
            <a:r>
              <a:rPr lang="it-IT" sz="1100" i="1" spc="0">
                <a:solidFill>
                  <a:srgbClr val="000000"/>
                </a:solidFill>
                <a:latin typeface="Garamond" panose="02020603050405020304" pitchFamily="1"/>
              </a:rPr>
              <a:t>controinteressato</a:t>
            </a:r>
            <a:r>
              <a:rPr lang="it-IT" sz="1100" spc="0">
                <a:solidFill>
                  <a:srgbClr val="000000"/>
                </a:solidFill>
                <a:latin typeface="Garamond" panose="02020603050405020304" pitchFamily="1"/>
              </a:rPr>
              <a:t>» (art. 5, comma 5, del d. lgs. n. 33/2013). Al riguardo, deve essere ancora evidenziato che l’accesso civico è servente rispetto alla conoscenza di dati e documenti detenuti dalla p.a. «</a:t>
            </a:r>
            <a:r>
              <a:rPr lang="it-IT" sz="1100" i="1" spc="0">
                <a:solidFill>
                  <a:srgbClr val="000000"/>
                </a:solidFill>
                <a:latin typeface="Garamond" panose="02020603050405020304" pitchFamily="1"/>
              </a:rPr>
              <a:t>Allo scopo di favorire forme diffuse di controllo sul perseguimento delle funzioni istituzionali e sull’utilizzo delle risorse pubbliche e di promuovere la partecipazione al dibattito pubblico</a:t>
            </a:r>
            <a:r>
              <a:rPr lang="it-IT" sz="1100" spc="0">
                <a:solidFill>
                  <a:srgbClr val="000000"/>
                </a:solidFill>
                <a:latin typeface="Garamond" panose="02020603050405020304" pitchFamily="1"/>
              </a:rPr>
              <a:t>» (art. 5, comma 2, del d. lgs. n. 33/2013). Di conseguenza, quando l’oggetto della richiesta di accesso riguarda documenti contenenti informazioni relative a persone fisiche (e in quanto tali «</a:t>
            </a:r>
            <a:r>
              <a:rPr lang="it-IT" sz="1100" i="1" spc="0">
                <a:solidFill>
                  <a:srgbClr val="000000"/>
                </a:solidFill>
                <a:latin typeface="Garamond" panose="02020603050405020304" pitchFamily="1"/>
              </a:rPr>
              <a:t>dati personali</a:t>
            </a:r>
            <a:r>
              <a:rPr lang="it-IT" sz="1100" spc="0">
                <a:solidFill>
                  <a:srgbClr val="000000"/>
                </a:solidFill>
                <a:latin typeface="Garamond" panose="02020603050405020304" pitchFamily="1"/>
              </a:rPr>
              <a:t>») non necessarie al raggiungimento del predetto scopo, oppure informazioni personali di dettaglio che risultino comunque sproporzionate, eccedenti </a:t>
            </a:r>
          </a:p>
        </p:txBody>
      </p:sp>
      <p:sp>
        <p:nvSpPr>
          <p:cNvPr id="316" name="Segnaposto testo 315"/>
          <p:cNvSpPr>
            <a:spLocks noGrp="1"/>
          </p:cNvSpPr>
          <p:nvPr>
            <p:ph type="body" idx="10"/>
          </p:nvPr>
        </p:nvSpPr>
        <p:spPr>
          <a:xfrm>
            <a:off x="708025" y="8881110"/>
            <a:ext cx="6155690" cy="1016000"/>
          </a:xfrm>
          <a:prstGeom prst="rect">
            <a:avLst/>
          </a:prstGeom>
          <a:noFill/>
          <a:ln w="0" cmpd="sng">
            <a:noFill/>
            <a:prstDash val="solid"/>
          </a:ln>
        </p:spPr>
        <p:txBody>
          <a:bodyPr vert="horz" lIns="0" tIns="85090" rIns="0" bIns="0" anchor="t"/>
          <a:lstStyle/>
          <a:p>
            <a:pPr marL="0" marR="0" indent="0" algn="l">
              <a:lnSpc>
                <a:spcPts val="1000"/>
              </a:lnSpc>
              <a:spcAft>
                <a:spcPts val="0"/>
              </a:spcAft>
            </a:pPr>
            <a:r>
              <a:rPr lang="it-IT" sz="600" spc="-15">
                <a:solidFill>
                  <a:srgbClr val="000000"/>
                </a:solidFill>
                <a:latin typeface="Garamond" panose="02020603050405020304" pitchFamily="1"/>
              </a:rPr>
              <a:t>4 </a:t>
            </a:r>
            <a:r>
              <a:rPr lang="it-IT" sz="950" spc="-15">
                <a:solidFill>
                  <a:srgbClr val="000000"/>
                </a:solidFill>
                <a:latin typeface="Garamond" panose="02020603050405020304" pitchFamily="1"/>
              </a:rPr>
              <a:t>Cfr. art. 40, comma 2, del d.l. 6/12/2011, n. 201, convertito con modificazioni in l. 22 dicembre 2011, n. 214. </a:t>
            </a:r>
          </a:p>
          <a:p>
            <a:pPr marL="0" marR="0" indent="0" algn="just">
              <a:lnSpc>
                <a:spcPts val="1000"/>
              </a:lnSpc>
              <a:spcBef>
                <a:spcPts val="70"/>
              </a:spcBef>
              <a:spcAft>
                <a:spcPts val="0"/>
              </a:spcAft>
            </a:pPr>
            <a:r>
              <a:rPr lang="it-IT" sz="600" spc="0">
                <a:solidFill>
                  <a:srgbClr val="000000"/>
                </a:solidFill>
                <a:latin typeface="Garamond" panose="02020603050405020304" pitchFamily="1"/>
              </a:rPr>
              <a:t>5 </a:t>
            </a:r>
            <a:r>
              <a:rPr lang="it-IT" sz="950" spc="0">
                <a:solidFill>
                  <a:srgbClr val="000000"/>
                </a:solidFill>
                <a:latin typeface="Garamond" panose="02020603050405020304" pitchFamily="1"/>
              </a:rPr>
              <a:t>Cfr. art. 17 , nonché </a:t>
            </a:r>
            <a:r>
              <a:rPr lang="it-IT" sz="1100" i="1" spc="0">
                <a:solidFill>
                  <a:srgbClr val="000000"/>
                </a:solidFill>
                <a:latin typeface="Garamond" panose="02020603050405020304" pitchFamily="1"/>
              </a:rPr>
              <a:t>consideranda </a:t>
            </a:r>
            <a:r>
              <a:rPr lang="it-IT" sz="950" spc="0">
                <a:solidFill>
                  <a:srgbClr val="000000"/>
                </a:solidFill>
                <a:latin typeface="Garamond" panose="02020603050405020304" pitchFamily="1"/>
              </a:rPr>
              <a:t>nn. 65 e 66 del Regolamento (UE) n. 679/2016 del Parlamento europeo e del Consiglio, del 27 aprile 2016 relativo alla protezione delle persone fisiche con riguardo al trattamento dei dati personali, nonché alla libera circolazione di tali dati e che abroga la direttiva 95/46/CE. </a:t>
            </a:r>
          </a:p>
          <a:p>
            <a:pPr marL="0" marR="0" indent="0" algn="l">
              <a:lnSpc>
                <a:spcPts val="1000"/>
              </a:lnSpc>
              <a:spcBef>
                <a:spcPts val="145"/>
              </a:spcBef>
              <a:spcAft>
                <a:spcPts val="0"/>
              </a:spcAft>
            </a:pPr>
            <a:r>
              <a:rPr lang="it-IT" sz="600" spc="-15">
                <a:solidFill>
                  <a:srgbClr val="000000"/>
                </a:solidFill>
                <a:latin typeface="Garamond" panose="02020603050405020304" pitchFamily="1"/>
              </a:rPr>
              <a:t>6 </a:t>
            </a:r>
            <a:r>
              <a:rPr lang="it-IT" sz="950" spc="-15">
                <a:solidFill>
                  <a:srgbClr val="000000"/>
                </a:solidFill>
                <a:latin typeface="Garamond" panose="02020603050405020304" pitchFamily="1"/>
              </a:rPr>
              <a:t>Corte di Giustizia (Grande Sezione), 29 giugno 2010, procedimento C</a:t>
            </a:r>
            <a:r>
              <a:rPr lang="it-IT" sz="950" spc="-15">
                <a:solidFill>
                  <a:srgbClr val="000000"/>
                </a:solidFill>
                <a:latin typeface="Lucida Console" panose="02020603050405020304"/>
              </a:rPr>
              <a:t>‑</a:t>
            </a:r>
            <a:r>
              <a:rPr lang="it-IT" sz="950" spc="-15">
                <a:solidFill>
                  <a:srgbClr val="000000"/>
                </a:solidFill>
                <a:latin typeface="Garamond" panose="02020603050405020304" pitchFamily="1"/>
              </a:rPr>
              <a:t>28/08 P, Bavarian Lager c. Commissione europea. </a:t>
            </a:r>
          </a:p>
          <a:p>
            <a:pPr marL="0" marR="0" indent="0" algn="l">
              <a:lnSpc>
                <a:spcPts val="1000"/>
              </a:lnSpc>
              <a:spcBef>
                <a:spcPts val="20"/>
              </a:spcBef>
              <a:spcAft>
                <a:spcPts val="0"/>
              </a:spcAft>
            </a:pPr>
            <a:r>
              <a:rPr lang="it-IT" sz="600" spc="-15">
                <a:solidFill>
                  <a:srgbClr val="000000"/>
                </a:solidFill>
                <a:latin typeface="Garamond" panose="02020603050405020304" pitchFamily="1"/>
              </a:rPr>
              <a:t>7 </a:t>
            </a:r>
            <a:r>
              <a:rPr lang="it-IT" sz="950" spc="-15">
                <a:solidFill>
                  <a:srgbClr val="000000"/>
                </a:solidFill>
                <a:latin typeface="Garamond" panose="02020603050405020304" pitchFamily="1"/>
              </a:rPr>
              <a:t>Consiglio di Stato, 12/8/2016, n. 3631. </a:t>
            </a:r>
          </a:p>
          <a:p>
            <a:pPr marL="0" marR="0" indent="0" algn="l">
              <a:lnSpc>
                <a:spcPts val="1000"/>
              </a:lnSpc>
              <a:spcBef>
                <a:spcPts val="0"/>
              </a:spcBef>
              <a:spcAft>
                <a:spcPts val="0"/>
              </a:spcAft>
            </a:pPr>
            <a:r>
              <a:rPr lang="it-IT" sz="600" spc="-15">
                <a:solidFill>
                  <a:srgbClr val="000000"/>
                </a:solidFill>
                <a:latin typeface="Garamond" panose="02020603050405020304" pitchFamily="1"/>
              </a:rPr>
              <a:t>8 </a:t>
            </a:r>
            <a:r>
              <a:rPr lang="it-IT" sz="950" spc="-15">
                <a:solidFill>
                  <a:srgbClr val="000000"/>
                </a:solidFill>
                <a:latin typeface="Garamond" panose="02020603050405020304" pitchFamily="1"/>
              </a:rPr>
              <a:t>Cfr., in particolare, considerando n. 154 e artt. 5 e 86. </a:t>
            </a:r>
          </a:p>
        </p:txBody>
      </p:sp>
      <p:sp>
        <p:nvSpPr>
          <p:cNvPr id="317" name="Segnaposto testo 316"/>
          <p:cNvSpPr>
            <a:spLocks noGrp="1"/>
          </p:cNvSpPr>
          <p:nvPr>
            <p:ph type="body" idx="10"/>
          </p:nvPr>
        </p:nvSpPr>
        <p:spPr>
          <a:xfrm>
            <a:off x="6642735" y="9897110"/>
            <a:ext cx="254000" cy="1631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b="1" spc="125">
                <a:solidFill>
                  <a:srgbClr val="000000"/>
                </a:solidFill>
                <a:latin typeface="Calibri" panose="02020603050405020304" pitchFamily="1"/>
              </a:rPr>
              <a:t>21 </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23" name="Segnaposto testo 322"/>
          <p:cNvSpPr>
            <a:spLocks noGrp="1"/>
          </p:cNvSpPr>
          <p:nvPr>
            <p:ph type="body" idx="10"/>
          </p:nvPr>
        </p:nvSpPr>
        <p:spPr>
          <a:xfrm>
            <a:off x="698500" y="1186180"/>
            <a:ext cx="6155690" cy="5930265"/>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a:solidFill>
                  <a:srgbClr val="1F487C"/>
                </a:solidFill>
                <a:latin typeface="Garamond" panose="02020603050405020304" pitchFamily="1"/>
              </a:rPr>
              <a:t>Autorità Nazionale Anticorruzione </a:t>
            </a:r>
          </a:p>
          <a:p>
            <a:pPr marL="182880" marR="0" indent="0" algn="just">
              <a:lnSpc>
                <a:spcPts val="1200"/>
              </a:lnSpc>
              <a:spcBef>
                <a:spcPts val="3660"/>
              </a:spcBef>
              <a:spcAft>
                <a:spcPts val="0"/>
              </a:spcAft>
            </a:pPr>
            <a:r>
              <a:rPr lang="it-IT" sz="1100" spc="0">
                <a:solidFill>
                  <a:srgbClr val="000000"/>
                </a:solidFill>
                <a:latin typeface="Garamond" panose="02020603050405020304" pitchFamily="1"/>
              </a:rPr>
              <a:t>e non pertinenti, l’ente destinatario della richiesta dovrebbe accordare l’accesso parziale ai documenti, oscurando i dati personali </a:t>
            </a:r>
            <a:r>
              <a:rPr lang="it-IT" sz="950" i="1" spc="0">
                <a:solidFill>
                  <a:srgbClr val="000000"/>
                </a:solidFill>
                <a:latin typeface="Garamond" panose="02020603050405020304" pitchFamily="1"/>
              </a:rPr>
              <a:t>ivi </a:t>
            </a:r>
            <a:r>
              <a:rPr lang="it-IT" sz="1100" spc="0">
                <a:solidFill>
                  <a:srgbClr val="000000"/>
                </a:solidFill>
                <a:latin typeface="Garamond" panose="02020603050405020304" pitchFamily="1"/>
              </a:rPr>
              <a:t>presenti</a:t>
            </a:r>
            <a:r>
              <a:rPr lang="it-IT" sz="1100" spc="0" baseline="30000">
                <a:solidFill>
                  <a:srgbClr val="000000"/>
                </a:solidFill>
                <a:latin typeface="Garamond" panose="02020603050405020304" pitchFamily="1"/>
              </a:rPr>
              <a:t>9</a:t>
            </a:r>
            <a:r>
              <a:rPr lang="it-IT" sz="1100" spc="0">
                <a:solidFill>
                  <a:srgbClr val="000000"/>
                </a:solidFill>
                <a:latin typeface="Garamond" panose="02020603050405020304" pitchFamily="1"/>
              </a:rPr>
              <a:t>. </a:t>
            </a:r>
          </a:p>
          <a:p>
            <a:pPr marL="182880" marR="0" indent="274320" algn="just">
              <a:lnSpc>
                <a:spcPts val="1200"/>
              </a:lnSpc>
              <a:spcBef>
                <a:spcPts val="25"/>
              </a:spcBef>
              <a:spcAft>
                <a:spcPts val="0"/>
              </a:spcAft>
            </a:pPr>
            <a:r>
              <a:rPr lang="it-IT" sz="1100" spc="5">
                <a:solidFill>
                  <a:srgbClr val="000000"/>
                </a:solidFill>
                <a:latin typeface="Garamond" panose="02020603050405020304" pitchFamily="1"/>
              </a:rPr>
              <a:t>Ai fini della valutazione del pregiudizio concreto, vanno prese in considerazione le conseguenze – anche legate alla sfera morale, relazionale e sociale – che potrebbero derivare all’interessato (o ad altre persone alle quali esso è legato da un vincolo affettivo) dalla conoscibilità, da parte di chiunque, del dato o del documento richiesto, tenuto conto delle implicazioni derivanti dalla previsione di cui all’art. 3, comma 1, del d. lgs. n. 33/2013, in base alla quale i dati e i documenti forniti al richiedente tramite l’accesso civico sono considerati come «</a:t>
            </a:r>
            <a:r>
              <a:rPr lang="it-IT" sz="950" i="1" spc="5">
                <a:solidFill>
                  <a:srgbClr val="000000"/>
                </a:solidFill>
                <a:latin typeface="Garamond" panose="02020603050405020304" pitchFamily="1"/>
              </a:rPr>
              <a:t>pubblici</a:t>
            </a:r>
            <a:r>
              <a:rPr lang="it-IT" sz="1100" spc="5">
                <a:solidFill>
                  <a:srgbClr val="000000"/>
                </a:solidFill>
                <a:latin typeface="Garamond" panose="02020603050405020304" pitchFamily="1"/>
              </a:rPr>
              <a:t>», sebbene il loro ulteriore trattamento vada in ogni caso effettuato nel rispetto dei limiti derivanti dalla normativa in materia di protezione dei dati personali (art. 7 del d. lgs. n. 33/2013). Tali conseguenze potrebbero riguardare, ad esempio, future azioni da parte di terzi nei confronti dell’interessato, o situazioni che potrebbero determinare l’estromissione o la discriminazione dello stesso individuo, oppure altri svantaggi personali e/o sociali</a:t>
            </a:r>
            <a:r>
              <a:rPr lang="it-IT" sz="1100" spc="5" baseline="30000">
                <a:solidFill>
                  <a:srgbClr val="000000"/>
                </a:solidFill>
                <a:latin typeface="Garamond" panose="02020603050405020304" pitchFamily="1"/>
              </a:rPr>
              <a:t>10</a:t>
            </a:r>
            <a:r>
              <a:rPr lang="it-IT" sz="1100" spc="5">
                <a:solidFill>
                  <a:srgbClr val="000000"/>
                </a:solidFill>
                <a:latin typeface="Garamond" panose="02020603050405020304" pitchFamily="1"/>
              </a:rPr>
              <a:t>. In questo quadro, può essere valutata, ad esempio, l’eventualità che l’interessato possa essere esposto a minacce, intimidazioni, ritorsioni o turbative al regolare svolgimento delle funzioni pubbliche o delle attività di pubblico interesse esercitate, che potrebbero derivare, a seconda delle particolari circostanze del caso, dalla conoscibilità di determinati dati</a:t>
            </a:r>
            <a:r>
              <a:rPr lang="it-IT" sz="1100" spc="5" baseline="30000">
                <a:solidFill>
                  <a:srgbClr val="000000"/>
                </a:solidFill>
                <a:latin typeface="Garamond" panose="02020603050405020304" pitchFamily="1"/>
              </a:rPr>
              <a:t>11</a:t>
            </a:r>
            <a:r>
              <a:rPr lang="it-IT" sz="1100" spc="5">
                <a:solidFill>
                  <a:srgbClr val="000000"/>
                </a:solidFill>
                <a:latin typeface="Garamond" panose="02020603050405020304" pitchFamily="1"/>
              </a:rPr>
              <a:t>. Analogamente, vanno tenuti in debito conto i casi in cui la conoscibilità di determinati dati personali da parte di chiunque possa favorire il verificarsi di eventuali furti di identità o di creazione di identità fittizie attraverso le quali esercitare attività fraudolente</a:t>
            </a:r>
            <a:r>
              <a:rPr lang="it-IT" sz="1100" spc="5" baseline="30000">
                <a:solidFill>
                  <a:srgbClr val="000000"/>
                </a:solidFill>
                <a:latin typeface="Garamond" panose="02020603050405020304" pitchFamily="1"/>
              </a:rPr>
              <a:t>12</a:t>
            </a:r>
            <a:r>
              <a:rPr lang="it-IT" sz="1100" spc="5">
                <a:solidFill>
                  <a:srgbClr val="000000"/>
                </a:solidFill>
                <a:latin typeface="Garamond" panose="02020603050405020304" pitchFamily="1"/>
              </a:rPr>
              <a:t>. Nel valutare l’impatto nei riguardi dell’interessato, vanno tenute in debito conto anche le ragionevoli aspettative di quest’ultimo riguardo al trattamento dei propri dati personali al momento in cui questi sono stati raccolti, ad esempio nel caso in cui le predette conseguenze non erano prevedibili al momento della raccolta dei dati. </a:t>
            </a:r>
          </a:p>
          <a:p>
            <a:pPr marL="182880" marR="0" indent="274320" algn="just">
              <a:lnSpc>
                <a:spcPts val="1200"/>
              </a:lnSpc>
              <a:spcBef>
                <a:spcPts val="45"/>
              </a:spcBef>
              <a:spcAft>
                <a:spcPts val="0"/>
              </a:spcAft>
            </a:pPr>
            <a:r>
              <a:rPr lang="it-IT" sz="1100" spc="0">
                <a:solidFill>
                  <a:srgbClr val="000000"/>
                </a:solidFill>
                <a:latin typeface="Garamond" panose="02020603050405020304" pitchFamily="1"/>
              </a:rPr>
              <a:t>Per verificare l’impatto sfavorevole che potrebbe derivare all’interessato dalla conoscibilità da parte di chiunque delle informazioni richieste, l’ente destinatario della richiesta di accesso civico deve far riferimento a diversi parametri, tra i quali, anche la natura dei dati personali oggetto della richiesta di accesso o contenuti nei documenti ai quali di chiede di accedere, nonché il ruolo ricoperto nella vita pubblica, la funzione pubblica esercitata o l’attività di pubblico interesse svolta dalla persona cui si riferiscono i predetti dati. </a:t>
            </a:r>
          </a:p>
          <a:p>
            <a:pPr marL="182880" marR="0" indent="274320" algn="just">
              <a:lnSpc>
                <a:spcPts val="1200"/>
              </a:lnSpc>
              <a:spcBef>
                <a:spcPts val="20"/>
              </a:spcBef>
              <a:spcAft>
                <a:spcPts val="815"/>
              </a:spcAft>
            </a:pPr>
            <a:r>
              <a:rPr lang="it-IT" sz="1100" spc="0">
                <a:solidFill>
                  <a:srgbClr val="000000"/>
                </a:solidFill>
                <a:latin typeface="Garamond" panose="02020603050405020304" pitchFamily="1"/>
              </a:rPr>
              <a:t>Riguardo al primo profilo, la presenza di dati sensibili</a:t>
            </a:r>
            <a:r>
              <a:rPr lang="it-IT" sz="1100" spc="0" baseline="30000">
                <a:solidFill>
                  <a:srgbClr val="000000"/>
                </a:solidFill>
                <a:latin typeface="Garamond" panose="02020603050405020304" pitchFamily="1"/>
              </a:rPr>
              <a:t>13</a:t>
            </a:r>
            <a:r>
              <a:rPr lang="it-IT" sz="1100" spc="0">
                <a:solidFill>
                  <a:srgbClr val="000000"/>
                </a:solidFill>
                <a:latin typeface="Garamond" panose="02020603050405020304" pitchFamily="1"/>
              </a:rPr>
              <a:t> e/o giudiziari</a:t>
            </a:r>
            <a:r>
              <a:rPr lang="it-IT" sz="1100" spc="0" baseline="30000">
                <a:solidFill>
                  <a:srgbClr val="000000"/>
                </a:solidFill>
                <a:latin typeface="Garamond" panose="02020603050405020304" pitchFamily="1"/>
              </a:rPr>
              <a:t>14</a:t>
            </a:r>
            <a:r>
              <a:rPr lang="it-IT" sz="1100" spc="0">
                <a:solidFill>
                  <a:srgbClr val="000000"/>
                </a:solidFill>
                <a:latin typeface="Garamond" panose="02020603050405020304" pitchFamily="1"/>
              </a:rPr>
              <a:t> può rappresentare un indice della sussistenza del predetto pregiudizio, laddove la conoscenza da parte di chiunque che deriverebbe dall’ostensione di tali informazioni – anche in contesti diversi (familiari e/o sociali) – possa essere fonte di discriminazione o foriera di rischi specifici per l’interessato</a:t>
            </a:r>
            <a:r>
              <a:rPr lang="it-IT" sz="1100" spc="0" baseline="30000">
                <a:solidFill>
                  <a:srgbClr val="000000"/>
                </a:solidFill>
                <a:latin typeface="Garamond" panose="02020603050405020304" pitchFamily="1"/>
              </a:rPr>
              <a:t>15</a:t>
            </a:r>
            <a:r>
              <a:rPr lang="it-IT" sz="1100" spc="0">
                <a:solidFill>
                  <a:srgbClr val="000000"/>
                </a:solidFill>
                <a:latin typeface="Garamond" panose="02020603050405020304" pitchFamily="1"/>
              </a:rPr>
              <a:t>. In linea di principio, quindi, andrebbe rifiutato l’accesso civico a tali informazioni, potendo invece valutare diversamente, caso per caso, situazioni particolari quali, ad esempio, quelle in cui le predette informazioni siano state deliberatamente rese note dagli interessati, anche attraverso loro comportamenti in pubblico</a:t>
            </a:r>
            <a:r>
              <a:rPr lang="it-IT" sz="1100" spc="0" baseline="30000">
                <a:solidFill>
                  <a:srgbClr val="000000"/>
                </a:solidFill>
                <a:latin typeface="Garamond" panose="02020603050405020304" pitchFamily="1"/>
              </a:rPr>
              <a:t>16</a:t>
            </a:r>
            <a:r>
              <a:rPr lang="it-IT" sz="1100" spc="0">
                <a:solidFill>
                  <a:srgbClr val="000000"/>
                </a:solidFill>
                <a:latin typeface="Garamond" panose="02020603050405020304" pitchFamily="1"/>
              </a:rPr>
              <a:t>. </a:t>
            </a:r>
          </a:p>
        </p:txBody>
      </p:sp>
      <p:sp>
        <p:nvSpPr>
          <p:cNvPr id="324" name="Segnaposto testo 323"/>
          <p:cNvSpPr>
            <a:spLocks noGrp="1"/>
          </p:cNvSpPr>
          <p:nvPr>
            <p:ph type="body" idx="10"/>
          </p:nvPr>
        </p:nvSpPr>
        <p:spPr>
          <a:xfrm>
            <a:off x="698500" y="7116445"/>
            <a:ext cx="6155690" cy="2778760"/>
          </a:xfrm>
          <a:prstGeom prst="rect">
            <a:avLst/>
          </a:prstGeom>
          <a:noFill/>
          <a:ln w="0" cmpd="sng">
            <a:noFill/>
            <a:prstDash val="solid"/>
          </a:ln>
        </p:spPr>
        <p:txBody>
          <a:bodyPr vert="horz" lIns="0" tIns="80645" rIns="0" bIns="0" anchor="t"/>
          <a:lstStyle/>
          <a:p>
            <a:pPr marL="0" marR="0" indent="0" algn="just">
              <a:lnSpc>
                <a:spcPts val="900"/>
              </a:lnSpc>
              <a:spcAft>
                <a:spcPts val="0"/>
              </a:spcAft>
            </a:pPr>
            <a:r>
              <a:rPr lang="it-IT" sz="600" spc="0">
                <a:solidFill>
                  <a:srgbClr val="000000"/>
                </a:solidFill>
                <a:latin typeface="Garamond" panose="02020603050405020304" pitchFamily="1"/>
              </a:rPr>
              <a:t>9 </a:t>
            </a:r>
            <a:r>
              <a:rPr lang="it-IT" sz="950" spc="0">
                <a:solidFill>
                  <a:srgbClr val="000000"/>
                </a:solidFill>
                <a:latin typeface="Garamond" panose="02020603050405020304" pitchFamily="1"/>
              </a:rPr>
              <a:t>Si pensi, ad esempio, a dati di persone fisiche quali, fra l’altro, la data di nascita, il codice fiscale, il domicilio o l’indirizzo di residenza, i recapiti telefonici o di posta elettronica personali, l’ISEE o la relativa fascia, i dati bancari, ecc.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10 </a:t>
            </a:r>
            <a:r>
              <a:rPr lang="it-IT" sz="950" spc="0">
                <a:solidFill>
                  <a:srgbClr val="000000"/>
                </a:solidFill>
                <a:latin typeface="Garamond" panose="02020603050405020304" pitchFamily="1"/>
              </a:rPr>
              <a:t>Cfr. Gruppo Art. 29, </a:t>
            </a:r>
            <a:r>
              <a:rPr lang="it-IT" sz="950" i="1" spc="0">
                <a:solidFill>
                  <a:srgbClr val="000000"/>
                </a:solidFill>
                <a:latin typeface="Garamond" panose="02020603050405020304" pitchFamily="1"/>
              </a:rPr>
              <a:t>Opinion 03/2013 on purpose limitation</a:t>
            </a:r>
            <a:r>
              <a:rPr lang="it-IT" sz="950" spc="0">
                <a:solidFill>
                  <a:srgbClr val="000000"/>
                </a:solidFill>
                <a:latin typeface="Garamond" panose="02020603050405020304" pitchFamily="1"/>
              </a:rPr>
              <a:t>, </a:t>
            </a:r>
            <a:r>
              <a:rPr lang="it-IT" sz="950" i="1" u="sng" spc="0">
                <a:solidFill>
                  <a:srgbClr val="0000FF"/>
                </a:solidFill>
                <a:latin typeface="Garamond" panose="02020603050405020304" pitchFamily="1"/>
              </a:rPr>
              <a:t>http://ec.europa.eu/justice/data-protection/article-29/documentation/opinion-recommendation/files/2013/wp203_en.pdf</a:t>
            </a:r>
            <a:r>
              <a:rPr lang="it-IT" sz="950" u="sng" spc="0">
                <a:solidFill>
                  <a:srgbClr val="0000FF"/>
                </a:solidFill>
                <a:latin typeface="Garamond" panose="02020603050405020304" pitchFamily="1"/>
              </a:rPr>
              <a:t>,</a:t>
            </a:r>
            <a:r>
              <a:rPr lang="it-IT" sz="950" spc="0">
                <a:solidFill>
                  <a:srgbClr val="000000"/>
                </a:solidFill>
                <a:latin typeface="Garamond" panose="02020603050405020304" pitchFamily="1"/>
              </a:rPr>
              <a:t> p. 25).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11 </a:t>
            </a:r>
            <a:r>
              <a:rPr lang="it-IT" sz="950" spc="0">
                <a:solidFill>
                  <a:srgbClr val="000000"/>
                </a:solidFill>
                <a:latin typeface="Garamond" panose="02020603050405020304" pitchFamily="1"/>
              </a:rPr>
              <a:t>Si pensi, ad esempio, ai nominativi del personale ispettivo, o di quello coinvolto in attività istruttorie relative a materie di particolare delicatezza, oppure ancora ai dati relativi agli autori di segnalazioni ed esposti. </a:t>
            </a:r>
          </a:p>
          <a:p>
            <a:pPr marL="0" marR="0" indent="0" algn="just">
              <a:lnSpc>
                <a:spcPts val="1000"/>
              </a:lnSpc>
              <a:spcBef>
                <a:spcPts val="10"/>
              </a:spcBef>
              <a:spcAft>
                <a:spcPts val="0"/>
              </a:spcAft>
            </a:pPr>
            <a:r>
              <a:rPr lang="it-IT" sz="600" spc="0">
                <a:solidFill>
                  <a:srgbClr val="000000"/>
                </a:solidFill>
                <a:latin typeface="Garamond" panose="02020603050405020304" pitchFamily="1"/>
              </a:rPr>
              <a:t>12 </a:t>
            </a:r>
            <a:r>
              <a:rPr lang="it-IT" sz="950" spc="0">
                <a:solidFill>
                  <a:srgbClr val="000000"/>
                </a:solidFill>
                <a:latin typeface="Garamond" panose="02020603050405020304" pitchFamily="1"/>
              </a:rPr>
              <a:t>Si pensi, ad esempio, all’indiscriminata circolazione delle firme autografe, dei dati contenuti nel cedolino dello stipendio che sono utili per accedere a prestiti e finanziamenti, oppure ad alcune informazioni contenute nelle dichiarazioni dei redditi che sono richieste ai fini del rilascio delle credenziali di accesso a servizi fiscali telematici quali la dichiarazione dei redditi precompilata. </a:t>
            </a:r>
          </a:p>
          <a:p>
            <a:pPr marL="0" marR="0" indent="0" algn="just">
              <a:lnSpc>
                <a:spcPts val="1000"/>
              </a:lnSpc>
              <a:spcBef>
                <a:spcPts val="5"/>
              </a:spcBef>
              <a:spcAft>
                <a:spcPts val="0"/>
              </a:spcAft>
            </a:pPr>
            <a:r>
              <a:rPr lang="it-IT" sz="600" spc="0">
                <a:solidFill>
                  <a:srgbClr val="000000"/>
                </a:solidFill>
                <a:latin typeface="Garamond" panose="02020603050405020304" pitchFamily="1"/>
              </a:rPr>
              <a:t>13 </a:t>
            </a:r>
            <a:r>
              <a:rPr lang="it-IT" sz="950" spc="0">
                <a:solidFill>
                  <a:srgbClr val="000000"/>
                </a:solidFill>
                <a:latin typeface="Garamond" panose="02020603050405020304" pitchFamily="1"/>
              </a:rPr>
              <a:t>Ai sensi del d. lgs. n. 196/2003, «</a:t>
            </a:r>
            <a:r>
              <a:rPr lang="it-IT" sz="950" i="1" spc="0">
                <a:solidFill>
                  <a:srgbClr val="000000"/>
                </a:solidFill>
                <a:latin typeface="Garamond" panose="02020603050405020304" pitchFamily="1"/>
              </a:rPr>
              <a:t>dati sensibili</a:t>
            </a:r>
            <a:r>
              <a:rPr lang="it-IT" sz="950" spc="0">
                <a:solidFill>
                  <a:srgbClr val="000000"/>
                </a:solidFill>
                <a:latin typeface="Garamond" panose="02020603050405020304" pitchFamily="1"/>
              </a:rPr>
              <a:t>» sono « </a:t>
            </a:r>
            <a:r>
              <a:rPr lang="it-IT" sz="950" i="1" spc="0">
                <a:solidFill>
                  <a:srgbClr val="000000"/>
                </a:solidFill>
                <a:latin typeface="Garamond" panose="02020603050405020304" pitchFamily="1"/>
              </a:rPr>
              <a:t>i dati personali idonei a rivelare l’origine razziale ed etnica, le convin</a:t>
            </a:r>
            <a:r>
              <a:rPr lang="it-IT" sz="950" i="1" spc="0" baseline="-25000">
                <a:solidFill>
                  <a:srgbClr val="000000"/>
                </a:solidFill>
                <a:latin typeface="Garamond" panose="02020603050405020304" pitchFamily="1"/>
              </a:rPr>
              <a:t>z</a:t>
            </a:r>
            <a:r>
              <a:rPr lang="it-IT" sz="950" i="1" spc="0">
                <a:solidFill>
                  <a:srgbClr val="000000"/>
                </a:solidFill>
                <a:latin typeface="Garamond" panose="02020603050405020304" pitchFamily="1"/>
              </a:rPr>
              <a:t>ioni reli</a:t>
            </a:r>
            <a:r>
              <a:rPr lang="it-IT" sz="950" i="1" spc="0" baseline="-25000">
                <a:solidFill>
                  <a:srgbClr val="000000"/>
                </a:solidFill>
                <a:latin typeface="Garamond" panose="02020603050405020304" pitchFamily="1"/>
              </a:rPr>
              <a:t>g</a:t>
            </a:r>
            <a:r>
              <a:rPr lang="it-IT" sz="950" i="1" spc="0">
                <a:solidFill>
                  <a:srgbClr val="000000"/>
                </a:solidFill>
                <a:latin typeface="Garamond" panose="02020603050405020304" pitchFamily="1"/>
              </a:rPr>
              <a:t>iose, filosofiche o di altro genere, le opinioni politiche, l’adesione a partiti, sindacati, associazioni od organizzazioni a carattere religioso, filosofico, politico o sindacale, nonché i dati personali idonei a rivelare lo stato di salute e la vita sessuale</a:t>
            </a:r>
            <a:r>
              <a:rPr lang="it-IT" sz="950" spc="0">
                <a:solidFill>
                  <a:srgbClr val="000000"/>
                </a:solidFill>
                <a:latin typeface="Garamond" panose="02020603050405020304" pitchFamily="1"/>
              </a:rPr>
              <a:t>» (art. 4, comma 1, lett. </a:t>
            </a:r>
            <a:r>
              <a:rPr lang="it-IT" sz="950" i="1" spc="0">
                <a:solidFill>
                  <a:srgbClr val="000000"/>
                </a:solidFill>
                <a:latin typeface="Garamond" panose="02020603050405020304" pitchFamily="1"/>
              </a:rPr>
              <a:t>d</a:t>
            </a:r>
            <a:r>
              <a:rPr lang="it-IT" sz="950" spc="0">
                <a:solidFill>
                  <a:srgbClr val="000000"/>
                </a:solidFill>
                <a:latin typeface="Garamond" panose="02020603050405020304" pitchFamily="1"/>
              </a:rPr>
              <a:t>). </a:t>
            </a:r>
          </a:p>
          <a:p>
            <a:pPr marL="0" marR="0" indent="0" algn="just">
              <a:lnSpc>
                <a:spcPts val="1000"/>
              </a:lnSpc>
              <a:spcBef>
                <a:spcPts val="0"/>
              </a:spcBef>
              <a:spcAft>
                <a:spcPts val="0"/>
              </a:spcAft>
            </a:pPr>
            <a:r>
              <a:rPr lang="it-IT" sz="600" spc="-15">
                <a:solidFill>
                  <a:srgbClr val="000000"/>
                </a:solidFill>
                <a:latin typeface="Garamond" panose="02020603050405020304" pitchFamily="1"/>
              </a:rPr>
              <a:t>14 </a:t>
            </a:r>
            <a:r>
              <a:rPr lang="it-IT" sz="950" spc="-15">
                <a:solidFill>
                  <a:srgbClr val="000000"/>
                </a:solidFill>
                <a:latin typeface="Garamond" panose="02020603050405020304" pitchFamily="1"/>
              </a:rPr>
              <a:t>Ai sensi del d. lgs. n. 196/2003 «</a:t>
            </a:r>
            <a:r>
              <a:rPr lang="it-IT" sz="950" i="1" spc="-15">
                <a:solidFill>
                  <a:srgbClr val="000000"/>
                </a:solidFill>
                <a:latin typeface="Garamond" panose="02020603050405020304" pitchFamily="1"/>
              </a:rPr>
              <a:t>dati </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iudi</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iari</a:t>
            </a:r>
            <a:r>
              <a:rPr lang="it-IT" sz="950" spc="-15">
                <a:solidFill>
                  <a:srgbClr val="000000"/>
                </a:solidFill>
                <a:latin typeface="Garamond" panose="02020603050405020304" pitchFamily="1"/>
              </a:rPr>
              <a:t>» sono «</a:t>
            </a:r>
            <a:r>
              <a:rPr lang="it-IT" sz="950" i="1" spc="-15">
                <a:solidFill>
                  <a:srgbClr val="000000"/>
                </a:solidFill>
                <a:latin typeface="Garamond" panose="02020603050405020304" pitchFamily="1"/>
              </a:rPr>
              <a:t>i dati personali idonei a rivelare provvedimenti di cui all’articolo 3, comma 1, lettere da a) a o) e da r) a u), del d.P.R. 14 novembre 2002, n. 313, in materia di case</a:t>
            </a:r>
            <a:r>
              <a:rPr lang="it-IT" sz="1250" b="1" i="1" spc="-15">
                <a:solidFill>
                  <a:srgbClr val="000000"/>
                </a:solidFill>
                <a:latin typeface="Garamond" panose="02020603050405020304" pitchFamily="1"/>
              </a:rPr>
              <a:t>l</a:t>
            </a:r>
            <a:r>
              <a:rPr lang="it-IT" sz="950" i="1" spc="-15">
                <a:solidFill>
                  <a:srgbClr val="000000"/>
                </a:solidFill>
                <a:latin typeface="Garamond" panose="02020603050405020304" pitchFamily="1"/>
              </a:rPr>
              <a:t>ario </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iudi</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iale, di ana</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rafe delle san</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ioni amministrative dipendenti da reato e dei relativi carichi pendenti, o la </a:t>
            </a:r>
            <a:r>
              <a:rPr lang="it-IT" sz="950" i="1" spc="-15" baseline="-25000">
                <a:solidFill>
                  <a:srgbClr val="000000"/>
                </a:solidFill>
                <a:latin typeface="Garamond" panose="02020603050405020304" pitchFamily="1"/>
              </a:rPr>
              <a:t>q</a:t>
            </a:r>
            <a:r>
              <a:rPr lang="it-IT" sz="950" i="1" spc="-15">
                <a:solidFill>
                  <a:srgbClr val="000000"/>
                </a:solidFill>
                <a:latin typeface="Garamond" panose="02020603050405020304" pitchFamily="1"/>
              </a:rPr>
              <a:t>ualità di imputato o di inda</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ato ai sensi de</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li articoli 60 e 61 del codice di procedura penale</a:t>
            </a:r>
            <a:r>
              <a:rPr lang="it-IT" sz="950" spc="-15">
                <a:solidFill>
                  <a:srgbClr val="000000"/>
                </a:solidFill>
                <a:latin typeface="Garamond" panose="02020603050405020304" pitchFamily="1"/>
              </a:rPr>
              <a:t>» (art. 4, comma 1, lett. </a:t>
            </a:r>
            <a:r>
              <a:rPr lang="it-IT" sz="950" i="1" spc="-15">
                <a:solidFill>
                  <a:srgbClr val="000000"/>
                </a:solidFill>
                <a:latin typeface="Garamond" panose="02020603050405020304" pitchFamily="1"/>
              </a:rPr>
              <a:t>e</a:t>
            </a:r>
            <a:r>
              <a:rPr lang="it-IT" sz="950" spc="-15">
                <a:solidFill>
                  <a:srgbClr val="000000"/>
                </a:solidFill>
                <a:latin typeface="Garamond" panose="02020603050405020304" pitchFamily="1"/>
              </a:rPr>
              <a:t>). </a:t>
            </a:r>
          </a:p>
          <a:p>
            <a:pPr marL="0" marR="0" indent="0" algn="just">
              <a:lnSpc>
                <a:spcPts val="1000"/>
              </a:lnSpc>
              <a:spcBef>
                <a:spcPts val="65"/>
              </a:spcBef>
              <a:spcAft>
                <a:spcPts val="0"/>
              </a:spcAft>
            </a:pPr>
            <a:r>
              <a:rPr lang="it-IT" sz="600" spc="-20">
                <a:solidFill>
                  <a:srgbClr val="000000"/>
                </a:solidFill>
                <a:latin typeface="Garamond" panose="02020603050405020304" pitchFamily="1"/>
              </a:rPr>
              <a:t>15 </a:t>
            </a:r>
            <a:r>
              <a:rPr lang="it-IT" sz="950" spc="-20">
                <a:solidFill>
                  <a:srgbClr val="000000"/>
                </a:solidFill>
                <a:latin typeface="Garamond" panose="02020603050405020304" pitchFamily="1"/>
              </a:rPr>
              <a:t>Cfr. Parere del Garante per la protezione dei dati personali del 3/3/2016 n. 92, in </a:t>
            </a:r>
            <a:r>
              <a:rPr lang="it-IT" sz="950" i="1" u="sng" spc="-20">
                <a:solidFill>
                  <a:srgbClr val="0000FF"/>
                </a:solidFill>
                <a:latin typeface="Garamond" panose="02020603050405020304" pitchFamily="1"/>
              </a:rPr>
              <a:t>www.</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pdp.it</a:t>
            </a:r>
            <a:r>
              <a:rPr lang="it-IT" sz="950" spc="-20">
                <a:solidFill>
                  <a:srgbClr val="000000"/>
                </a:solidFill>
                <a:latin typeface="Garamond" panose="02020603050405020304" pitchFamily="1"/>
              </a:rPr>
              <a:t>, doc. </a:t>
            </a:r>
            <a:r>
              <a:rPr lang="it-IT" sz="950" i="1" spc="-20">
                <a:solidFill>
                  <a:srgbClr val="000000"/>
                </a:solidFill>
                <a:latin typeface="Garamond" panose="02020603050405020304" pitchFamily="1"/>
              </a:rPr>
              <a:t>web </a:t>
            </a:r>
            <a:r>
              <a:rPr lang="it-IT" sz="950" spc="-20">
                <a:solidFill>
                  <a:srgbClr val="000000"/>
                </a:solidFill>
                <a:latin typeface="Garamond" panose="02020603050405020304" pitchFamily="1"/>
              </a:rPr>
              <a:t>n. 4772830; nonché </a:t>
            </a:r>
            <a:r>
              <a:rPr lang="it-IT" sz="950" i="1" spc="-20">
                <a:solidFill>
                  <a:srgbClr val="000000"/>
                </a:solidFill>
                <a:latin typeface="Garamond" panose="02020603050405020304" pitchFamily="1"/>
              </a:rPr>
              <a:t>Rela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Illustrativa al Decreto le</a:t>
            </a:r>
            <a:r>
              <a:rPr lang="it-IT" sz="950" i="1" spc="-20" baseline="-25000">
                <a:solidFill>
                  <a:srgbClr val="000000"/>
                </a:solidFill>
                <a:latin typeface="Garamond" panose="02020603050405020304" pitchFamily="1"/>
              </a:rPr>
              <a:t>g</a:t>
            </a:r>
            <a:r>
              <a:rPr lang="it-IT" sz="950" i="1" spc="-20">
                <a:solidFill>
                  <a:srgbClr val="000000"/>
                </a:solidFill>
                <a:latin typeface="Garamond" panose="02020603050405020304" pitchFamily="1"/>
              </a:rPr>
              <a:t>islativo recante revisione e semplifica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e disposi</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ioni in materia di preven</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a corru</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pubblicità e trasparen</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a, correttivo della le</a:t>
            </a:r>
            <a:r>
              <a:rPr lang="it-IT" sz="950" i="1" spc="-20" baseline="-25000">
                <a:solidFill>
                  <a:srgbClr val="000000"/>
                </a:solidFill>
                <a:latin typeface="Garamond" panose="02020603050405020304" pitchFamily="1"/>
              </a:rPr>
              <a:t>gg</a:t>
            </a:r>
            <a:r>
              <a:rPr lang="it-IT" sz="950" i="1" spc="-20">
                <a:solidFill>
                  <a:srgbClr val="000000"/>
                </a:solidFill>
                <a:latin typeface="Garamond" panose="02020603050405020304" pitchFamily="1"/>
              </a:rPr>
              <a:t>e 6 novembre 2012, n. 190 e del decreto legislativo 14 marzo 2013, n. 33, ai sensi dell’articolo 7 della legge 7 agosto 2015, n. 124, in materia di rior</a:t>
            </a:r>
            <a:r>
              <a:rPr lang="it-IT" sz="950" i="1" spc="-20" baseline="-25000">
                <a:solidFill>
                  <a:srgbClr val="000000"/>
                </a:solidFill>
                <a:latin typeface="Garamond" panose="02020603050405020304" pitchFamily="1"/>
              </a:rPr>
              <a:t>g</a:t>
            </a:r>
            <a:r>
              <a:rPr lang="it-IT" sz="950" i="1" spc="-20">
                <a:solidFill>
                  <a:srgbClr val="000000"/>
                </a:solidFill>
                <a:latin typeface="Garamond" panose="02020603050405020304" pitchFamily="1"/>
              </a:rPr>
              <a:t>ani</a:t>
            </a:r>
            <a:r>
              <a:rPr lang="it-IT" sz="950" i="1" spc="-20" baseline="-25000">
                <a:solidFill>
                  <a:srgbClr val="000000"/>
                </a:solidFill>
                <a:latin typeface="Garamond" panose="02020603050405020304" pitchFamily="1"/>
              </a:rPr>
              <a:t>zz</a:t>
            </a:r>
            <a:r>
              <a:rPr lang="it-IT" sz="950" i="1" spc="-20">
                <a:solidFill>
                  <a:srgbClr val="000000"/>
                </a:solidFill>
                <a:latin typeface="Garamond" panose="02020603050405020304" pitchFamily="1"/>
              </a:rPr>
              <a:t>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e amministra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ioni pubbliche, in</a:t>
            </a:r>
            <a:r>
              <a:rPr lang="it-IT" sz="950" i="1" u="sng" spc="-20">
                <a:solidFill>
                  <a:srgbClr val="0000FF"/>
                </a:solidFill>
                <a:latin typeface="Garamond" panose="02020603050405020304" pitchFamily="1"/>
              </a:rPr>
              <a:t>http://www.fun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ionepubblica.</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ov.it/sites/fun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ionepubblica.</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ov.it/files/Decretole</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islativotrasparen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a.pdf</a:t>
            </a:r>
            <a:r>
              <a:rPr lang="it-IT" sz="100" i="1" spc="-20">
                <a:solidFill>
                  <a:srgbClr val="0562C1"/>
                </a:solidFill>
                <a:latin typeface="Garamond" panose="02020603050405020304" pitchFamily="1"/>
              </a:rPr>
              <a:t> </a:t>
            </a:r>
          </a:p>
          <a:p>
            <a:pPr marL="0" marR="0" indent="0" algn="just">
              <a:lnSpc>
                <a:spcPts val="1000"/>
              </a:lnSpc>
              <a:spcBef>
                <a:spcPts val="0"/>
              </a:spcBef>
              <a:spcAft>
                <a:spcPts val="35"/>
              </a:spcAft>
            </a:pPr>
            <a:r>
              <a:rPr lang="it-IT" sz="600" spc="0">
                <a:solidFill>
                  <a:srgbClr val="000000"/>
                </a:solidFill>
                <a:latin typeface="Garamond" panose="02020603050405020304" pitchFamily="1"/>
              </a:rPr>
              <a:t>16 </a:t>
            </a:r>
            <a:r>
              <a:rPr lang="it-IT" sz="950" spc="0">
                <a:solidFill>
                  <a:srgbClr val="000000"/>
                </a:solidFill>
                <a:latin typeface="Garamond" panose="02020603050405020304" pitchFamily="1"/>
              </a:rPr>
              <a:t>Vedi, ad esempio, il caso delle cariche dirigenziali di partiti, sindacati, associazioni o organizzazioni a carattere religioso, politico o sindacale. </a:t>
            </a:r>
          </a:p>
        </p:txBody>
      </p:sp>
      <p:sp>
        <p:nvSpPr>
          <p:cNvPr id="325" name="Segnaposto testo 324"/>
          <p:cNvSpPr>
            <a:spLocks noGrp="1"/>
          </p:cNvSpPr>
          <p:nvPr>
            <p:ph type="body" idx="10"/>
          </p:nvPr>
        </p:nvSpPr>
        <p:spPr>
          <a:xfrm>
            <a:off x="6642735" y="9895205"/>
            <a:ext cx="25400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125">
                <a:solidFill>
                  <a:srgbClr val="000000"/>
                </a:solidFill>
                <a:latin typeface="Calibri" panose="02020603050405020304" pitchFamily="1"/>
              </a:rPr>
              <a:t>22 </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31" name="Segnaposto testo 330"/>
          <p:cNvSpPr>
            <a:spLocks noGrp="1"/>
          </p:cNvSpPr>
          <p:nvPr>
            <p:ph type="body" idx="10"/>
          </p:nvPr>
        </p:nvSpPr>
        <p:spPr>
          <a:xfrm>
            <a:off x="706755" y="1180465"/>
            <a:ext cx="6155690" cy="670687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274320" algn="just">
              <a:lnSpc>
                <a:spcPts val="1200"/>
              </a:lnSpc>
              <a:spcBef>
                <a:spcPts val="3605"/>
              </a:spcBef>
              <a:spcAft>
                <a:spcPts val="0"/>
              </a:spcAft>
            </a:pPr>
            <a:r>
              <a:rPr lang="it-IT" sz="1100" spc="0">
                <a:solidFill>
                  <a:srgbClr val="000000"/>
                </a:solidFill>
                <a:latin typeface="Garamond" panose="02020603050405020304" pitchFamily="1"/>
              </a:rPr>
              <a:t>Analoghe considerazioni sull’esistenza del pregiudizio concreto possono essere fatte per quelle categorie di dati personali che, pur non rientrando nella definizione di dati sensibili e giudiziari, richiedono una specifica protezione quando dal loro utilizzo, in relazione alla natura dei dati o alle modalità del trattamento o agli effetti che può determinare, possano derivare rischi specifici per i diritti e le libertà fondamentali degli interessati (si pensi, ad esempio, ai dati genetici, biometrici, di profilazione, sulla localizzazione o sulla solvibilità economica, di cui agli artt. 17 e 37 del Codice). </a:t>
            </a:r>
          </a:p>
          <a:p>
            <a:pPr marL="182880" marR="0" indent="274320" algn="just">
              <a:lnSpc>
                <a:spcPts val="1200"/>
              </a:lnSpc>
              <a:spcBef>
                <a:spcPts val="25"/>
              </a:spcBef>
              <a:spcAft>
                <a:spcPts val="0"/>
              </a:spcAft>
            </a:pPr>
            <a:r>
              <a:rPr lang="it-IT" sz="1100" spc="0">
                <a:solidFill>
                  <a:srgbClr val="000000"/>
                </a:solidFill>
                <a:latin typeface="Garamond" panose="02020603050405020304" pitchFamily="1"/>
              </a:rPr>
              <a:t>Tra gli altri fattori da tenere in considerazione ai fini della valutazione della sussistenza del pregiudizio in esame, merita rilievo anche la circostanza che la richiesta di accesso civico riguardi dati o documenti contenenti dati personali di soggetti minori, la cui conoscenza può ostacolare il libero sviluppo della loro personalità, in considerazione della particolare tutela dovuta alle fasce deboli</a:t>
            </a:r>
            <a:r>
              <a:rPr lang="it-IT" sz="1100" spc="0" baseline="30000">
                <a:solidFill>
                  <a:srgbClr val="000000"/>
                </a:solidFill>
                <a:latin typeface="Garamond" panose="02020603050405020304" pitchFamily="1"/>
              </a:rPr>
              <a:t>17</a:t>
            </a:r>
            <a:r>
              <a:rPr lang="it-IT" sz="1100" spc="0">
                <a:solidFill>
                  <a:srgbClr val="000000"/>
                </a:solidFill>
                <a:latin typeface="Garamond" panose="02020603050405020304" pitchFamily="1"/>
              </a:rPr>
              <a:t>. </a:t>
            </a:r>
          </a:p>
          <a:p>
            <a:pPr marL="182880" marR="0" indent="274320" algn="just">
              <a:lnSpc>
                <a:spcPts val="1200"/>
              </a:lnSpc>
              <a:spcBef>
                <a:spcPts val="25"/>
              </a:spcBef>
              <a:spcAft>
                <a:spcPts val="0"/>
              </a:spcAft>
            </a:pPr>
            <a:r>
              <a:rPr lang="it-IT" sz="1100" spc="5">
                <a:solidFill>
                  <a:srgbClr val="000000"/>
                </a:solidFill>
                <a:latin typeface="Garamond" panose="02020603050405020304" pitchFamily="1"/>
              </a:rPr>
              <a:t>Riguardo al secondo profilo, va considerato altresì che la sussistenza di un pregiudizio concreto alla protezione dei dati personali può verificarsi con più probabilità per talune particolari informazioni – come ad esempio situazioni personali, familiari, professionali, patrimoniali – di persone fisiche destinatarie dell’attività amministrativa o intervenute a vario titolo nella stessa e che, quindi, non ricoprono necessariamente un ruolo nella vita pubblica o non esercitano funzioni pubbliche o attività di pubblico interesse</a:t>
            </a:r>
            <a:r>
              <a:rPr lang="it-IT" sz="1100" spc="5" baseline="30000">
                <a:solidFill>
                  <a:srgbClr val="000000"/>
                </a:solidFill>
                <a:latin typeface="Garamond" panose="02020603050405020304" pitchFamily="1"/>
              </a:rPr>
              <a:t>18</a:t>
            </a:r>
            <a:r>
              <a:rPr lang="it-IT" sz="1100" spc="5">
                <a:solidFill>
                  <a:srgbClr val="000000"/>
                </a:solidFill>
                <a:latin typeface="Garamond" panose="02020603050405020304" pitchFamily="1"/>
              </a:rPr>
              <a:t>. Ciò anche pensando, come già visto, alle ragionevoli aspettative di confidenzialità degli interessati riguardo a talune informazioni in possesso dei soggetti destinatari delle istanze di accesso civico o la non prevedibilità delle conseguenze derivanti a questi ultimi dalla conoscibilità da parte di chiunque di tali dati. Tale ragionevole aspettativa di confidenzialità è un elemento che va valutato in ordine a richieste di accesso civico che possono coinvolgere dati personali riferiti a lavoratori o a altri soggetti impiegati a vario titolo presso l’ente destinatario della predetta istanza</a:t>
            </a:r>
            <a:r>
              <a:rPr lang="it-IT" sz="1100" spc="5" baseline="30000">
                <a:solidFill>
                  <a:srgbClr val="000000"/>
                </a:solidFill>
                <a:latin typeface="Garamond" panose="02020603050405020304" pitchFamily="1"/>
              </a:rPr>
              <a:t>19</a:t>
            </a:r>
            <a:r>
              <a:rPr lang="it-IT" sz="1100" spc="5">
                <a:solidFill>
                  <a:srgbClr val="000000"/>
                </a:solidFill>
                <a:latin typeface="Garamond" panose="02020603050405020304" pitchFamily="1"/>
              </a:rPr>
              <a:t>. </a:t>
            </a:r>
          </a:p>
          <a:p>
            <a:pPr marL="182880" marR="0" indent="0" algn="l">
              <a:lnSpc>
                <a:spcPts val="1200"/>
              </a:lnSpc>
              <a:spcBef>
                <a:spcPts val="1355"/>
              </a:spcBef>
              <a:spcAft>
                <a:spcPts val="0"/>
              </a:spcAft>
            </a:pPr>
            <a:r>
              <a:rPr lang="it-IT" sz="1100" i="1" spc="110">
                <a:solidFill>
                  <a:srgbClr val="4F81BC"/>
                </a:solidFill>
                <a:latin typeface="Garamond" panose="02020603050405020304" pitchFamily="1"/>
              </a:rPr>
              <a:t>8.2. Libertà e segretezza della corrispondenza </a:t>
            </a:r>
          </a:p>
          <a:p>
            <a:pPr marL="182880" marR="0" indent="274320" algn="just">
              <a:lnSpc>
                <a:spcPts val="1200"/>
              </a:lnSpc>
              <a:spcBef>
                <a:spcPts val="1205"/>
              </a:spcBef>
              <a:spcAft>
                <a:spcPts val="0"/>
              </a:spcAft>
            </a:pPr>
            <a:r>
              <a:rPr lang="it-IT" sz="1100" spc="0">
                <a:solidFill>
                  <a:srgbClr val="000000"/>
                </a:solidFill>
                <a:latin typeface="Garamond" panose="02020603050405020304" pitchFamily="1"/>
              </a:rPr>
              <a:t>L’accesso generalizzato è rifiutato se il diniego è necessario per evitare un pregiudizio concreto alla tutela della «</a:t>
            </a:r>
            <a:r>
              <a:rPr lang="it-IT" sz="1100" i="1" spc="0">
                <a:solidFill>
                  <a:srgbClr val="000000"/>
                </a:solidFill>
                <a:latin typeface="Garamond" panose="02020603050405020304" pitchFamily="1"/>
              </a:rPr>
              <a:t>libertà e la segretezza della corrispondenza</a:t>
            </a:r>
            <a:r>
              <a:rPr lang="it-IT" sz="1100" spc="0">
                <a:solidFill>
                  <a:srgbClr val="000000"/>
                </a:solidFill>
                <a:latin typeface="Garamond" panose="02020603050405020304" pitchFamily="1"/>
              </a:rPr>
              <a:t>» (art. 5, comma 2-</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d. lgs. n. 33/2013). </a:t>
            </a:r>
          </a:p>
          <a:p>
            <a:pPr marL="182880" marR="0" indent="274320" algn="just">
              <a:lnSpc>
                <a:spcPts val="1200"/>
              </a:lnSpc>
              <a:spcBef>
                <a:spcPts val="100"/>
              </a:spcBef>
              <a:spcAft>
                <a:spcPts val="0"/>
              </a:spcAft>
            </a:pPr>
            <a:r>
              <a:rPr lang="it-IT" sz="1100" spc="0">
                <a:solidFill>
                  <a:srgbClr val="000000"/>
                </a:solidFill>
                <a:latin typeface="Garamond" panose="02020603050405020304" pitchFamily="1"/>
              </a:rPr>
              <a:t>Si tratta di una esclusione diretta a garantire la libertà costituzionalmente tutelata dall’art. 15 Cost. che prevede espressamente come «</a:t>
            </a:r>
            <a:r>
              <a:rPr lang="it-IT" sz="1100" i="1" spc="0">
                <a:solidFill>
                  <a:srgbClr val="000000"/>
                </a:solidFill>
                <a:latin typeface="Garamond" panose="02020603050405020304" pitchFamily="1"/>
              </a:rPr>
              <a:t>La libertà e la segretezza della corrispondenza e di ogni altra forma di comunicazione sono inviolabili. La loro limitazione può avvenire soltanto per atto motivato dell’autorità giudiziaria con le garanzie stabilite dalla legge</a:t>
            </a:r>
            <a:r>
              <a:rPr lang="it-IT" sz="1100" spc="0">
                <a:solidFill>
                  <a:srgbClr val="000000"/>
                </a:solidFill>
                <a:latin typeface="Garamond" panose="02020603050405020304" pitchFamily="1"/>
              </a:rPr>
              <a:t>»</a:t>
            </a:r>
            <a:r>
              <a:rPr lang="it-IT" sz="1100" spc="0" baseline="30000">
                <a:solidFill>
                  <a:srgbClr val="000000"/>
                </a:solidFill>
                <a:latin typeface="Garamond" panose="02020603050405020304" pitchFamily="1"/>
              </a:rPr>
              <a:t>20</a:t>
            </a:r>
            <a:r>
              <a:rPr lang="it-IT" sz="1100" spc="0">
                <a:solidFill>
                  <a:srgbClr val="000000"/>
                </a:solidFill>
                <a:latin typeface="Garamond" panose="02020603050405020304" pitchFamily="1"/>
              </a:rPr>
              <a:t>. </a:t>
            </a:r>
          </a:p>
          <a:p>
            <a:pPr marL="182880" marR="0" indent="274320" algn="just">
              <a:lnSpc>
                <a:spcPts val="1200"/>
              </a:lnSpc>
              <a:spcBef>
                <a:spcPts val="30"/>
              </a:spcBef>
              <a:spcAft>
                <a:spcPts val="3070"/>
              </a:spcAft>
            </a:pPr>
            <a:r>
              <a:rPr lang="it-IT" sz="1100" spc="0">
                <a:solidFill>
                  <a:srgbClr val="000000"/>
                </a:solidFill>
                <a:latin typeface="Garamond" panose="02020603050405020304" pitchFamily="1"/>
              </a:rPr>
              <a:t>Tale tutela – che si estende non solo alle persone fisiche, ma anche alle persone giuridiche, enti, associazioni, comitati ecc. – copre le comunicazioni che hanno carattere confidenziale o si riferiscono alla intimità della vita privata</a:t>
            </a:r>
            <a:r>
              <a:rPr lang="it-IT" sz="1100" spc="0" baseline="30000">
                <a:solidFill>
                  <a:srgbClr val="000000"/>
                </a:solidFill>
                <a:latin typeface="Garamond" panose="02020603050405020304" pitchFamily="1"/>
              </a:rPr>
              <a:t>21</a:t>
            </a:r>
            <a:r>
              <a:rPr lang="it-IT" sz="1100" spc="0">
                <a:solidFill>
                  <a:srgbClr val="000000"/>
                </a:solidFill>
                <a:latin typeface="Garamond" panose="02020603050405020304" pitchFamily="1"/>
              </a:rPr>
              <a:t> ed è volta a garantire non solo la segretezza del contenuto della corrispondenza fra soggetti predeterminati, ma anche la più ampia libertà di comunicare reciprocamente, che verrebbe pregiudicata dalla possibilità che soggetti diversi dai destinatari individuati dal mittente possano prendere conoscenza del contenuto della relativa corrispondenza. </a:t>
            </a:r>
          </a:p>
        </p:txBody>
      </p:sp>
      <p:sp>
        <p:nvSpPr>
          <p:cNvPr id="332" name="Segnaposto testo 331"/>
          <p:cNvSpPr>
            <a:spLocks noGrp="1"/>
          </p:cNvSpPr>
          <p:nvPr>
            <p:ph type="body" idx="10"/>
          </p:nvPr>
        </p:nvSpPr>
        <p:spPr>
          <a:xfrm>
            <a:off x="706755" y="7887335"/>
            <a:ext cx="6155690" cy="2039620"/>
          </a:xfrm>
          <a:prstGeom prst="rect">
            <a:avLst/>
          </a:prstGeom>
          <a:noFill/>
          <a:ln w="0" cmpd="sng">
            <a:noFill/>
            <a:prstDash val="solid"/>
          </a:ln>
        </p:spPr>
        <p:txBody>
          <a:bodyPr vert="horz" lIns="0" tIns="55245" rIns="0" bIns="0" anchor="t"/>
          <a:lstStyle/>
          <a:p>
            <a:pPr marL="0" marR="0" indent="0" algn="l">
              <a:lnSpc>
                <a:spcPts val="1200"/>
              </a:lnSpc>
              <a:spcAft>
                <a:spcPts val="0"/>
              </a:spcAft>
            </a:pPr>
            <a:r>
              <a:rPr lang="it-IT" sz="600" spc="-20">
                <a:solidFill>
                  <a:srgbClr val="000000"/>
                </a:solidFill>
                <a:latin typeface="Garamond" panose="02020603050405020304" pitchFamily="1"/>
              </a:rPr>
              <a:t>17 </a:t>
            </a:r>
            <a:r>
              <a:rPr lang="it-IT" sz="950" spc="-20">
                <a:solidFill>
                  <a:srgbClr val="000000"/>
                </a:solidFill>
                <a:latin typeface="Garamond" panose="02020603050405020304" pitchFamily="1"/>
              </a:rPr>
              <a:t>Cfr. documenti citati </a:t>
            </a:r>
            <a:r>
              <a:rPr lang="it-IT" sz="1100" i="1" spc="-20">
                <a:solidFill>
                  <a:srgbClr val="000000"/>
                </a:solidFill>
                <a:latin typeface="Garamond" panose="02020603050405020304" pitchFamily="1"/>
              </a:rPr>
              <a:t>supra </a:t>
            </a:r>
            <a:r>
              <a:rPr lang="it-IT" sz="950" spc="-20">
                <a:solidFill>
                  <a:srgbClr val="000000"/>
                </a:solidFill>
                <a:latin typeface="Garamond" panose="02020603050405020304" pitchFamily="1"/>
              </a:rPr>
              <a:t>in nota 12. </a:t>
            </a:r>
          </a:p>
          <a:p>
            <a:pPr marL="0" marR="0" indent="0" algn="just">
              <a:lnSpc>
                <a:spcPts val="1000"/>
              </a:lnSpc>
              <a:spcBef>
                <a:spcPts val="0"/>
              </a:spcBef>
              <a:spcAft>
                <a:spcPts val="0"/>
              </a:spcAft>
            </a:pPr>
            <a:r>
              <a:rPr lang="it-IT" sz="600" spc="-20">
                <a:solidFill>
                  <a:srgbClr val="000000"/>
                </a:solidFill>
                <a:latin typeface="Garamond" panose="02020603050405020304" pitchFamily="1"/>
              </a:rPr>
              <a:t>18 </a:t>
            </a:r>
            <a:r>
              <a:rPr lang="it-IT" sz="950" spc="-20">
                <a:solidFill>
                  <a:srgbClr val="000000"/>
                </a:solidFill>
                <a:latin typeface="Garamond" panose="02020603050405020304" pitchFamily="1"/>
              </a:rPr>
              <a:t>In questo senso, può al contrario ritenersi che, in generale e salvo ogni diversa valutazione nel caso concreto, anche in ragione del contenuto dell’atto, sulla base dei parametri illustrati nelle presenti Linee guida, non osti in linea di principio all’ostensione di un documento la sola presenza, sullo stesso, dell’indicazione nominativa del funzionario o del dirigente che l’ha adottato, essendo la conoscibilità esterna di questi dati personali normalmente connaturata allo svolgimento della funzione pubblica di volta in volta esercitata. </a:t>
            </a:r>
          </a:p>
          <a:p>
            <a:pPr marL="0" marR="0" indent="0" algn="just">
              <a:lnSpc>
                <a:spcPts val="1000"/>
              </a:lnSpc>
              <a:spcBef>
                <a:spcPts val="70"/>
              </a:spcBef>
              <a:spcAft>
                <a:spcPts val="0"/>
              </a:spcAft>
            </a:pPr>
            <a:r>
              <a:rPr lang="it-IT" sz="600" spc="-20">
                <a:solidFill>
                  <a:srgbClr val="000000"/>
                </a:solidFill>
                <a:latin typeface="Garamond" panose="02020603050405020304" pitchFamily="1"/>
              </a:rPr>
              <a:t>19 </a:t>
            </a:r>
            <a:r>
              <a:rPr lang="it-IT" sz="950" spc="-20">
                <a:solidFill>
                  <a:srgbClr val="000000"/>
                </a:solidFill>
                <a:latin typeface="Garamond" panose="02020603050405020304" pitchFamily="1"/>
              </a:rPr>
              <a:t>Si pensi, ad esempio, a quelle particolari informazioni contenute a vario titolo nel fascicolo personale del dipendente, fra le quali anche quelle relative alla natura delle infermità e degli impedimenti personali o familiari che causino l’astensione dal lavoro, nonché alle componenti della valutazione o alle notizie concernenti il rapporto di lavoro tra il personale dipendente e l’amministrazione, idonee a rivelare informazioni sensibili. Si pensi ancora alle informazioni relative alla busta paga, ai dati fiscali, al salario, ecc. dei soggetti interessati, in relazione alle quali andrebbe privilegiata l’ostensione delle sole fasce o tabelle stipendiali piuttosto che l’esatto ammontare, considerando che la conoscenza dello stesso, o di dettagli relativi alla situazione economico-patrimoniale, da parte di chiunque potrebbe pregiudicare gli interessi del singolo, ad esempio, in eventuali transazioni o trattative negoziali o legali. </a:t>
            </a:r>
          </a:p>
          <a:p>
            <a:pPr marL="0" marR="0" indent="0" algn="just">
              <a:lnSpc>
                <a:spcPts val="900"/>
              </a:lnSpc>
              <a:spcBef>
                <a:spcPts val="5"/>
              </a:spcBef>
              <a:spcAft>
                <a:spcPts val="0"/>
              </a:spcAft>
            </a:pPr>
            <a:r>
              <a:rPr lang="it-IT" sz="600" spc="0">
                <a:solidFill>
                  <a:srgbClr val="000000"/>
                </a:solidFill>
                <a:latin typeface="Garamond" panose="02020603050405020304" pitchFamily="1"/>
              </a:rPr>
              <a:t>20 </a:t>
            </a:r>
            <a:r>
              <a:rPr lang="it-IT" sz="950" spc="0">
                <a:solidFill>
                  <a:srgbClr val="000000"/>
                </a:solidFill>
                <a:latin typeface="Garamond" panose="02020603050405020304" pitchFamily="1"/>
              </a:rPr>
              <a:t>Cfr., altresì, l’art. 8 della Convenzione Europea dei Diritti dell’Uomo, nonché l’art. 7 della Carta dei diritti fondamentali dell’Unione europea. </a:t>
            </a:r>
          </a:p>
          <a:p>
            <a:pPr marL="0" marR="0" indent="0" algn="l">
              <a:lnSpc>
                <a:spcPts val="1200"/>
              </a:lnSpc>
              <a:spcBef>
                <a:spcPts val="0"/>
              </a:spcBef>
              <a:spcAft>
                <a:spcPts val="175"/>
              </a:spcAft>
            </a:pPr>
            <a:r>
              <a:rPr lang="it-IT" sz="600" spc="-25">
                <a:solidFill>
                  <a:srgbClr val="000000"/>
                </a:solidFill>
                <a:latin typeface="Garamond" panose="02020603050405020304" pitchFamily="1"/>
              </a:rPr>
              <a:t>21 </a:t>
            </a:r>
            <a:r>
              <a:rPr lang="it-IT" sz="950" spc="-25">
                <a:solidFill>
                  <a:srgbClr val="000000"/>
                </a:solidFill>
                <a:latin typeface="Garamond" panose="02020603050405020304" pitchFamily="1"/>
              </a:rPr>
              <a:t>Cfr. art. 93, comma 1, della l. 22/04/1941, n. 633, recante «</a:t>
            </a:r>
            <a:r>
              <a:rPr lang="it-IT" sz="950" i="1" spc="-25">
                <a:solidFill>
                  <a:srgbClr val="000000"/>
                </a:solidFill>
                <a:latin typeface="Garamond" panose="02020603050405020304" pitchFamily="1"/>
              </a:rPr>
              <a:t>Protezione del diritto d’autore e di altr</a:t>
            </a:r>
            <a:r>
              <a:rPr lang="it-IT" sz="1100" i="1" spc="-25">
                <a:solidFill>
                  <a:srgbClr val="000000"/>
                </a:solidFill>
                <a:latin typeface="Garamond" panose="02020603050405020304" pitchFamily="1"/>
              </a:rPr>
              <a:t>i diritti connessi al suo eserci</a:t>
            </a:r>
            <a:r>
              <a:rPr lang="it-IT" sz="1100" i="1" spc="-25" baseline="-25000">
                <a:solidFill>
                  <a:srgbClr val="000000"/>
                </a:solidFill>
                <a:latin typeface="Garamond" panose="02020603050405020304" pitchFamily="1"/>
              </a:rPr>
              <a:t>z</a:t>
            </a:r>
            <a:r>
              <a:rPr lang="it-IT" sz="1100" i="1" spc="-25">
                <a:solidFill>
                  <a:srgbClr val="000000"/>
                </a:solidFill>
                <a:latin typeface="Garamond" panose="02020603050405020304" pitchFamily="1"/>
              </a:rPr>
              <a:t>io</a:t>
            </a:r>
            <a:r>
              <a:rPr lang="it-IT" sz="950" spc="-25">
                <a:solidFill>
                  <a:srgbClr val="000000"/>
                </a:solidFill>
                <a:latin typeface="Garamond" panose="02020603050405020304" pitchFamily="1"/>
              </a:rPr>
              <a:t>»; </a:t>
            </a:r>
          </a:p>
        </p:txBody>
      </p:sp>
      <p:sp>
        <p:nvSpPr>
          <p:cNvPr id="333" name="Segnaposto testo 332"/>
          <p:cNvSpPr>
            <a:spLocks noGrp="1"/>
          </p:cNvSpPr>
          <p:nvPr>
            <p:ph type="body" idx="10"/>
          </p:nvPr>
        </p:nvSpPr>
        <p:spPr>
          <a:xfrm>
            <a:off x="6642735" y="9926955"/>
            <a:ext cx="254000" cy="13525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it-IT" sz="1100" spc="100">
                <a:solidFill>
                  <a:srgbClr val="000000"/>
                </a:solidFill>
                <a:latin typeface="Calibri" panose="02020603050405020304" pitchFamily="1"/>
              </a:rPr>
              <a:t>23 </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39" name="Segnaposto testo 338"/>
          <p:cNvSpPr>
            <a:spLocks noGrp="1"/>
          </p:cNvSpPr>
          <p:nvPr>
            <p:ph type="body" idx="10"/>
          </p:nvPr>
        </p:nvSpPr>
        <p:spPr>
          <a:xfrm>
            <a:off x="704850" y="1180465"/>
            <a:ext cx="6155690" cy="692658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274320" algn="just">
              <a:lnSpc>
                <a:spcPts val="1200"/>
              </a:lnSpc>
              <a:spcBef>
                <a:spcPts val="3600"/>
              </a:spcBef>
              <a:spcAft>
                <a:spcPts val="0"/>
              </a:spcAft>
            </a:pPr>
            <a:r>
              <a:rPr lang="it-IT" sz="1100" spc="0">
                <a:solidFill>
                  <a:srgbClr val="000000"/>
                </a:solidFill>
                <a:latin typeface="Garamond" panose="02020603050405020304" pitchFamily="1"/>
              </a:rPr>
              <a:t>Tenuto conto che «</a:t>
            </a:r>
            <a:r>
              <a:rPr lang="it-IT" sz="1100" i="1" spc="0">
                <a:solidFill>
                  <a:srgbClr val="000000"/>
                </a:solidFill>
                <a:latin typeface="Garamond" panose="02020603050405020304" pitchFamily="1"/>
              </a:rPr>
              <a:t>la stretta attinenza della libertà e della segretezza della comunicazione al nucleo essenziale dei valori della personalità [...] comporta un particolare vincolo interpretativo, diretto a conferire a quella libertà, per quanto possibile, un significato espansivo</a:t>
            </a:r>
            <a:r>
              <a:rPr lang="it-IT" sz="1100" spc="0">
                <a:solidFill>
                  <a:srgbClr val="000000"/>
                </a:solidFill>
                <a:latin typeface="Garamond" panose="02020603050405020304" pitchFamily="1"/>
              </a:rPr>
              <a:t>»</a:t>
            </a:r>
            <a:r>
              <a:rPr lang="it-IT" sz="1100" spc="0" baseline="30000">
                <a:solidFill>
                  <a:srgbClr val="000000"/>
                </a:solidFill>
                <a:latin typeface="Garamond" panose="02020603050405020304" pitchFamily="1"/>
              </a:rPr>
              <a:t>22</a:t>
            </a:r>
            <a:r>
              <a:rPr lang="it-IT" sz="1100" spc="0">
                <a:solidFill>
                  <a:srgbClr val="000000"/>
                </a:solidFill>
                <a:latin typeface="Garamond" panose="02020603050405020304" pitchFamily="1"/>
              </a:rPr>
              <a:t>, la nozione di corrispondenza va intesa in senso estensivo a prescindere dal mezzo di trasmissione utilizzato, stante la diffusione delle nuove tecnologie della comunicazione. </a:t>
            </a:r>
          </a:p>
          <a:p>
            <a:pPr marL="182880" marR="0" indent="274320" algn="just">
              <a:lnSpc>
                <a:spcPts val="1200"/>
              </a:lnSpc>
              <a:spcBef>
                <a:spcPts val="30"/>
              </a:spcBef>
              <a:spcAft>
                <a:spcPts val="0"/>
              </a:spcAft>
            </a:pPr>
            <a:r>
              <a:rPr lang="it-IT" sz="1100" spc="0">
                <a:solidFill>
                  <a:srgbClr val="000000"/>
                </a:solidFill>
                <a:latin typeface="Garamond" panose="02020603050405020304" pitchFamily="1"/>
              </a:rPr>
              <a:t>Tale interpretazione è suffragata anche dalle norme penali a tutela dell’inviolabilità dei segreti che considerano come «</a:t>
            </a:r>
            <a:r>
              <a:rPr lang="it-IT" sz="1100" i="1" spc="0">
                <a:solidFill>
                  <a:srgbClr val="000000"/>
                </a:solidFill>
                <a:latin typeface="Garamond" panose="02020603050405020304" pitchFamily="1"/>
              </a:rPr>
              <a:t>corrispondenza</a:t>
            </a:r>
            <a:r>
              <a:rPr lang="it-IT" sz="1100" spc="0">
                <a:solidFill>
                  <a:srgbClr val="000000"/>
                </a:solidFill>
                <a:latin typeface="Garamond" panose="02020603050405020304" pitchFamily="1"/>
              </a:rPr>
              <a:t>» non solo quella epistolare</a:t>
            </a:r>
            <a:r>
              <a:rPr lang="it-IT" sz="1100" spc="0" baseline="30000">
                <a:solidFill>
                  <a:srgbClr val="000000"/>
                </a:solidFill>
                <a:latin typeface="Garamond" panose="02020603050405020304" pitchFamily="1"/>
              </a:rPr>
              <a:t>23</a:t>
            </a:r>
            <a:r>
              <a:rPr lang="it-IT" sz="1100" spc="0">
                <a:solidFill>
                  <a:srgbClr val="000000"/>
                </a:solidFill>
                <a:latin typeface="Garamond" panose="02020603050405020304" pitchFamily="1"/>
              </a:rPr>
              <a:t>, ma anche quella telegrafica, telefonica, informatica o telematica</a:t>
            </a:r>
            <a:r>
              <a:rPr lang="it-IT" sz="1100" spc="0" baseline="30000">
                <a:solidFill>
                  <a:srgbClr val="000000"/>
                </a:solidFill>
                <a:latin typeface="Garamond" panose="02020603050405020304" pitchFamily="1"/>
              </a:rPr>
              <a:t>24</a:t>
            </a:r>
            <a:r>
              <a:rPr lang="it-IT" sz="1100" spc="0">
                <a:solidFill>
                  <a:srgbClr val="000000"/>
                </a:solidFill>
                <a:latin typeface="Garamond" panose="02020603050405020304" pitchFamily="1"/>
              </a:rPr>
              <a:t>, ovvero quella effettuata con ogni altra forma di comunicazione a distanza (art. 616, comma 4, codice penale)</a:t>
            </a:r>
            <a:r>
              <a:rPr lang="it-IT" sz="1100" spc="0" baseline="30000">
                <a:solidFill>
                  <a:srgbClr val="000000"/>
                </a:solidFill>
                <a:latin typeface="Garamond" panose="02020603050405020304" pitchFamily="1"/>
              </a:rPr>
              <a:t>25</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La predetta nozione di corrispondenza comprende, inoltre, sia il contenuto del messaggio, che gli eventuali </a:t>
            </a:r>
            <a:r>
              <a:rPr lang="it-IT" sz="1100" i="1" spc="0">
                <a:solidFill>
                  <a:srgbClr val="000000"/>
                </a:solidFill>
                <a:latin typeface="Garamond" panose="02020603050405020304" pitchFamily="1"/>
              </a:rPr>
              <a:t>file </a:t>
            </a:r>
            <a:r>
              <a:rPr lang="it-IT" sz="1100" spc="0">
                <a:solidFill>
                  <a:srgbClr val="000000"/>
                </a:solidFill>
                <a:latin typeface="Garamond" panose="02020603050405020304" pitchFamily="1"/>
              </a:rPr>
              <a:t>allegati, nonché i dati esteriori della comunicazione, quali, ad esempio, l’identità del mittente e del destinatario, l’oggetto, l’ora e la data di spedizione</a:t>
            </a:r>
            <a:r>
              <a:rPr lang="it-IT" sz="1100" spc="0" baseline="30000">
                <a:solidFill>
                  <a:srgbClr val="000000"/>
                </a:solidFill>
                <a:latin typeface="Garamond" panose="02020603050405020304" pitchFamily="1"/>
              </a:rPr>
              <a:t>26</a:t>
            </a:r>
            <a:r>
              <a:rPr lang="it-IT" sz="1100" spc="0">
                <a:solidFill>
                  <a:srgbClr val="000000"/>
                </a:solidFill>
                <a:latin typeface="Garamond" panose="02020603050405020304" pitchFamily="1"/>
              </a:rPr>
              <a:t>.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Ciò premesso occorre precisare che, ai fini delle valutazioni in ordine all’individuazione dei casi in cui il diniego all’accesso civico è necessario per evitare un pregiudizio concreto alla tutela della «</a:t>
            </a:r>
            <a:r>
              <a:rPr lang="it-IT" sz="1100" i="1" spc="0">
                <a:solidFill>
                  <a:srgbClr val="000000"/>
                </a:solidFill>
                <a:latin typeface="Garamond" panose="02020603050405020304" pitchFamily="1"/>
              </a:rPr>
              <a:t>libertà e la segretezza della corrispondenza</a:t>
            </a:r>
            <a:r>
              <a:rPr lang="it-IT" sz="1100" spc="0">
                <a:solidFill>
                  <a:srgbClr val="000000"/>
                </a:solidFill>
                <a:latin typeface="Garamond" panose="02020603050405020304" pitchFamily="1"/>
              </a:rPr>
              <a:t>», l’ente destinatario dell’istanza di accesso civico dovrà tenere in considerazione la natura della stessa, le intenzioni dei soggetti coinvolti nello scambio della corrispondenza e la legittima aspettativa di confidenzialità degli interessati ivi compresi eventuali soggetti terzi citati all’interno della comunicazione. </a:t>
            </a:r>
          </a:p>
          <a:p>
            <a:pPr marL="182880" marR="0" indent="274320" algn="just">
              <a:lnSpc>
                <a:spcPts val="1200"/>
              </a:lnSpc>
              <a:spcBef>
                <a:spcPts val="10"/>
              </a:spcBef>
              <a:spcAft>
                <a:spcPts val="0"/>
              </a:spcAft>
            </a:pPr>
            <a:r>
              <a:rPr lang="it-IT" sz="1100" spc="0">
                <a:solidFill>
                  <a:srgbClr val="000000"/>
                </a:solidFill>
                <a:latin typeface="Garamond" panose="02020603050405020304" pitchFamily="1"/>
              </a:rPr>
              <a:t>In questa valutazione, poiché nel contesto dello svolgimento delle attività amministrative e di pubblico interesse degli enti destinatari delle richieste di accesso civico, l’utilizzo della corrispondenza (posta, e-mail, fax, ecc.) costituisce la modalità ordinaria di comunicazione, non solo tra i diversi enti, ma anche fra questi e i terzi, per la corretta applicazione del limite previsto dall’art. 5, comma 2-</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d. lgs. n. 33/2013 non si dovrà necessariamente escludere l’accesso a tutte queste comunicazioni ma soltanto a quelle che, secondo una verifica da operare caso per caso, abbiano effettivamente un carattere confidenziale e privato. </a:t>
            </a:r>
          </a:p>
          <a:p>
            <a:pPr marL="182880" marR="0" indent="274320" algn="just">
              <a:lnSpc>
                <a:spcPts val="1200"/>
              </a:lnSpc>
              <a:spcBef>
                <a:spcPts val="30"/>
              </a:spcBef>
              <a:spcAft>
                <a:spcPts val="0"/>
              </a:spcAft>
            </a:pPr>
            <a:r>
              <a:rPr lang="it-IT" sz="1100" spc="5">
                <a:solidFill>
                  <a:srgbClr val="000000"/>
                </a:solidFill>
                <a:latin typeface="Garamond" panose="02020603050405020304" pitchFamily="1"/>
              </a:rPr>
              <a:t>Tali caratteristiche, ad esempio, possono essere rinvenute nel caso in cui venga utilizzato l’indirizzo di posta elettronica individuale fornito al personale dall’ente presso il quale svolge la propria attività lavorativa, allorquando l’individualità dell’indirizzo e-mail attribuito al lavoratore e la sua veste esteriore, o altre circostanze del caso, possano essere ritenute tali da determinare una legittima aspettativa di confidenzialità – del mittente, del destinatario o di terzi – rispetto a talune forme di comunicazione (estranee o meno all’attività lavorativa)</a:t>
            </a:r>
            <a:r>
              <a:rPr lang="it-IT" sz="1100" spc="5" baseline="30000">
                <a:solidFill>
                  <a:srgbClr val="000000"/>
                </a:solidFill>
                <a:latin typeface="Garamond" panose="02020603050405020304" pitchFamily="1"/>
              </a:rPr>
              <a:t>27</a:t>
            </a:r>
            <a:r>
              <a:rPr lang="it-IT" sz="1100" spc="5">
                <a:solidFill>
                  <a:srgbClr val="000000"/>
                </a:solidFill>
                <a:latin typeface="Garamond" panose="02020603050405020304" pitchFamily="1"/>
              </a:rPr>
              <a:t>. </a:t>
            </a:r>
          </a:p>
          <a:p>
            <a:pPr marL="548640" marR="320040" indent="-365760" algn="just">
              <a:lnSpc>
                <a:spcPts val="1600"/>
              </a:lnSpc>
              <a:spcBef>
                <a:spcPts val="1125"/>
              </a:spcBef>
              <a:spcAft>
                <a:spcPts val="0"/>
              </a:spcAft>
            </a:pPr>
            <a:r>
              <a:rPr lang="it-IT" sz="1100" i="1" spc="105">
                <a:solidFill>
                  <a:srgbClr val="4F81BC"/>
                </a:solidFill>
                <a:latin typeface="Garamond" panose="02020603050405020304" pitchFamily="1"/>
              </a:rPr>
              <a:t>8.3. Interessi economici e commerciali di una persona fisica o giuridica, ivi compresi proprietà intellettuale, diritto d'autore e segreti commerciali </a:t>
            </a:r>
          </a:p>
          <a:p>
            <a:pPr marL="182880" marR="0" indent="274320" algn="just">
              <a:lnSpc>
                <a:spcPts val="1200"/>
              </a:lnSpc>
              <a:spcBef>
                <a:spcPts val="1215"/>
              </a:spcBef>
              <a:spcAft>
                <a:spcPts val="0"/>
              </a:spcAft>
            </a:pPr>
            <a:r>
              <a:rPr lang="it-IT" sz="1100" spc="0">
                <a:solidFill>
                  <a:srgbClr val="000000"/>
                </a:solidFill>
                <a:latin typeface="Garamond" panose="02020603050405020304" pitchFamily="1"/>
              </a:rPr>
              <a:t>La previsione dell’art. 5 bis co.2 lett. c) de decreto trasparenza include nella generica definizione di “</a:t>
            </a:r>
            <a:r>
              <a:rPr lang="it-IT" sz="1100" i="1" spc="0">
                <a:solidFill>
                  <a:srgbClr val="000000"/>
                </a:solidFill>
                <a:latin typeface="Garamond" panose="02020603050405020304" pitchFamily="1"/>
              </a:rPr>
              <a:t>interessi economici e commerciali</a:t>
            </a:r>
            <a:r>
              <a:rPr lang="it-IT" sz="1100" spc="0">
                <a:solidFill>
                  <a:srgbClr val="000000"/>
                </a:solidFill>
                <a:latin typeface="Garamond" panose="02020603050405020304" pitchFamily="1"/>
              </a:rPr>
              <a:t>”, tre specifici ambiti tutelati dall’ordinamento e tutti collegati con l’interesse generale di garantire il buon funzionamento delle regole del mercato e della libera concorrenza. . </a:t>
            </a:r>
          </a:p>
          <a:p>
            <a:pPr marL="182880" marR="0" indent="274320" algn="just">
              <a:lnSpc>
                <a:spcPts val="1200"/>
              </a:lnSpc>
              <a:spcBef>
                <a:spcPts val="0"/>
              </a:spcBef>
              <a:spcAft>
                <a:spcPts val="1920"/>
              </a:spcAft>
            </a:pPr>
            <a:r>
              <a:rPr lang="it-IT" sz="1100" spc="-5">
                <a:solidFill>
                  <a:srgbClr val="000000"/>
                </a:solidFill>
                <a:latin typeface="Garamond" panose="02020603050405020304" pitchFamily="1"/>
              </a:rPr>
              <a:t>Il termine "proprietà intellettuale" indica un sistema di tutela giuridica – che si basa sul riconoscimento di diritti esclusivi - di beni immateriali, ossia le creazioni intellettuali, aventi anche rilevanza economica: si tratta dei frutti dell'attività creativa e inventiva umana come, ad esempio, le opere artistiche e letterarie, le invenzioni </a:t>
            </a:r>
          </a:p>
        </p:txBody>
      </p:sp>
      <p:sp>
        <p:nvSpPr>
          <p:cNvPr id="340" name="Segnaposto testo 339"/>
          <p:cNvSpPr>
            <a:spLocks noGrp="1"/>
          </p:cNvSpPr>
          <p:nvPr>
            <p:ph type="body" idx="10"/>
          </p:nvPr>
        </p:nvSpPr>
        <p:spPr>
          <a:xfrm>
            <a:off x="704850" y="8107045"/>
            <a:ext cx="6155690" cy="1784985"/>
          </a:xfrm>
          <a:prstGeom prst="rect">
            <a:avLst/>
          </a:prstGeom>
          <a:noFill/>
          <a:ln w="0" cmpd="sng">
            <a:noFill/>
            <a:prstDash val="solid"/>
          </a:ln>
        </p:spPr>
        <p:txBody>
          <a:bodyPr vert="horz" lIns="0" tIns="66675" rIns="0" bIns="0" anchor="t"/>
          <a:lstStyle/>
          <a:p>
            <a:pPr marL="0" marR="0" indent="0" algn="l">
              <a:lnSpc>
                <a:spcPts val="1100"/>
              </a:lnSpc>
              <a:spcAft>
                <a:spcPts val="0"/>
              </a:spcAft>
            </a:pPr>
            <a:r>
              <a:rPr lang="it-IT" sz="600" spc="-15">
                <a:solidFill>
                  <a:srgbClr val="000000"/>
                </a:solidFill>
                <a:latin typeface="Garamond" panose="02020603050405020304" pitchFamily="1"/>
              </a:rPr>
              <a:t>22 </a:t>
            </a:r>
            <a:r>
              <a:rPr lang="it-IT" sz="950" spc="-15">
                <a:solidFill>
                  <a:srgbClr val="000000"/>
                </a:solidFill>
                <a:latin typeface="Garamond" panose="02020603050405020304" pitchFamily="1"/>
              </a:rPr>
              <a:t>Corte Cost. n. 81 del 11/03/1993; cfr. anche, in materia, tra le altre, le sentenze nn. 34 del 1973, 366 del 1991. </a:t>
            </a:r>
          </a:p>
          <a:p>
            <a:pPr marL="0" marR="0" indent="0" algn="just">
              <a:lnSpc>
                <a:spcPts val="900"/>
              </a:lnSpc>
              <a:spcBef>
                <a:spcPts val="120"/>
              </a:spcBef>
              <a:spcAft>
                <a:spcPts val="0"/>
              </a:spcAft>
            </a:pPr>
            <a:r>
              <a:rPr lang="it-IT" sz="600" spc="-45">
                <a:solidFill>
                  <a:srgbClr val="000000"/>
                </a:solidFill>
                <a:latin typeface="Garamond" panose="02020603050405020304" pitchFamily="1"/>
              </a:rPr>
              <a:t>23 </a:t>
            </a:r>
            <a:r>
              <a:rPr lang="it-IT" sz="950" spc="-45">
                <a:solidFill>
                  <a:srgbClr val="000000"/>
                </a:solidFill>
                <a:latin typeface="Garamond" panose="02020603050405020304" pitchFamily="1"/>
              </a:rPr>
              <a:t>Per la definizione di corrispondenza epistolare cfr. art. 24 del D.P.R. 29/05/1982, n. 655 recante «</a:t>
            </a:r>
            <a:r>
              <a:rPr lang="it-IT" sz="1100" i="1" spc="-45">
                <a:solidFill>
                  <a:srgbClr val="000000"/>
                </a:solidFill>
                <a:latin typeface="Garamond" panose="02020603050405020304" pitchFamily="1"/>
              </a:rPr>
              <a:t>Approva</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ione del re</a:t>
            </a:r>
            <a:r>
              <a:rPr lang="it-IT" sz="1100" i="1" spc="-45" baseline="-25000">
                <a:solidFill>
                  <a:srgbClr val="000000"/>
                </a:solidFill>
                <a:latin typeface="Garamond" panose="02020603050405020304" pitchFamily="1"/>
              </a:rPr>
              <a:t>g</a:t>
            </a:r>
            <a:r>
              <a:rPr lang="it-IT" sz="1100" i="1" spc="-45">
                <a:solidFill>
                  <a:srgbClr val="000000"/>
                </a:solidFill>
                <a:latin typeface="Garamond" panose="02020603050405020304" pitchFamily="1"/>
              </a:rPr>
              <a:t>olamento di esecu</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ione dei libri I e II del codice postale e delle telecomunica</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ioni (norme </a:t>
            </a:r>
            <a:r>
              <a:rPr lang="it-IT" sz="1100" i="1" spc="-45" baseline="-25000">
                <a:solidFill>
                  <a:srgbClr val="000000"/>
                </a:solidFill>
                <a:latin typeface="Garamond" panose="02020603050405020304" pitchFamily="1"/>
              </a:rPr>
              <a:t>g</a:t>
            </a:r>
            <a:r>
              <a:rPr lang="it-IT" sz="1100" i="1" spc="-45">
                <a:solidFill>
                  <a:srgbClr val="000000"/>
                </a:solidFill>
                <a:latin typeface="Garamond" panose="02020603050405020304" pitchFamily="1"/>
              </a:rPr>
              <a:t>enerali e servi</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 de</a:t>
            </a:r>
            <a:r>
              <a:rPr lang="it-IT" sz="1300" b="1" i="1" spc="-45">
                <a:solidFill>
                  <a:srgbClr val="000000"/>
                </a:solidFill>
                <a:latin typeface="Garamond" panose="02020603050405020304" pitchFamily="1"/>
              </a:rPr>
              <a:t>l</a:t>
            </a:r>
            <a:r>
              <a:rPr lang="it-IT" sz="1100" i="1" spc="-45">
                <a:solidFill>
                  <a:srgbClr val="000000"/>
                </a:solidFill>
                <a:latin typeface="Garamond" panose="02020603050405020304" pitchFamily="1"/>
              </a:rPr>
              <a:t>e corrisponden</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e e dei pacchi)</a:t>
            </a:r>
            <a:r>
              <a:rPr lang="it-IT" sz="950" spc="-45">
                <a:solidFill>
                  <a:srgbClr val="000000"/>
                </a:solidFill>
                <a:latin typeface="Garamond" panose="02020603050405020304" pitchFamily="1"/>
              </a:rPr>
              <a:t>». </a:t>
            </a:r>
          </a:p>
          <a:p>
            <a:pPr marL="0" marR="0" indent="0" algn="l">
              <a:lnSpc>
                <a:spcPts val="1100"/>
              </a:lnSpc>
              <a:spcBef>
                <a:spcPts val="0"/>
              </a:spcBef>
              <a:spcAft>
                <a:spcPts val="0"/>
              </a:spcAft>
            </a:pPr>
            <a:r>
              <a:rPr lang="it-IT" sz="600" spc="-15">
                <a:solidFill>
                  <a:srgbClr val="000000"/>
                </a:solidFill>
                <a:latin typeface="Garamond" panose="02020603050405020304" pitchFamily="1"/>
              </a:rPr>
              <a:t>24 </a:t>
            </a:r>
            <a:r>
              <a:rPr lang="it-IT" sz="950" spc="-15">
                <a:solidFill>
                  <a:srgbClr val="000000"/>
                </a:solidFill>
                <a:latin typeface="Garamond" panose="02020603050405020304" pitchFamily="1"/>
              </a:rPr>
              <a:t>Cfr. art. 49 del d. lgs. 07/03/2005, n. 82 recante «</a:t>
            </a:r>
            <a:r>
              <a:rPr lang="it-IT" sz="950" i="1" spc="-15">
                <a:solidFill>
                  <a:srgbClr val="000000"/>
                </a:solidFill>
                <a:latin typeface="Garamond" panose="02020603050405020304" pitchFamily="1"/>
              </a:rPr>
              <a:t>Codice dell’amministrazione dig</a:t>
            </a:r>
            <a:r>
              <a:rPr lang="it-IT" sz="1100" i="1" spc="-15">
                <a:solidFill>
                  <a:srgbClr val="000000"/>
                </a:solidFill>
                <a:latin typeface="Garamond" panose="02020603050405020304" pitchFamily="1"/>
              </a:rPr>
              <a:t>itale</a:t>
            </a:r>
            <a:r>
              <a:rPr lang="it-IT" sz="950" spc="-15">
                <a:solidFill>
                  <a:srgbClr val="000000"/>
                </a:solidFill>
                <a:latin typeface="Garamond" panose="02020603050405020304" pitchFamily="1"/>
              </a:rPr>
              <a:t>».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25 </a:t>
            </a:r>
            <a:r>
              <a:rPr lang="it-IT" sz="950" spc="0">
                <a:solidFill>
                  <a:srgbClr val="000000"/>
                </a:solidFill>
                <a:latin typeface="Garamond" panose="02020603050405020304" pitchFamily="1"/>
              </a:rPr>
              <a:t>Cfr. Linee guida del Garante per la protezione dei dati personali per posta elettronica e internet dell’1/3/2007, in G.U. n. 58 del 10 marzo 2007 e in</a:t>
            </a:r>
            <a:r>
              <a:rPr lang="it-IT" sz="950" i="1" u="sng" spc="0">
                <a:solidFill>
                  <a:srgbClr val="0000FF"/>
                </a:solidFill>
                <a:latin typeface="Garamond" panose="02020603050405020304" pitchFamily="1"/>
              </a:rPr>
              <a:t>www.</a:t>
            </a:r>
            <a:r>
              <a:rPr lang="it-IT" sz="950" i="1" u="sng" spc="0" baseline="-25000">
                <a:solidFill>
                  <a:srgbClr val="0000FF"/>
                </a:solidFill>
                <a:latin typeface="Garamond" panose="02020603050405020304" pitchFamily="1"/>
              </a:rPr>
              <a:t>g</a:t>
            </a:r>
            <a:r>
              <a:rPr lang="it-IT" sz="950" i="1" u="sng" spc="0">
                <a:solidFill>
                  <a:srgbClr val="0000FF"/>
                </a:solidFill>
                <a:latin typeface="Garamond" panose="02020603050405020304" pitchFamily="1"/>
              </a:rPr>
              <a:t>pdp.it</a:t>
            </a:r>
            <a:r>
              <a:rPr lang="it-IT" sz="1000" u="sng" spc="0">
                <a:solidFill>
                  <a:srgbClr val="0462C1"/>
                </a:solidFill>
                <a:latin typeface="Garamond" panose="02020603050405020304" pitchFamily="1"/>
              </a:rPr>
              <a:t>,</a:t>
            </a:r>
            <a:r>
              <a:rPr lang="it-IT" sz="950" spc="0">
                <a:solidFill>
                  <a:srgbClr val="000000"/>
                </a:solidFill>
                <a:latin typeface="Garamond" panose="02020603050405020304" pitchFamily="1"/>
              </a:rPr>
              <a:t>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1387522. Cfr. anche Provvedimenti del Garante per la protezione dei dati personali del 6 maggio 2013,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2411368; del 24 maggio 2007,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1419749. </a:t>
            </a:r>
          </a:p>
          <a:p>
            <a:pPr marL="0" marR="0" indent="0" algn="just">
              <a:lnSpc>
                <a:spcPts val="900"/>
              </a:lnSpc>
              <a:spcBef>
                <a:spcPts val="0"/>
              </a:spcBef>
              <a:spcAft>
                <a:spcPts val="0"/>
              </a:spcAft>
            </a:pPr>
            <a:r>
              <a:rPr lang="it-IT" sz="600" spc="0">
                <a:solidFill>
                  <a:srgbClr val="000000"/>
                </a:solidFill>
                <a:latin typeface="Garamond" panose="02020603050405020304" pitchFamily="1"/>
              </a:rPr>
              <a:t>26 </a:t>
            </a:r>
            <a:r>
              <a:rPr lang="it-IT" sz="950" spc="0">
                <a:solidFill>
                  <a:srgbClr val="000000"/>
                </a:solidFill>
                <a:latin typeface="Garamond" panose="02020603050405020304" pitchFamily="1"/>
              </a:rPr>
              <a:t>Cfr. anche Linee guida del Garante per la protezione dei dati personali per posta elettronica e internet, cit. Cfr., altresì, Corte Cost. n. 81/1993, cit. </a:t>
            </a:r>
          </a:p>
          <a:p>
            <a:pPr marL="0" marR="0" indent="0" algn="just">
              <a:lnSpc>
                <a:spcPts val="1100"/>
              </a:lnSpc>
              <a:spcBef>
                <a:spcPts val="0"/>
              </a:spcBef>
              <a:spcAft>
                <a:spcPts val="2140"/>
              </a:spcAft>
            </a:pPr>
            <a:r>
              <a:rPr lang="it-IT" sz="600" spc="0">
                <a:solidFill>
                  <a:srgbClr val="000000"/>
                </a:solidFill>
                <a:latin typeface="Garamond" panose="02020603050405020304" pitchFamily="1"/>
              </a:rPr>
              <a:t>27 </a:t>
            </a:r>
            <a:r>
              <a:rPr lang="it-IT" sz="950" spc="0">
                <a:solidFill>
                  <a:srgbClr val="000000"/>
                </a:solidFill>
                <a:latin typeface="Garamond" panose="02020603050405020304" pitchFamily="1"/>
              </a:rPr>
              <a:t>P</a:t>
            </a:r>
            <a:r>
              <a:rPr lang="it-IT" sz="1100" i="1" spc="0">
                <a:solidFill>
                  <a:srgbClr val="000000"/>
                </a:solidFill>
                <a:latin typeface="Garamond" panose="02020603050405020304" pitchFamily="1"/>
              </a:rPr>
              <a:t>rovvedimenti </a:t>
            </a:r>
            <a:r>
              <a:rPr lang="it-IT" sz="950" spc="0">
                <a:solidFill>
                  <a:srgbClr val="000000"/>
                </a:solidFill>
                <a:latin typeface="Garamond" panose="02020603050405020304" pitchFamily="1"/>
              </a:rPr>
              <a:t>del Garante per la protezione dei dati personali del 2 aprile 2008,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1519703; del 21 gennaio 2010,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1701577. </a:t>
            </a:r>
          </a:p>
        </p:txBody>
      </p:sp>
      <p:sp>
        <p:nvSpPr>
          <p:cNvPr id="341" name="Segnaposto testo 340"/>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10">
                <a:solidFill>
                  <a:srgbClr val="000000"/>
                </a:solidFill>
                <a:latin typeface="Calibri" panose="02020603050405020304" pitchFamily="1"/>
              </a:rPr>
              <a:t>24 </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47" name="Segnaposto testo 346"/>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10"/>
              </a:spcBef>
              <a:spcAft>
                <a:spcPts val="0"/>
              </a:spcAft>
            </a:pPr>
            <a:r>
              <a:rPr lang="it-IT" sz="1100" spc="0">
                <a:solidFill>
                  <a:srgbClr val="000000"/>
                </a:solidFill>
                <a:latin typeface="Garamond" panose="02020603050405020304" pitchFamily="1"/>
              </a:rPr>
              <a:t>industriali e i modelli di utilità, il design, i marchi. Al concetto di proprietà intellettuale fanno capo le tre grandi aree del diritto d'autore, del diritto dei brevetti e del diritto dei marchi, questi ultimi ricompresi nel più ampio concetto di proprietà industriale.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diritto d’autore tutela le opere dell’ingegno di carattere creativo riguardanti le scienze, la letteratura, la musica, le arti figurative, l’architettura, il teatro, la cinematografia, la radiodiffusione e, da ultimo, i programmi per elaboratore e le banche dati, qualunque ne sia il modo o la forma di espressione. La tutela autoriale non soggiace ad alcun onere di deposito, come invece si richiede per le invenzioni industriali. Il contenuto del diritto d’autore si articola in diritto morale e diritto patrimoniale d’autore, disciplinati entrambi dalla l. 633/1941 e successive modifiche e integrazioni (da ultimo, la l. 208/2015 ed il d.lgs. 8/2016); la tutela dei diritti d’autore rientra fra le attività della SIAE, ed è stata oggetto di una serie di convenzioni internazionali, volte a conseguire un regolamento uniforme in materia. L'Unione europea conduce da diversi anni una politica attiva nel campo della proprietà intellettuale finalizzata all'armonizzazione delle legislazioni nazionali: numerosissime le Convenzioni e le Direttive in materia. </a:t>
            </a:r>
          </a:p>
          <a:p>
            <a:pPr marL="91440" marR="91440" indent="274320" algn="just">
              <a:lnSpc>
                <a:spcPts val="1200"/>
              </a:lnSpc>
              <a:spcBef>
                <a:spcPts val="55"/>
              </a:spcBef>
              <a:spcAft>
                <a:spcPts val="0"/>
              </a:spcAft>
            </a:pPr>
            <a:r>
              <a:rPr lang="it-IT" sz="1100" spc="0">
                <a:solidFill>
                  <a:srgbClr val="000000"/>
                </a:solidFill>
                <a:latin typeface="Garamond" panose="02020603050405020304" pitchFamily="1"/>
              </a:rPr>
              <a:t>Il diritto di proprietà intellettuale (diritto d'autore) e quello di proprietà industriale (brevetti, know-how, marchi e modelli) e costituiscono risorse fondamentali per qualunque impresa.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Il tema del segreto industriale è spesso strettamente collegato con quello del segreto commerciale dal quale non sempre è nettamente distinguibile, sia perché simili sono i problemi che li coinvolgono, sia perché la disciplina ad essi applicabile è comune: infatti, possono essere presenti, nel </a:t>
            </a:r>
            <a:r>
              <a:rPr lang="it-IT" sz="1150" i="1" spc="0">
                <a:solidFill>
                  <a:srgbClr val="000000"/>
                </a:solidFill>
                <a:latin typeface="Garamond" panose="02020603050405020304" pitchFamily="1"/>
              </a:rPr>
              <a:t>know-how </a:t>
            </a:r>
            <a:r>
              <a:rPr lang="it-IT" sz="1100" spc="0">
                <a:solidFill>
                  <a:srgbClr val="000000"/>
                </a:solidFill>
                <a:latin typeface="Garamond" panose="02020603050405020304" pitchFamily="1"/>
              </a:rPr>
              <a:t>specifico dell’impresa, aspetti inventivi, tutelabili anche come brevetti. L’idea innovativa può riguardare le diverse fasi dell’attività dell’impresa, la produzione industriale (per esempio un nuovo tipo di procedimento di fabbricazione che consenta l’uso di un prodotto preesistente ma a costi molto inferiori), l’organizzazione aziendale, il modo di effettuare la commercializzazione di un bene o di un servizio e così via. E’ chiaro che l’imprenditore ha interesse non solo ad innovare ma anche a mantenere in suo possesso tale innovazione ossia ad evitare che imprese concorrenti possano copiare la sua invenzione. Egli può assicurarsene l’esclusiva attraverso lo speciale strumento del brevetto industriale o lasciare che la sua invenzione rimanga segreta, magari per un certo lasso di tempo (segreto aziendale). </a:t>
            </a:r>
          </a:p>
          <a:p>
            <a:pPr marL="91440" marR="91440" indent="274320" algn="just">
              <a:lnSpc>
                <a:spcPts val="1200"/>
              </a:lnSpc>
              <a:spcBef>
                <a:spcPts val="0"/>
              </a:spcBef>
              <a:spcAft>
                <a:spcPts val="0"/>
              </a:spcAft>
            </a:pPr>
            <a:r>
              <a:rPr lang="it-IT" sz="1100" spc="10">
                <a:solidFill>
                  <a:srgbClr val="000000"/>
                </a:solidFill>
                <a:latin typeface="Garamond" panose="02020603050405020304" pitchFamily="1"/>
              </a:rPr>
              <a:t>Costituiscono oggetto di tutela (segreti commerciali) le informazioni aziendali e le esperienze tecnico-industriali, comprese quelle commerciali, quelle relative all'organizzazione, quelle finanziarie, ossia il </a:t>
            </a:r>
            <a:r>
              <a:rPr lang="it-IT" sz="1150" i="1" spc="10">
                <a:solidFill>
                  <a:srgbClr val="000000"/>
                </a:solidFill>
                <a:latin typeface="Garamond" panose="02020603050405020304" pitchFamily="1"/>
              </a:rPr>
              <a:t>know-how </a:t>
            </a:r>
            <a:r>
              <a:rPr lang="it-IT" sz="1100" spc="10">
                <a:solidFill>
                  <a:srgbClr val="000000"/>
                </a:solidFill>
                <a:latin typeface="Garamond" panose="02020603050405020304" pitchFamily="1"/>
              </a:rPr>
              <a:t>aziendale, soggette al legittimo controllo del detentore, ove tali informazioni siano segrete, nel senso che non siano, nel loro insieme o nella precisa configurazione e combinazione dei loro elementi, generalmente note o facilmente accessibili agli esperti ed agli operatori del settore; abbiano valore economico in quanto segrete; siano sottoposte, da parte delle persone al cui legittimo controllo sono soggette, a misure da ritenersi ragionevolmente adeguate a mantenerle segrete; riguardino dati relativi a ricerche, prove o altri dati segreti, la cui elaborazione comporti un considerevole impegno ed alla cui presentazione sia subordinata l'autorizzazione dell'immissione in commercio di prodotti chimici, farmaceutici o agricoli implicanti l'uso di sostanze chimiche. </a:t>
            </a:r>
          </a:p>
          <a:p>
            <a:pPr marL="91440" marR="91440" indent="274320" algn="just">
              <a:lnSpc>
                <a:spcPts val="1200"/>
              </a:lnSpc>
              <a:spcBef>
                <a:spcPts val="55"/>
              </a:spcBef>
              <a:spcAft>
                <a:spcPts val="0"/>
              </a:spcAft>
            </a:pPr>
            <a:r>
              <a:rPr lang="it-IT" sz="1100" spc="0">
                <a:solidFill>
                  <a:srgbClr val="000000"/>
                </a:solidFill>
                <a:latin typeface="Garamond" panose="02020603050405020304" pitchFamily="1"/>
              </a:rPr>
              <a:t>Con la recente Direttiva UE 2016/943 dell'8 giugno 2016, sono state emanate disposizioni sulla protezione del </a:t>
            </a:r>
            <a:r>
              <a:rPr lang="it-IT" sz="1150" i="1" spc="0">
                <a:solidFill>
                  <a:srgbClr val="000000"/>
                </a:solidFill>
                <a:latin typeface="Garamond" panose="02020603050405020304" pitchFamily="1"/>
              </a:rPr>
              <a:t>know-how </a:t>
            </a:r>
            <a:r>
              <a:rPr lang="it-IT" sz="1100" spc="0">
                <a:solidFill>
                  <a:srgbClr val="000000"/>
                </a:solidFill>
                <a:latin typeface="Garamond" panose="02020603050405020304" pitchFamily="1"/>
              </a:rPr>
              <a:t>riservato e delle informazioni commerciali riservate (segreti commerciali) contro l'acquisizione, l'utilizzo e la divulgazione illeciti. La direttiva è volta a garantire il buon funzionamento del mercato interno, e a svolgere un effetto deterrente contro la divulgazione illecita di segreti commerciali, senza minare i diritti e le libertà fondamentali o l'interesse pubblico, in particolare la pubblica sicurezza, la tutela dei consumatori, la sanità pubblica, la tutela dell'ambiente e la mobilità dei lavoratori. </a:t>
            </a:r>
          </a:p>
          <a:p>
            <a:pPr marL="91440" marR="0" indent="0" algn="l">
              <a:lnSpc>
                <a:spcPts val="1600"/>
              </a:lnSpc>
              <a:spcBef>
                <a:spcPts val="2400"/>
              </a:spcBef>
              <a:spcAft>
                <a:spcPts val="0"/>
              </a:spcAft>
            </a:pPr>
            <a:r>
              <a:rPr lang="it-IT" sz="1400" b="1" spc="55">
                <a:solidFill>
                  <a:srgbClr val="000000"/>
                </a:solidFill>
                <a:latin typeface="Garamond" panose="02020603050405020304" pitchFamily="1"/>
              </a:rPr>
              <a:t>9. Disciplina transitoria </a:t>
            </a:r>
          </a:p>
          <a:p>
            <a:pPr marL="91440" marR="91440" indent="274320" algn="just">
              <a:lnSpc>
                <a:spcPts val="1200"/>
              </a:lnSpc>
              <a:spcBef>
                <a:spcPts val="1480"/>
              </a:spcBef>
              <a:spcAft>
                <a:spcPts val="2350"/>
              </a:spcAft>
            </a:pPr>
            <a:r>
              <a:rPr lang="it-IT" sz="1100" spc="0">
                <a:solidFill>
                  <a:srgbClr val="000000"/>
                </a:solidFill>
                <a:latin typeface="Garamond" panose="02020603050405020304" pitchFamily="1"/>
              </a:rPr>
              <a:t>Secondo quanto previsto nelle presenti Linee guida, a partire dal 23 dicembre 2016 deve essere data immediata applicazione all’istituto dell’accesso generalizzato, con la valutazione caso per caso delle richieste presentate. </a:t>
            </a:r>
          </a:p>
        </p:txBody>
      </p:sp>
      <p:sp>
        <p:nvSpPr>
          <p:cNvPr id="348" name="Segnaposto testo 347"/>
          <p:cNvSpPr>
            <a:spLocks noGrp="1"/>
          </p:cNvSpPr>
          <p:nvPr>
            <p:ph type="body" idx="10"/>
          </p:nvPr>
        </p:nvSpPr>
        <p:spPr>
          <a:xfrm>
            <a:off x="6642735" y="9892030"/>
            <a:ext cx="25400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0">
                <a:solidFill>
                  <a:srgbClr val="000000"/>
                </a:solidFill>
                <a:latin typeface="Calibri" panose="02020603050405020304" pitchFamily="1"/>
              </a:rPr>
              <a:t>25 </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53" name="Segnaposto testo 35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pPr>
            <a:r>
              <a:rPr lang="it-IT" sz="1100" spc="0">
                <a:solidFill>
                  <a:srgbClr val="000000"/>
                </a:solidFill>
                <a:latin typeface="Garamond" panose="02020603050405020304" pitchFamily="1"/>
              </a:rPr>
              <a:t>Da ciò discende l’opportunità che: </a:t>
            </a:r>
          </a:p>
          <a:p>
            <a:pPr marL="91440" marR="91440" indent="18288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le amministrazioni adottino nel più breve tempo possibile, auspicabilmente con operatività a partire dal 23 dicembre 2016, soluzioni organizzative come indicato al § 3.2. al fine di coordinare la coerenza delle risposte sui diversi tipi di accesso; </a:t>
            </a:r>
          </a:p>
          <a:p>
            <a:pPr marL="91440" marR="91440" indent="18288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le amministrazioni adottino, entro il 23 giugno del 2017, una disciplina sull’accesso con i contenuti di cui al § 3.1. </a:t>
            </a:r>
          </a:p>
          <a:p>
            <a:pPr marL="91440" marR="91440" indent="182880" algn="just">
              <a:lnSpc>
                <a:spcPts val="1200"/>
              </a:lnSpc>
              <a:spcBef>
                <a:spcPts val="25"/>
              </a:spcBef>
              <a:spcAft>
                <a:spcPts val="0"/>
              </a:spcAft>
              <a:buFont typeface="Garamond"/>
              <a:buAutoNum type="alphaLcPeriod"/>
            </a:pPr>
            <a:r>
              <a:rPr lang="it-IT" sz="1100" spc="0">
                <a:solidFill>
                  <a:srgbClr val="000000"/>
                </a:solidFill>
                <a:latin typeface="Garamond" panose="02020603050405020304" pitchFamily="1"/>
              </a:rPr>
              <a:t>sia istituito presso ogni amministrazione un registro delle richieste di accesso presentate (per tutte le tipologie di accesso). </a:t>
            </a:r>
          </a:p>
          <a:p>
            <a:pPr marL="91440" marR="91440" indent="274320" algn="just">
              <a:lnSpc>
                <a:spcPts val="1200"/>
              </a:lnSpc>
              <a:spcBef>
                <a:spcPts val="20"/>
              </a:spcBef>
              <a:spcAft>
                <a:spcPts val="42430"/>
              </a:spcAft>
            </a:pPr>
            <a:r>
              <a:rPr lang="it-IT" sz="1100" spc="0">
                <a:solidFill>
                  <a:srgbClr val="000000"/>
                </a:solidFill>
                <a:latin typeface="Garamond" panose="02020603050405020304" pitchFamily="1"/>
              </a:rPr>
              <a:t>Nelle more dell’adozione della disciplina sull’accesso, le sole amministrazioni che abbiano adottato i regolamenti di attuazione del d.P.R. n. 352 del 1992, possono applicare, ove necessario, le esclusioni disposte per l’accesso documentale anche ai fini dell’accesso generalizzato. In ogni caso, decorso il termine del 23 giugno 2017, cessa la possibilità di applicare all’accesso generalizzato le esclusioni individuate con i regolamenti di attuazione del d.P.R. n. 352 del 1992. In assenza di aggiornamento della disciplina, resta fermo quanto indicato al § 6.2.3. Ai fini dell’accesso generalizzato, i citati regolamenti possono fornire alle amministrazioni utili indici per la valutazione dell’esistenza di pregiudizi agli interessi rilevanti tutelati dall’art. 5 co. 1 e 2 del decreto trasparenza, pregiudizi da dimostrare, in caso di diniego, come probabili e concreti ai sensi della disciplina sull’accesso generalizzato e mai assunti presuntivamente. </a:t>
            </a:r>
          </a:p>
        </p:txBody>
      </p:sp>
      <p:sp>
        <p:nvSpPr>
          <p:cNvPr id="354" name="Segnaposto testo 353"/>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5">
                <a:solidFill>
                  <a:srgbClr val="000000"/>
                </a:solidFill>
                <a:latin typeface="Calibri" panose="02020603050405020304" pitchFamily="1"/>
              </a:rPr>
              <a:t>26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3" name="Segnaposto testo 32"/>
          <p:cNvSpPr>
            <a:spLocks noGrp="1"/>
          </p:cNvSpPr>
          <p:nvPr>
            <p:ph type="body" idx="10"/>
          </p:nvPr>
        </p:nvSpPr>
        <p:spPr>
          <a:xfrm>
            <a:off x="706755" y="812800"/>
            <a:ext cx="6155690" cy="8780780"/>
          </a:xfrm>
          <a:prstGeom prst="rect">
            <a:avLst/>
          </a:prstGeom>
          <a:noFill/>
          <a:ln w="0" cmpd="sng">
            <a:noFill/>
            <a:prstDash val="solid"/>
          </a:ln>
        </p:spPr>
        <p:txBody>
          <a:bodyPr vert="horz" lIns="0" tIns="8255" rIns="0" bIns="0" anchor="t"/>
          <a:lstStyle/>
          <a:p>
            <a:pPr marL="0" marR="0" indent="0" algn="just">
              <a:lnSpc>
                <a:spcPts val="1900"/>
              </a:lnSpc>
              <a:spcAft>
                <a:spcPts val="0"/>
              </a:spcAft>
            </a:pPr>
            <a:r>
              <a:rPr lang="it-IT" sz="1100" spc="0">
                <a:solidFill>
                  <a:srgbClr val="000000"/>
                </a:solidFill>
                <a:latin typeface="Bookman Old Style" panose="02020603050405020304" pitchFamily="1"/>
              </a:rPr>
              <a:t>L’accesso generalizzato è dunque autonomo ed indipendente da presupposti obblighi di pubblicazione (al quale è funzionalmente ricollegabile l’accesso civico “semplice” di cui al successivo par. 2.2.) incontrando, quali unici limiti, da una parte, il rispetto della tutela degli interessi pubblici e/o privati indicati all’art. 5-bis, commi 1 e 2, e dall’altra, il rispetto delle norme che prevedono specifiche esclusioni come previsto dall’art. 5-bis, c. 3 (vedasi il successivo par. 5). </a:t>
            </a:r>
          </a:p>
          <a:p>
            <a:pPr marL="0" marR="0" indent="0" algn="just">
              <a:lnSpc>
                <a:spcPts val="1900"/>
              </a:lnSpc>
              <a:spcBef>
                <a:spcPts val="590"/>
              </a:spcBef>
              <a:spcAft>
                <a:spcPts val="0"/>
              </a:spcAft>
            </a:pPr>
            <a:r>
              <a:rPr lang="it-IT" sz="1100" spc="0">
                <a:solidFill>
                  <a:srgbClr val="000000"/>
                </a:solidFill>
                <a:latin typeface="Bookman Old Style" panose="02020603050405020304" pitchFamily="1"/>
              </a:rPr>
              <a:t>Con il nuovo decreto viene così introdotto nel nostro ordinamento un meccanismo analogo al sistema anglosassone (c.d.. </a:t>
            </a:r>
            <a:r>
              <a:rPr lang="it-IT" sz="1100" i="1" spc="0">
                <a:solidFill>
                  <a:srgbClr val="000000"/>
                </a:solidFill>
                <a:latin typeface="Bookman Old Style" panose="02020603050405020304" pitchFamily="1"/>
              </a:rPr>
              <a:t>FOIA-Freedom of information act</a:t>
            </a:r>
            <a:r>
              <a:rPr lang="it-IT" sz="1100" spc="0">
                <a:solidFill>
                  <a:srgbClr val="000000"/>
                </a:solidFill>
                <a:latin typeface="Bookman Old Style" panose="02020603050405020304" pitchFamily="1"/>
              </a:rPr>
              <a:t>) che consente ai cittadini di richiedere anche dati e documenti che le pubbliche amministrazioni non hanno l’obbligo di pubblicare. </a:t>
            </a:r>
          </a:p>
          <a:p>
            <a:pPr marL="0" marR="0" indent="0" algn="just">
              <a:lnSpc>
                <a:spcPts val="1900"/>
              </a:lnSpc>
              <a:spcBef>
                <a:spcPts val="585"/>
              </a:spcBef>
              <a:spcAft>
                <a:spcPts val="0"/>
              </a:spcAft>
            </a:pPr>
            <a:r>
              <a:rPr lang="it-IT" sz="1100" spc="0">
                <a:solidFill>
                  <a:srgbClr val="000000"/>
                </a:solidFill>
                <a:latin typeface="Bookman Old Style" panose="02020603050405020304" pitchFamily="1"/>
              </a:rPr>
              <a:t>Si sottolinea come l’esercizio del diritto non è sottoposto ad alcuna limitazione quanto alla legittimazione soggettiva del richiedente. </a:t>
            </a:r>
          </a:p>
          <a:p>
            <a:pPr marL="0" marR="0" indent="0" algn="l">
              <a:lnSpc>
                <a:spcPts val="1300"/>
              </a:lnSpc>
              <a:spcBef>
                <a:spcPts val="4405"/>
              </a:spcBef>
              <a:spcAft>
                <a:spcPts val="0"/>
              </a:spcAft>
            </a:pPr>
            <a:r>
              <a:rPr lang="it-IT" sz="1100" b="1" i="1" spc="0">
                <a:solidFill>
                  <a:srgbClr val="000000"/>
                </a:solidFill>
                <a:latin typeface="Bookman Old Style" panose="02020603050405020304" pitchFamily="1"/>
              </a:rPr>
              <a:t>2.2. L’accesso civico “semplice”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L’accesso civico regolato dal primo comma dell’art. 5 del decreto trasparenza (cd. “semplice”), è correlato ai soli atti ed informazioni oggetto di obblighi di pubblicazione, comportando il diritto di chiunque di richiedere i medesimi nei casi in cui sia stata omessa la loro pubblicazione. </a:t>
            </a:r>
          </a:p>
          <a:p>
            <a:pPr marL="0" marR="0" indent="0" algn="just">
              <a:lnSpc>
                <a:spcPts val="1900"/>
              </a:lnSpc>
              <a:spcBef>
                <a:spcPts val="595"/>
              </a:spcBef>
              <a:spcAft>
                <a:spcPts val="0"/>
              </a:spcAft>
            </a:pPr>
            <a:r>
              <a:rPr lang="it-IT" sz="1100" spc="0">
                <a:solidFill>
                  <a:srgbClr val="000000"/>
                </a:solidFill>
                <a:latin typeface="Bookman Old Style" panose="02020603050405020304" pitchFamily="1"/>
              </a:rPr>
              <a:t>Costituisce, in buona sostanza, un rimedio alla mancata osservanza degli obblighi di pubblicazione imposti dalla legge alla PA interessata, esperibile da chiunque (l’istante non deve dimostrare di essere titolare di un interesse diretto, concreto e attuale alla tutela di una situazione giuridica qualificata). </a:t>
            </a:r>
          </a:p>
          <a:p>
            <a:pPr marL="0" marR="0" indent="0" algn="just">
              <a:lnSpc>
                <a:spcPts val="1300"/>
              </a:lnSpc>
              <a:spcBef>
                <a:spcPts val="4405"/>
              </a:spcBef>
              <a:spcAft>
                <a:spcPts val="0"/>
              </a:spcAft>
            </a:pPr>
            <a:r>
              <a:rPr lang="it-IT" sz="1100" b="1" i="1" spc="0">
                <a:solidFill>
                  <a:srgbClr val="000000"/>
                </a:solidFill>
                <a:latin typeface="Bookman Old Style" panose="02020603050405020304" pitchFamily="1"/>
              </a:rPr>
              <a:t>2.3. L’accesso documentale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Le due forme di accesso civico regolate dal c.d. decreto trasparenza hanno natura, presupposti ed oggetto differenti dal diritto di accesso di cui agli artt. 22 e seguenti, legge n. 241/1990 (cd. “accesso documentale”). </a:t>
            </a:r>
            <a:r>
              <a:rPr lang="it-IT" sz="1100" u="sng" spc="0">
                <a:solidFill>
                  <a:srgbClr val="000000"/>
                </a:solidFill>
                <a:latin typeface="Bookman Old Style" panose="02020603050405020304" pitchFamily="1"/>
              </a:rPr>
              <a:t>Si osserva che tali disposizioni assumono carattere di specialità</a:t>
            </a:r>
            <a:r>
              <a:rPr lang="it-IT" sz="1100" spc="0">
                <a:solidFill>
                  <a:srgbClr val="000000"/>
                </a:solidFill>
                <a:latin typeface="Bookman Old Style" panose="02020603050405020304" pitchFamily="1"/>
              </a:rPr>
              <a:t> - accesso ai documenti amministrativi - </a:t>
            </a:r>
            <a:r>
              <a:rPr lang="it-IT" sz="1100" u="sng" spc="0">
                <a:solidFill>
                  <a:srgbClr val="000000"/>
                </a:solidFill>
                <a:latin typeface="Bookman Old Style" panose="02020603050405020304" pitchFamily="1"/>
              </a:rPr>
              <a:t>rispetto alle norme del decreto trasparenza afferenti le modalità di accesso a qualsivoglia documento, atto o informazione detenuta dalla PA.  </a:t>
            </a:r>
          </a:p>
          <a:p>
            <a:pPr marL="0" marR="0" indent="0" algn="just">
              <a:lnSpc>
                <a:spcPts val="1900"/>
              </a:lnSpc>
              <a:spcBef>
                <a:spcPts val="590"/>
              </a:spcBef>
              <a:spcAft>
                <a:spcPts val="1380"/>
              </a:spcAft>
            </a:pPr>
            <a:r>
              <a:rPr lang="it-IT" sz="1100" spc="0">
                <a:solidFill>
                  <a:srgbClr val="000000"/>
                </a:solidFill>
                <a:latin typeface="Bookman Old Style" panose="02020603050405020304" pitchFamily="1"/>
              </a:rPr>
              <a:t>La finalità dell’accesso documentale, si rammenta, è quella di porre i soggetti interessati in grado di esercitare al meglio le facoltà che l'ordinamento attribuisce loro, a tutela delle </a:t>
            </a:r>
          </a:p>
        </p:txBody>
      </p:sp>
      <p:sp>
        <p:nvSpPr>
          <p:cNvPr id="34" name="Segnaposto testo 33"/>
          <p:cNvSpPr>
            <a:spLocks noGrp="1"/>
          </p:cNvSpPr>
          <p:nvPr>
            <p:ph type="body" idx="10"/>
          </p:nvPr>
        </p:nvSpPr>
        <p:spPr>
          <a:xfrm>
            <a:off x="3686175"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6 </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59" name="Segnaposto testo 358"/>
          <p:cNvSpPr>
            <a:spLocks noGrp="1"/>
          </p:cNvSpPr>
          <p:nvPr>
            <p:ph type="body" idx="10"/>
          </p:nvPr>
        </p:nvSpPr>
        <p:spPr>
          <a:xfrm>
            <a:off x="706755" y="1180465"/>
            <a:ext cx="6155690" cy="8349615"/>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0" marR="0" indent="0" algn="ctr">
              <a:lnSpc>
                <a:spcPts val="1300"/>
              </a:lnSpc>
              <a:spcBef>
                <a:spcPts val="5910"/>
              </a:spcBef>
              <a:spcAft>
                <a:spcPts val="0"/>
              </a:spcAft>
            </a:pPr>
            <a:r>
              <a:rPr lang="it-IT" sz="1100" b="1" spc="0">
                <a:solidFill>
                  <a:srgbClr val="000000"/>
                </a:solidFill>
                <a:latin typeface="Garamond" panose="02020603050405020304" pitchFamily="1"/>
              </a:rPr>
              <a:t>ALLEGATO </a:t>
            </a:r>
          </a:p>
          <a:p>
            <a:pPr marL="457200" marR="0" indent="0" algn="l">
              <a:lnSpc>
                <a:spcPts val="1300"/>
              </a:lnSpc>
              <a:spcBef>
                <a:spcPts val="1440"/>
              </a:spcBef>
              <a:spcAft>
                <a:spcPts val="0"/>
              </a:spcAft>
            </a:pPr>
            <a:r>
              <a:rPr lang="it-IT" sz="1100" b="1" spc="0">
                <a:solidFill>
                  <a:srgbClr val="000000"/>
                </a:solidFill>
                <a:latin typeface="Garamond" panose="02020603050405020304" pitchFamily="1"/>
              </a:rPr>
              <a:t>MODALITÀ PER ESERCITARE IL DIRITTO DI ACCESSO CIVICO </a:t>
            </a:r>
          </a:p>
          <a:p>
            <a:pPr marL="457200" marR="0" indent="0" algn="just">
              <a:lnSpc>
                <a:spcPts val="1300"/>
              </a:lnSpc>
              <a:spcBef>
                <a:spcPts val="1245"/>
              </a:spcBef>
              <a:spcAft>
                <a:spcPts val="0"/>
              </a:spcAft>
            </a:pPr>
            <a:r>
              <a:rPr lang="it-IT" sz="1100" b="1" spc="0">
                <a:solidFill>
                  <a:srgbClr val="000000"/>
                </a:solidFill>
                <a:latin typeface="Garamond" panose="02020603050405020304" pitchFamily="1"/>
              </a:rPr>
              <a:t>Chi può presentare istanza di accesso civico ai sensi dell’art. 5 del d. lgs. n. 33/2013?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L’accesso civico non è sottoposto ad alcuna limitazione quanto alla legittimazione soggettiva del richiedente, per cui chiunque può esercitarlo anche indipendentemente dall’essere cittadino italiano o residente nel territorio dello Stato. </a:t>
            </a:r>
          </a:p>
          <a:p>
            <a:pPr marL="457200" marR="0" indent="0" algn="l">
              <a:lnSpc>
                <a:spcPts val="1300"/>
              </a:lnSpc>
              <a:spcBef>
                <a:spcPts val="1290"/>
              </a:spcBef>
              <a:spcAft>
                <a:spcPts val="0"/>
              </a:spcAft>
            </a:pPr>
            <a:r>
              <a:rPr lang="it-IT" sz="1100" b="1" spc="0">
                <a:solidFill>
                  <a:srgbClr val="000000"/>
                </a:solidFill>
                <a:latin typeface="Garamond" panose="02020603050405020304" pitchFamily="1"/>
              </a:rPr>
              <a:t>È necessario motivare l’istanza di accesso civico? </a:t>
            </a:r>
          </a:p>
          <a:p>
            <a:pPr marL="457200" marR="0" indent="0" algn="l">
              <a:lnSpc>
                <a:spcPts val="1200"/>
              </a:lnSpc>
              <a:spcBef>
                <a:spcPts val="5"/>
              </a:spcBef>
              <a:spcAft>
                <a:spcPts val="0"/>
              </a:spcAft>
            </a:pPr>
            <a:r>
              <a:rPr lang="it-IT" sz="1100" spc="0">
                <a:solidFill>
                  <a:srgbClr val="000000"/>
                </a:solidFill>
                <a:latin typeface="Garamond" panose="02020603050405020304" pitchFamily="1"/>
              </a:rPr>
              <a:t>Non è necessario fornire alcuna motivazione per presentare l’istanza di accesso civico. </a:t>
            </a:r>
          </a:p>
          <a:p>
            <a:pPr marL="457200" marR="0" indent="0" algn="l">
              <a:lnSpc>
                <a:spcPts val="1300"/>
              </a:lnSpc>
              <a:spcBef>
                <a:spcPts val="1255"/>
              </a:spcBef>
              <a:spcAft>
                <a:spcPts val="0"/>
              </a:spcAft>
            </a:pPr>
            <a:r>
              <a:rPr lang="it-IT" sz="1100" b="1" spc="0">
                <a:solidFill>
                  <a:srgbClr val="000000"/>
                </a:solidFill>
                <a:latin typeface="Garamond" panose="02020603050405020304" pitchFamily="1"/>
              </a:rPr>
              <a:t>Con quale modalità può essere presentata l’istanza di accesso civico? </a:t>
            </a:r>
          </a:p>
          <a:p>
            <a:pPr marL="182880" marR="0" indent="274320" algn="just">
              <a:lnSpc>
                <a:spcPts val="1200"/>
              </a:lnSpc>
              <a:spcBef>
                <a:spcPts val="5"/>
              </a:spcBef>
              <a:spcAft>
                <a:spcPts val="0"/>
              </a:spcAft>
            </a:pPr>
            <a:r>
              <a:rPr lang="it-IT" sz="1100" spc="0">
                <a:solidFill>
                  <a:srgbClr val="000000"/>
                </a:solidFill>
                <a:latin typeface="Garamond" panose="02020603050405020304" pitchFamily="1"/>
              </a:rPr>
              <a:t>Ai sensi del comma 3 dell’art. 5 del d. lgs. n. 33/2013 l’istanza può essere trasmessa per via telematica secondo le modalità previste dal decreto legislativo 7 marzo 2005, n. 82 recante il «</a:t>
            </a:r>
            <a:r>
              <a:rPr lang="it-IT" sz="1100" i="1" spc="0">
                <a:solidFill>
                  <a:srgbClr val="000000"/>
                </a:solidFill>
                <a:latin typeface="Garamond" panose="02020603050405020304" pitchFamily="1"/>
              </a:rPr>
              <a:t>Codice dell’amministrazione </a:t>
            </a:r>
            <a:r>
              <a:rPr lang="it-IT" sz="1100" spc="0">
                <a:solidFill>
                  <a:srgbClr val="000000"/>
                </a:solidFill>
                <a:latin typeface="Garamond" panose="02020603050405020304" pitchFamily="1"/>
              </a:rPr>
              <a:t>digitale». Pertanto, ai sensi dell’art. 65 del CAD, le istanze presentate per via telematica alle pubbliche amministrazioni e ai gestori dei servizi pubblici sono valide se: </a:t>
            </a:r>
          </a:p>
          <a:p>
            <a:pPr marL="182880" marR="0" indent="13716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sottoscritte mediante la firma digitale o la firma elettronica qualificata; </a:t>
            </a:r>
          </a:p>
          <a:p>
            <a:pPr marL="182880" marR="0" indent="13716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l’istante è identificato attraverso il sistema pubblico di identità digitale (SPID), nonché carta di identità elettronica o la carta nazionale dei servizi; </a:t>
            </a:r>
          </a:p>
          <a:p>
            <a:pPr marL="182880" marR="0" indent="137160" algn="just">
              <a:lnSpc>
                <a:spcPts val="1200"/>
              </a:lnSpc>
              <a:spcBef>
                <a:spcPts val="20"/>
              </a:spcBef>
              <a:spcAft>
                <a:spcPts val="0"/>
              </a:spcAft>
              <a:buFont typeface="Garamond"/>
              <a:buAutoNum type="alphaLcPeriod"/>
            </a:pPr>
            <a:r>
              <a:rPr lang="it-IT" sz="1100" spc="0">
                <a:solidFill>
                  <a:srgbClr val="000000"/>
                </a:solidFill>
                <a:latin typeface="Garamond" panose="02020603050405020304" pitchFamily="1"/>
              </a:rPr>
              <a:t>sono sottoscritte e presentate unitamente alla copia del documento d’identità; </a:t>
            </a:r>
          </a:p>
          <a:p>
            <a:pPr marL="182880" marR="0" indent="137160" algn="just">
              <a:lnSpc>
                <a:spcPts val="1200"/>
              </a:lnSpc>
              <a:spcBef>
                <a:spcPts val="10"/>
              </a:spcBef>
              <a:spcAft>
                <a:spcPts val="0"/>
              </a:spcAft>
              <a:buFont typeface="Garamond"/>
              <a:buAutoNum type="alphaLcPeriod"/>
            </a:pPr>
            <a:r>
              <a:rPr lang="it-IT" sz="1100" spc="0">
                <a:solidFill>
                  <a:srgbClr val="000000"/>
                </a:solidFill>
                <a:latin typeface="Garamond" panose="02020603050405020304" pitchFamily="1"/>
              </a:rPr>
              <a:t>trasmesse dall’istante mediante la propria casella di posta elettronica certificata. </a:t>
            </a:r>
          </a:p>
          <a:p>
            <a:pPr marL="182880" marR="0" indent="274320" algn="just">
              <a:lnSpc>
                <a:spcPts val="1200"/>
              </a:lnSpc>
              <a:spcBef>
                <a:spcPts val="20"/>
              </a:spcBef>
              <a:spcAft>
                <a:spcPts val="0"/>
              </a:spcAft>
            </a:pPr>
            <a:r>
              <a:rPr lang="it-IT" sz="1100" spc="0">
                <a:solidFill>
                  <a:srgbClr val="000000"/>
                </a:solidFill>
                <a:latin typeface="Garamond" panose="02020603050405020304" pitchFamily="1"/>
              </a:rPr>
              <a:t>Resta fermo che l’istanza può essere presentata anche a mezzo posta, fax o direttamente presso gli uffici indicati dall’art. 5, comma 3, del d. lgs. n. 33/2013, e che laddove la richiesta di accesso civico non sia sottoscritta dall’interessato in presenza del dipendente addetto, la stessa debba essere sottoscritta e presentata unitamente a copia fotostatica non autenticata di un documento di identità del sottoscrittore, che va inserita nel fascicolo (cfr. art. 38, commi 1 e 3, del d.P.R. 28 dicembre 2000, n. 445). </a:t>
            </a:r>
          </a:p>
          <a:p>
            <a:pPr marL="457200" marR="0" indent="0" algn="just">
              <a:lnSpc>
                <a:spcPts val="1300"/>
              </a:lnSpc>
              <a:spcBef>
                <a:spcPts val="1230"/>
              </a:spcBef>
              <a:spcAft>
                <a:spcPts val="0"/>
              </a:spcAft>
            </a:pPr>
            <a:r>
              <a:rPr lang="it-IT" sz="1100" b="1" spc="0">
                <a:solidFill>
                  <a:srgbClr val="000000"/>
                </a:solidFill>
                <a:latin typeface="Garamond" panose="02020603050405020304" pitchFamily="1"/>
              </a:rPr>
              <a:t>A chi deve essere indirizzata l’istanza di accesso civico?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Se l’accesso civico ha a oggetto dati, informazioni o documenti oggetto di pubblicazione obbligatoria ai sensi del d. lgs. n. 33/2013, l’istanza deve essere presentata al responsabile della prevenzione della corruzione e della trasparenza, i cui riferimenti vanno indicati nella Sezione “Amministrazione trasparente” del sito web istituzionale. </a:t>
            </a:r>
          </a:p>
          <a:p>
            <a:pPr marL="182880" marR="0" indent="274320" algn="just">
              <a:lnSpc>
                <a:spcPts val="1200"/>
              </a:lnSpc>
              <a:spcBef>
                <a:spcPts val="45"/>
              </a:spcBef>
              <a:spcAft>
                <a:spcPts val="0"/>
              </a:spcAft>
            </a:pPr>
            <a:r>
              <a:rPr lang="it-IT" sz="1100" spc="0">
                <a:solidFill>
                  <a:srgbClr val="000000"/>
                </a:solidFill>
                <a:latin typeface="Garamond" panose="02020603050405020304" pitchFamily="1"/>
              </a:rPr>
              <a:t>Negli altri casi, l’istanza di accesso civico va indirizzata direttamente all’ufficio che detiene i dati, le informazioni o i documenti; oppure all’Ufficio relazioni con il pubblico; oppure ancora ad altro ufficio indicato dall’amministrazione nella sezione “Amministrazione trasparente” del sito web istituzionale. </a:t>
            </a:r>
          </a:p>
          <a:p>
            <a:pPr marL="457200" marR="0" indent="0" algn="l">
              <a:lnSpc>
                <a:spcPts val="1300"/>
              </a:lnSpc>
              <a:spcBef>
                <a:spcPts val="1255"/>
              </a:spcBef>
              <a:spcAft>
                <a:spcPts val="0"/>
              </a:spcAft>
            </a:pPr>
            <a:r>
              <a:rPr lang="it-IT" sz="1100" b="1" spc="0">
                <a:solidFill>
                  <a:srgbClr val="000000"/>
                </a:solidFill>
                <a:latin typeface="Garamond" panose="02020603050405020304" pitchFamily="1"/>
              </a:rPr>
              <a:t>Cosa si deve indicare nell’istanza? </a:t>
            </a:r>
          </a:p>
          <a:p>
            <a:pPr marL="457200" marR="0" indent="0" algn="l">
              <a:lnSpc>
                <a:spcPts val="1300"/>
              </a:lnSpc>
              <a:spcBef>
                <a:spcPts val="0"/>
              </a:spcBef>
              <a:spcAft>
                <a:spcPts val="0"/>
              </a:spcAft>
            </a:pPr>
            <a:r>
              <a:rPr lang="it-IT" sz="1100" spc="0">
                <a:solidFill>
                  <a:srgbClr val="000000"/>
                </a:solidFill>
                <a:latin typeface="Garamond" panose="02020603050405020304" pitchFamily="1"/>
              </a:rPr>
              <a:t>È necessario identificare i dati, le informazioni o i documenti che si desidera richiedere. </a:t>
            </a:r>
          </a:p>
          <a:p>
            <a:pPr marL="182880" marR="0" indent="274320" algn="just">
              <a:lnSpc>
                <a:spcPts val="1200"/>
              </a:lnSpc>
              <a:spcBef>
                <a:spcPts val="45"/>
              </a:spcBef>
              <a:spcAft>
                <a:spcPts val="0"/>
              </a:spcAft>
            </a:pPr>
            <a:r>
              <a:rPr lang="it-IT" sz="1100" spc="0">
                <a:solidFill>
                  <a:srgbClr val="000000"/>
                </a:solidFill>
                <a:latin typeface="Garamond" panose="02020603050405020304" pitchFamily="1"/>
              </a:rPr>
              <a:t>Ciò vuol dire che eventuali richieste di accesso civico devono essere ritenute inammissibili laddove l’oggetto della richiesta sia troppo vago da non permettere di identificare la documentazione richiesta, oppure laddove la predetta richiesta risulti manifestamente irragionevole</a:t>
            </a:r>
            <a:r>
              <a:rPr lang="it-IT" sz="1100" spc="0" baseline="30000">
                <a:solidFill>
                  <a:srgbClr val="000000"/>
                </a:solidFill>
                <a:latin typeface="Garamond" panose="02020603050405020304" pitchFamily="1"/>
              </a:rPr>
              <a:t>28</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3030"/>
              </a:spcAft>
            </a:pPr>
            <a:r>
              <a:rPr lang="it-IT" sz="1100" spc="0">
                <a:solidFill>
                  <a:srgbClr val="000000"/>
                </a:solidFill>
                <a:latin typeface="Garamond" panose="02020603050405020304" pitchFamily="1"/>
              </a:rPr>
              <a:t>Resta comunque ferma la possibilità per l’ente destinatario dell’istanza di chiedere di precisare la richiesta di accesso civico identificando i dati, le informazioni o i documenti che si desidera richiedere. </a:t>
            </a:r>
          </a:p>
        </p:txBody>
      </p:sp>
      <p:sp>
        <p:nvSpPr>
          <p:cNvPr id="360" name="Segnaposto testo 359"/>
          <p:cNvSpPr>
            <a:spLocks noGrp="1"/>
          </p:cNvSpPr>
          <p:nvPr>
            <p:ph type="body" idx="10"/>
          </p:nvPr>
        </p:nvSpPr>
        <p:spPr>
          <a:xfrm>
            <a:off x="706755" y="9530080"/>
            <a:ext cx="6155690" cy="362585"/>
          </a:xfrm>
          <a:prstGeom prst="rect">
            <a:avLst/>
          </a:prstGeom>
          <a:noFill/>
          <a:ln w="0" cmpd="sng">
            <a:noFill/>
            <a:prstDash val="solid"/>
          </a:ln>
        </p:spPr>
        <p:txBody>
          <a:bodyPr vert="horz" lIns="0" tIns="74295" rIns="0" bIns="0" anchor="t"/>
          <a:lstStyle/>
          <a:p>
            <a:pPr marL="0" marR="0" indent="0" algn="just">
              <a:lnSpc>
                <a:spcPts val="1100"/>
              </a:lnSpc>
              <a:spcAft>
                <a:spcPts val="0"/>
              </a:spcAft>
            </a:pPr>
            <a:r>
              <a:rPr lang="it-IT" sz="650" spc="0">
                <a:solidFill>
                  <a:srgbClr val="000000"/>
                </a:solidFill>
                <a:latin typeface="Garamond" panose="02020603050405020304" pitchFamily="1"/>
              </a:rPr>
              <a:t>28 </a:t>
            </a:r>
            <a:r>
              <a:rPr lang="it-IT" sz="1100" spc="0">
                <a:solidFill>
                  <a:srgbClr val="000000"/>
                </a:solidFill>
                <a:latin typeface="Garamond" panose="02020603050405020304" pitchFamily="1"/>
              </a:rPr>
              <a:t>Cfr. Council of Europe, Recommendation Rec(2002)2 of the Committee of Ministers to member states on access to official documents. </a:t>
            </a:r>
          </a:p>
        </p:txBody>
      </p:sp>
      <p:sp>
        <p:nvSpPr>
          <p:cNvPr id="361" name="Segnaposto testo 360"/>
          <p:cNvSpPr>
            <a:spLocks noGrp="1"/>
          </p:cNvSpPr>
          <p:nvPr>
            <p:ph type="body" idx="10"/>
          </p:nvPr>
        </p:nvSpPr>
        <p:spPr>
          <a:xfrm>
            <a:off x="6642735" y="9892665"/>
            <a:ext cx="256540" cy="169545"/>
          </a:xfrm>
          <a:prstGeom prst="rect">
            <a:avLst/>
          </a:prstGeom>
          <a:noFill/>
          <a:ln w="0" cmpd="sng">
            <a:noFill/>
            <a:prstDash val="solid"/>
          </a:ln>
        </p:spPr>
        <p:txBody>
          <a:bodyPr vert="horz" lIns="0" tIns="3810" rIns="0" bIns="0" anchor="t"/>
          <a:lstStyle/>
          <a:p>
            <a:pPr marL="0" marR="0" indent="0" algn="l">
              <a:lnSpc>
                <a:spcPts val="1300"/>
              </a:lnSpc>
              <a:spcAft>
                <a:spcPts val="0"/>
              </a:spcAft>
            </a:pPr>
            <a:r>
              <a:rPr lang="it-IT" sz="1100" spc="110">
                <a:solidFill>
                  <a:srgbClr val="000000"/>
                </a:solidFill>
                <a:latin typeface="Calibri" panose="02020603050405020304" pitchFamily="1"/>
              </a:rPr>
              <a:t>27 </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67" name="Segnaposto testo 366"/>
          <p:cNvSpPr>
            <a:spLocks noGrp="1"/>
          </p:cNvSpPr>
          <p:nvPr>
            <p:ph type="body" idx="10"/>
          </p:nvPr>
        </p:nvSpPr>
        <p:spPr>
          <a:xfrm>
            <a:off x="793115" y="1180465"/>
            <a:ext cx="6155690" cy="871474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pPr>
            <a:r>
              <a:rPr lang="it-IT" sz="1100" b="1" spc="0">
                <a:solidFill>
                  <a:srgbClr val="000000"/>
                </a:solidFill>
                <a:latin typeface="Garamond" panose="02020603050405020304" pitchFamily="1"/>
              </a:rPr>
              <a:t>Bisogna pagare per poter effettuare l’accesso civico?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rilascio di dati o documenti in formato elettronico o cartaceo è gratuito, salvo il rimborso del costo effettivamente sostenuto e documentato dall’amministrazione per la riproduzione su supporti materiali. </a:t>
            </a:r>
          </a:p>
          <a:p>
            <a:pPr marL="91440" marR="91440" indent="274320" algn="just">
              <a:lnSpc>
                <a:spcPts val="1200"/>
              </a:lnSpc>
              <a:spcBef>
                <a:spcPts val="1330"/>
              </a:spcBef>
              <a:spcAft>
                <a:spcPts val="0"/>
              </a:spcAft>
            </a:pPr>
            <a:r>
              <a:rPr lang="it-IT" sz="1100" b="1" spc="0">
                <a:solidFill>
                  <a:srgbClr val="000000"/>
                </a:solidFill>
                <a:latin typeface="Garamond" panose="02020603050405020304" pitchFamily="1"/>
              </a:rPr>
              <a:t>Il soggetto destinatario dell’istanza è obbligato a darne comunicazione a eventuali soggetti controinteressati? </a:t>
            </a:r>
          </a:p>
          <a:p>
            <a:pPr marL="91440" marR="91440" indent="274320" algn="just">
              <a:lnSpc>
                <a:spcPts val="1200"/>
              </a:lnSpc>
              <a:spcBef>
                <a:spcPts val="40"/>
              </a:spcBef>
              <a:spcAft>
                <a:spcPts val="0"/>
              </a:spcAft>
            </a:pPr>
            <a:r>
              <a:rPr lang="it-IT" sz="1100" spc="0">
                <a:solidFill>
                  <a:srgbClr val="000000"/>
                </a:solidFill>
                <a:latin typeface="Garamond" panose="02020603050405020304" pitchFamily="1"/>
              </a:rPr>
              <a:t>Laddove l’istanza di accesso civico possa incidere su interessi di soggetti controinteressati legati alla protezione dei dati personali, o alla libertà e segretezza della corrispondenza oppure agli interessi economici e commerciali (ivi compresi la proprietà intellettuale, il diritto d’autore e i segreti commerciali) è necessario che l’ente destinatario dell’istanza di accesso civico ne dia comunicazione agli stessi, mediante invio di copia con raccomandata con avviso di ricevimento (o per via telematica per coloro che abbiano consentito tale forma di comunicazione). In tal modo, il soggetto controinteressato può presentare (anche per via telematica) una eventuale e motivata opposizione all’istanza di accesso civico entro dieci giorni dalla ricezione della comunicazione della richiesta di accesso civico. Decorso tale termine, l’amministrazione provvede sulla richiesta di accesso civico, accertata la ricezione della comunicazione da parte del controinteressato.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La comunicazione ai soggetti controinteressati non è dovuta nel caso in cui l’istanza di accesso civico riguardi dati e documenti oggetto di pubblicazione obbligatoria. </a:t>
            </a:r>
          </a:p>
          <a:p>
            <a:pPr marL="365760" marR="0" indent="0" algn="just">
              <a:lnSpc>
                <a:spcPts val="1200"/>
              </a:lnSpc>
              <a:spcBef>
                <a:spcPts val="1360"/>
              </a:spcBef>
              <a:spcAft>
                <a:spcPts val="0"/>
              </a:spcAft>
            </a:pPr>
            <a:r>
              <a:rPr lang="it-IT" sz="1100" b="1" spc="0">
                <a:solidFill>
                  <a:srgbClr val="000000"/>
                </a:solidFill>
                <a:latin typeface="Garamond" panose="02020603050405020304" pitchFamily="1"/>
              </a:rPr>
              <a:t>Quali sono i termini procedurali dell’accesso civico?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procedimento di accesso civico deve concludersi con provvedimento espresso e motivato nel termine di trenta giorni dalla presentazione dell’istanza con la comunicazione del relativo esito al richiedente e agli eventuali controinteressati. Tali termini sono sospesi nel caso di comunicazione dell’istanza al controinteressato durante il tempo stabilito dalla norma per consentire allo stesso di presentare eventuale opposizione (10 giorni dalla ricezione della comunicazione).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In caso di accoglimento, l’amministrazione provvede a trasmettere tempestivamente al richiedente i dati o i documenti richiesti, ovvero, nel caso in cui l’istanza riguardi dati, informazioni o documenti oggetto di pubblicazione obbligatoria ai sensi del d. lgs. n. 33/2013, a pubblicare sul sito i dati, le informazioni o i documenti richiesti e a comunicare al richiedente l’avvenuta pubblicazione dello stesso, indicandogli il relativo collegamento ipertestuale.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Laddove vi sia stata, invece, l’accoglimento della richiesta di accesso civico nonostante l’opposizione del controinteressato, l’amministrazione è tenuta a darne comunicazione a quest’ultimo. I dati o i documenti richiesti possono essere trasmessi al richiedente non prima di quindici giorni dalla ricezione della stessa comunicazione da parte del controinteressato, ciò anche al fine di consentire a quest’ultimo di presentare eventualmente richiesta di riesame o ricorso al difensore civico, oppure ricorso al giudice amministrativo (cfr. art. 5, commi 7-9).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L’ente destinatario dell’istanza di accesso civico ai sensi dell’art. 5, comma 2, del d. lgs. n. 33/2013 è tenuto a motivare l’eventuale rifiuto, differimento o la limitazione dell’accesso con riferimento ai soli casi e limiti stabiliti dall’articolo 5-</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a:t>
            </a:r>
          </a:p>
          <a:p>
            <a:pPr marL="91440" marR="91440" indent="274320" algn="just">
              <a:lnSpc>
                <a:spcPts val="1200"/>
              </a:lnSpc>
              <a:spcBef>
                <a:spcPts val="1355"/>
              </a:spcBef>
              <a:spcAft>
                <a:spcPts val="0"/>
              </a:spcAft>
            </a:pPr>
            <a:r>
              <a:rPr lang="it-IT" sz="1100" b="1" spc="0">
                <a:solidFill>
                  <a:srgbClr val="000000"/>
                </a:solidFill>
                <a:latin typeface="Garamond" panose="02020603050405020304" pitchFamily="1"/>
              </a:rPr>
              <a:t>Esistono rimedi alternativi al ricorso al giudice nel caso di rifiuto o mancata risposta da parte dell’amministrazione? </a:t>
            </a:r>
          </a:p>
          <a:p>
            <a:pPr marL="91440" marR="91440" indent="274320" algn="just">
              <a:lnSpc>
                <a:spcPts val="1200"/>
              </a:lnSpc>
              <a:spcBef>
                <a:spcPts val="45"/>
              </a:spcBef>
              <a:spcAft>
                <a:spcPts val="0"/>
              </a:spcAft>
            </a:pPr>
            <a:r>
              <a:rPr lang="it-IT" sz="1100" spc="0">
                <a:solidFill>
                  <a:srgbClr val="000000"/>
                </a:solidFill>
                <a:latin typeface="Garamond" panose="02020603050405020304" pitchFamily="1"/>
              </a:rPr>
              <a:t>La disciplina in materia prevede che in caso di diniego totale o parziale dell’accesso o di mancata risposta entro il termine indicato dal comma 6 del d. lgs. n. 33/2013, il richiedente può presentare richiesta di riesame al responsabile della prevenzione della corruzione e della trasparenza, che decide con provvedimento motivato, entro il termine di venti giorni. </a:t>
            </a:r>
          </a:p>
          <a:p>
            <a:pPr marL="91440" marR="91440" indent="274320" algn="just">
              <a:lnSpc>
                <a:spcPts val="1200"/>
              </a:lnSpc>
              <a:spcBef>
                <a:spcPts val="5"/>
              </a:spcBef>
              <a:spcAft>
                <a:spcPts val="115"/>
              </a:spcAft>
            </a:pPr>
            <a:r>
              <a:rPr lang="it-IT" sz="1100" spc="-5">
                <a:solidFill>
                  <a:srgbClr val="000000"/>
                </a:solidFill>
                <a:latin typeface="Garamond" panose="02020603050405020304" pitchFamily="1"/>
              </a:rPr>
              <a:t>In alternativa, laddove si tratti delle amministrazioni delle regioni o degli enti locali, il richiedente può presentare ricorso al difensore civico competente per ambito territoriale (qualora tale organo non sia stato istituito, la competenza è attribuita al difensore civico competente per l’ambito territoriale immediatamente superiore). In tal caso, il ricorso deve comunque essere notificato anche all’amministrazione interessata. È previsto che il difensore civico si pronunci entro trenta giorni dalla presentazione del ricorso e che se il difensore civico ritiene illegittimo il diniego o il differimento, ne debba informare il richiedente e comunicarlo </a:t>
            </a:r>
          </a:p>
        </p:txBody>
      </p:sp>
      <p:sp>
        <p:nvSpPr>
          <p:cNvPr id="368" name="Segnaposto testo 367"/>
          <p:cNvSpPr>
            <a:spLocks noGrp="1"/>
          </p:cNvSpPr>
          <p:nvPr>
            <p:ph type="body" idx="10"/>
          </p:nvPr>
        </p:nvSpPr>
        <p:spPr>
          <a:xfrm>
            <a:off x="6642735" y="9895205"/>
            <a:ext cx="25654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135">
                <a:solidFill>
                  <a:srgbClr val="000000"/>
                </a:solidFill>
                <a:latin typeface="Calibri" panose="02020603050405020304" pitchFamily="1"/>
              </a:rPr>
              <a:t>28 </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73" name="Segnaposto testo 372"/>
          <p:cNvSpPr>
            <a:spLocks noGrp="1"/>
          </p:cNvSpPr>
          <p:nvPr>
            <p:ph type="body" idx="10"/>
          </p:nvPr>
        </p:nvSpPr>
        <p:spPr>
          <a:xfrm>
            <a:off x="786765" y="1196975"/>
            <a:ext cx="6155690" cy="8695055"/>
          </a:xfrm>
          <a:prstGeom prst="rect">
            <a:avLst/>
          </a:prstGeom>
          <a:noFill/>
          <a:ln w="0" cmpd="sng">
            <a:noFill/>
            <a:prstDash val="solid"/>
          </a:ln>
        </p:spPr>
        <p:txBody>
          <a:bodyPr vert="horz" lIns="0" tIns="0" rIns="0" bIns="0" anchor="t"/>
          <a:lstStyle/>
          <a:p>
            <a:pPr marL="1874520" marR="0" indent="0" algn="l">
              <a:lnSpc>
                <a:spcPts val="1300"/>
              </a:lnSpc>
              <a:spcAft>
                <a:spcPts val="0"/>
              </a:spcAft>
            </a:pPr>
            <a:r>
              <a:rPr lang="it-IT" sz="1150" i="1" spc="65">
                <a:solidFill>
                  <a:srgbClr val="1F487C"/>
                </a:solidFill>
                <a:latin typeface="Garamond" panose="02020603050405020304" pitchFamily="1"/>
              </a:rPr>
              <a:t>Autorità Nazionale Anticorruzione </a:t>
            </a:r>
          </a:p>
          <a:p>
            <a:pPr marL="91440" marR="91440" indent="0" algn="just">
              <a:lnSpc>
                <a:spcPts val="1200"/>
              </a:lnSpc>
              <a:spcBef>
                <a:spcPts val="3625"/>
              </a:spcBef>
              <a:spcAft>
                <a:spcPts val="0"/>
              </a:spcAft>
            </a:pPr>
            <a:r>
              <a:rPr lang="it-IT" sz="1100" spc="0">
                <a:solidFill>
                  <a:srgbClr val="000000"/>
                </a:solidFill>
                <a:latin typeface="Garamond" panose="02020603050405020304" pitchFamily="1"/>
              </a:rPr>
              <a:t>all’amministrazione competente. Se questa non conferma il diniego o il differimento entro trenta giorni dal ricevimento della comunicazione del difensore civico, l’accesso è consentito.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L’ente destinatario della richiesta di accesso civico può chiedere un parere formale al Garante per la protezione dei dati personali?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È previsto che il Garante per la protezione dei dati personali sia sentito dal responsabile della prevenzione della corruzione nel caso di richiesta di riesame e dal difensore civico nel caso di ricorso solo laddove l’accesso civico sia stato negato o differito per motivi attinenti la tutela della «</a:t>
            </a:r>
            <a:r>
              <a:rPr lang="it-IT" sz="1150" i="1" spc="0">
                <a:solidFill>
                  <a:srgbClr val="000000"/>
                </a:solidFill>
                <a:latin typeface="Garamond" panose="02020603050405020304" pitchFamily="1"/>
              </a:rPr>
              <a:t>protezione dei dati personali, in conformità con la disciplina legislativa in materia</a:t>
            </a:r>
            <a:r>
              <a:rPr lang="it-IT" sz="1100" spc="0">
                <a:solidFill>
                  <a:srgbClr val="000000"/>
                </a:solidFill>
                <a:latin typeface="Garamond" panose="02020603050405020304" pitchFamily="1"/>
              </a:rPr>
              <a:t>» (art. 5-</a:t>
            </a:r>
            <a:r>
              <a:rPr lang="it-IT" sz="1150" i="1" spc="0">
                <a:solidFill>
                  <a:srgbClr val="000000"/>
                </a:solidFill>
                <a:latin typeface="Garamond" panose="02020603050405020304" pitchFamily="1"/>
              </a:rPr>
              <a:t>bis</a:t>
            </a:r>
            <a:r>
              <a:rPr lang="it-IT" sz="1100" spc="0">
                <a:solidFill>
                  <a:srgbClr val="000000"/>
                </a:solidFill>
                <a:latin typeface="Garamond" panose="02020603050405020304" pitchFamily="1"/>
              </a:rPr>
              <a:t>, comma 2, lett. </a:t>
            </a:r>
            <a:r>
              <a:rPr lang="it-IT" sz="1150" i="1" spc="0">
                <a:solidFill>
                  <a:srgbClr val="000000"/>
                </a:solidFill>
                <a:latin typeface="Garamond" panose="02020603050405020304" pitchFamily="1"/>
              </a:rPr>
              <a:t>a</a:t>
            </a:r>
            <a:r>
              <a:rPr lang="it-IT" sz="1100" spc="0">
                <a:solidFill>
                  <a:srgbClr val="000000"/>
                </a:solidFill>
                <a:latin typeface="Garamond" panose="02020603050405020304" pitchFamily="1"/>
              </a:rPr>
              <a:t>, d. lgs. n. 33/2013). In tali ipotesi, il Garante si pronuncia entro il termine di dieci giorni dalla richiesta, durante i quali il termine per l’adozione del provvedimento da parte del responsabile della prevenzione della corruzione o per la pronuncia del difensore civico sono sospesi. </a:t>
            </a:r>
          </a:p>
          <a:p>
            <a:pPr marL="365760" marR="0" indent="0" algn="l">
              <a:lnSpc>
                <a:spcPts val="1200"/>
              </a:lnSpc>
              <a:spcBef>
                <a:spcPts val="1355"/>
              </a:spcBef>
              <a:spcAft>
                <a:spcPts val="0"/>
              </a:spcAft>
            </a:pPr>
            <a:r>
              <a:rPr lang="it-IT" sz="1100" spc="40">
                <a:solidFill>
                  <a:srgbClr val="000000"/>
                </a:solidFill>
                <a:latin typeface="Garamond" panose="02020603050405020304" pitchFamily="1"/>
              </a:rPr>
              <a:t>È possibile in ogni caso ricorrere al giudice? </a:t>
            </a:r>
          </a:p>
          <a:p>
            <a:pPr marL="91440" marR="91440" indent="274320" algn="just">
              <a:lnSpc>
                <a:spcPts val="1200"/>
              </a:lnSpc>
              <a:spcBef>
                <a:spcPts val="5"/>
              </a:spcBef>
              <a:spcAft>
                <a:spcPts val="40990"/>
              </a:spcAft>
            </a:pPr>
            <a:r>
              <a:rPr lang="it-IT" sz="1100" spc="0">
                <a:solidFill>
                  <a:srgbClr val="000000"/>
                </a:solidFill>
                <a:latin typeface="Garamond" panose="02020603050405020304" pitchFamily="1"/>
              </a:rPr>
              <a:t>La normativa prevede che si può impugnare la decisione dell’amministrazione competente o, in caso di richiesta di riesame, la decisione del responsabile della prevenzione della corruzione e della trasparenza, di fronte al Tribunale amministrativo regionale ai sensi dell’articolo 116 del Codice del processo amministrativo di cui al </a:t>
            </a:r>
            <a:r>
              <a:rPr lang="it-IT" sz="1150" u="sng" spc="0">
                <a:solidFill>
                  <a:srgbClr val="000000"/>
                </a:solidFill>
                <a:latin typeface="Garamond" panose="02020603050405020304" pitchFamily="1"/>
              </a:rPr>
              <a:t>decreto legislativo 2 luglio 2010, n. 104. </a:t>
            </a:r>
          </a:p>
        </p:txBody>
      </p:sp>
      <p:sp>
        <p:nvSpPr>
          <p:cNvPr id="374" name="Segnaposto testo 373"/>
          <p:cNvSpPr>
            <a:spLocks noGrp="1"/>
          </p:cNvSpPr>
          <p:nvPr>
            <p:ph type="body" idx="10"/>
          </p:nvPr>
        </p:nvSpPr>
        <p:spPr>
          <a:xfrm>
            <a:off x="6642735" y="9892030"/>
            <a:ext cx="25400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0">
                <a:solidFill>
                  <a:srgbClr val="000000"/>
                </a:solidFill>
                <a:latin typeface="Calibri" panose="02020603050405020304" pitchFamily="1"/>
              </a:rPr>
              <a:t>29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7" name="Segnaposto testo 36"/>
          <p:cNvSpPr>
            <a:spLocks noGrp="1"/>
          </p:cNvSpPr>
          <p:nvPr>
            <p:ph type="body" idx="10"/>
          </p:nvPr>
        </p:nvSpPr>
        <p:spPr>
          <a:xfrm>
            <a:off x="704850" y="812800"/>
            <a:ext cx="6155690" cy="7938770"/>
          </a:xfrm>
          <a:prstGeom prst="rect">
            <a:avLst/>
          </a:prstGeom>
          <a:noFill/>
          <a:ln w="0" cmpd="sng">
            <a:noFill/>
            <a:prstDash val="solid"/>
          </a:ln>
        </p:spPr>
        <p:txBody>
          <a:bodyPr vert="horz" lIns="0" tIns="6350" rIns="0" bIns="0" anchor="t"/>
          <a:lstStyle/>
          <a:p>
            <a:pPr marL="0" marR="0" indent="0" algn="just">
              <a:lnSpc>
                <a:spcPts val="1900"/>
              </a:lnSpc>
              <a:spcAft>
                <a:spcPts val="0"/>
              </a:spcAft>
            </a:pPr>
            <a:r>
              <a:rPr lang="it-IT" sz="1100" spc="0">
                <a:solidFill>
                  <a:srgbClr val="000000"/>
                </a:solidFill>
                <a:latin typeface="Bookman Old Style" panose="02020603050405020304" pitchFamily="1"/>
              </a:rPr>
              <a:t>posizioni giuridiche qualificate di cui sono titolari. Il richiedente deve infatti dimostrare di essere titolare di un “</a:t>
            </a:r>
            <a:r>
              <a:rPr lang="it-IT" sz="1100" i="1" spc="0">
                <a:solidFill>
                  <a:srgbClr val="000000"/>
                </a:solidFill>
                <a:latin typeface="Bookman Old Style" panose="02020603050405020304" pitchFamily="1"/>
              </a:rPr>
              <a:t>interesse diretto, concreto e attuale, corrispondente ad una situazione giuridicamente tutelata e collegata al documento al quale è chiesto l'accesso</a:t>
            </a:r>
            <a:r>
              <a:rPr lang="it-IT" sz="1100" spc="0">
                <a:solidFill>
                  <a:srgbClr val="000000"/>
                </a:solidFill>
                <a:latin typeface="Bookman Old Style" panose="02020603050405020304" pitchFamily="1"/>
              </a:rPr>
              <a:t>”; in funzione di tale interesse la domanda di accesso deve essere opportunamente motivata. La legittimazione all’accesso ai documenti amministrativi va così riconosciuta a chiunque può dimostrare che gli atti oggetto della domanda di ostensione hanno spiegato o sono idonei a spiegare effetti diretti o indiretti nei propri confronti, indipendentemente dalla lesione di una posizione giuridica. </a:t>
            </a:r>
          </a:p>
          <a:p>
            <a:pPr marL="0" marR="0" indent="0" algn="just">
              <a:lnSpc>
                <a:spcPts val="1900"/>
              </a:lnSpc>
              <a:spcBef>
                <a:spcPts val="565"/>
              </a:spcBef>
              <a:spcAft>
                <a:spcPts val="0"/>
              </a:spcAft>
            </a:pPr>
            <a:r>
              <a:rPr lang="it-IT" sz="1100" spc="0">
                <a:solidFill>
                  <a:srgbClr val="000000"/>
                </a:solidFill>
                <a:latin typeface="Bookman Old Style" panose="02020603050405020304" pitchFamily="1"/>
              </a:rPr>
              <a:t>Per l’ANAC (cfr. Linee guida) “l’accesso agli atti di cui alla l. 241/90 continua certamente a sussistere, ma parallelamente all’accesso civico (generalizzato e non), operando sulla base di norme e presupposti diversi. Tenere ben distinte le due fattispecie è essenziale per calibrare i diversi interessi in gioco allorché si renda necessario un bilanciamento caso per caso tra tali interessi. Tale bilanciamento è, infatti, ben diverso nel caso dell’accesso documentale dove la tutela può consentire un accesso più in profondità e, nel caso dell’accesso generalizzato, dove le esigenze di controllo diffuso del cittadino devono consentire un accesso meno in profondità (se del caso, in relazione all’operatività dei limiti) ma più esteso, avendo presente che l’accesso in questo caso comporta, di fatto, una larga conoscibilità (e diffusione) di dati, documenti e informazioni.” </a:t>
            </a:r>
          </a:p>
          <a:p>
            <a:pPr marL="0" marR="0" indent="0" algn="l">
              <a:lnSpc>
                <a:spcPts val="1200"/>
              </a:lnSpc>
              <a:spcBef>
                <a:spcPts val="4430"/>
              </a:spcBef>
              <a:spcAft>
                <a:spcPts val="0"/>
              </a:spcAft>
            </a:pPr>
            <a:r>
              <a:rPr lang="it-IT" sz="1100" b="1" i="1" spc="0">
                <a:solidFill>
                  <a:srgbClr val="000000"/>
                </a:solidFill>
                <a:latin typeface="Bookman Old Style" panose="02020603050405020304" pitchFamily="1"/>
              </a:rPr>
              <a:t>3. L’istanza di accesso civico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L’istanza di accesso civico (si veda al riguardo le proposte di modello allegate) identifica i dati, le informazioni o i documenti richiesti e non richiede motivazione alcuna. </a:t>
            </a:r>
          </a:p>
          <a:p>
            <a:pPr marL="0" marR="0" indent="0" algn="just">
              <a:lnSpc>
                <a:spcPts val="1900"/>
              </a:lnSpc>
              <a:spcBef>
                <a:spcPts val="555"/>
              </a:spcBef>
              <a:spcAft>
                <a:spcPts val="1480"/>
              </a:spcAft>
            </a:pPr>
            <a:r>
              <a:rPr lang="it-IT" sz="1100" spc="0">
                <a:solidFill>
                  <a:srgbClr val="000000"/>
                </a:solidFill>
                <a:latin typeface="Bookman Old Style" panose="02020603050405020304" pitchFamily="1"/>
              </a:rPr>
              <a:t>Al riguardo l’ANAC (cfr. Linee guida) ha precisato che la richiesta non deve essere generica tuttavia ma consentire l’individuazione del dato, del documento o dell’informazione del quale si chiede accesso. L’istanza di accesso deve avere ad oggetto una specifica documentazione in possesso dell'Amministrazione (indicata in modo sufficientemente preciso e circoscritto) e non può riguardare dati ed informazioni generiche relativi ad un complesso non individuato di atti di cui non si conosce neppure con certezza la consistenza, il contenuto e finanche l’effettiva sussistenza, assumendo un sostanziale carattere di natura meramente esplorativa</a:t>
            </a:r>
            <a:r>
              <a:rPr lang="it-IT" sz="1100" spc="0" baseline="30000">
                <a:solidFill>
                  <a:srgbClr val="000000"/>
                </a:solidFill>
                <a:latin typeface="Bookman Old Style" panose="02020603050405020304" pitchFamily="1"/>
              </a:rPr>
              <a:t>5</a:t>
            </a:r>
            <a:r>
              <a:rPr lang="it-IT" sz="1100" spc="0">
                <a:solidFill>
                  <a:srgbClr val="000000"/>
                </a:solidFill>
                <a:latin typeface="Bookman Old Style" panose="02020603050405020304" pitchFamily="1"/>
              </a:rPr>
              <a:t>. L’Ente deve consentire l’accesso </a:t>
            </a:r>
          </a:p>
        </p:txBody>
      </p:sp>
      <p:sp>
        <p:nvSpPr>
          <p:cNvPr id="38" name="Segnaposto testo 37"/>
          <p:cNvSpPr>
            <a:spLocks noGrp="1"/>
          </p:cNvSpPr>
          <p:nvPr>
            <p:ph type="body" idx="10"/>
          </p:nvPr>
        </p:nvSpPr>
        <p:spPr>
          <a:xfrm>
            <a:off x="704850" y="8751570"/>
            <a:ext cx="6155690" cy="847725"/>
          </a:xfrm>
          <a:prstGeom prst="rect">
            <a:avLst/>
          </a:prstGeom>
          <a:noFill/>
          <a:ln w="0" cmpd="sng">
            <a:noFill/>
            <a:prstDash val="solid"/>
          </a:ln>
        </p:spPr>
        <p:txBody>
          <a:bodyPr vert="horz" lIns="0" tIns="94615" rIns="0" bIns="0" anchor="t"/>
          <a:lstStyle/>
          <a:p>
            <a:pPr marL="0" marR="0" indent="0" algn="just">
              <a:lnSpc>
                <a:spcPts val="1100"/>
              </a:lnSpc>
              <a:spcAft>
                <a:spcPts val="545"/>
              </a:spcAft>
            </a:pPr>
            <a:r>
              <a:rPr lang="it-IT" sz="700" spc="0">
                <a:solidFill>
                  <a:srgbClr val="000000"/>
                </a:solidFill>
                <a:latin typeface="Calibri" panose="02020603050405020304" pitchFamily="1"/>
              </a:rPr>
              <a:t>5 </a:t>
            </a:r>
            <a:r>
              <a:rPr lang="it-IT" sz="900" spc="0">
                <a:solidFill>
                  <a:srgbClr val="000000"/>
                </a:solidFill>
                <a:latin typeface="Bookman Old Style" panose="02020603050405020304" pitchFamily="1"/>
              </a:rPr>
              <a:t>Nel caso in cui sia presentata una domanda di accesso per un numero manifestamente irragionevole di documenti, la cui istruttoria determinerebbe un carico di lavoro particolarmente gravoso, l’Ente può ponderare, da un lato, l’interesse dell’accesso del pubblico ai documenti e, dall’altro, il carico di lavoro che ne deriverebbe, al fine di salvaguardare, in questi casi particolari e di stretta interpretazione, l’interesse ad un buon andamento dell’amministrazione (cfr. ANAC, Linee Guida). </a:t>
            </a:r>
          </a:p>
        </p:txBody>
      </p:sp>
      <p:sp>
        <p:nvSpPr>
          <p:cNvPr id="39" name="Segnaposto testo 38"/>
          <p:cNvSpPr>
            <a:spLocks noGrp="1"/>
          </p:cNvSpPr>
          <p:nvPr>
            <p:ph type="body" idx="10"/>
          </p:nvPr>
        </p:nvSpPr>
        <p:spPr>
          <a:xfrm>
            <a:off x="3686175" y="9599295"/>
            <a:ext cx="183515" cy="16256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it-IT" sz="1050" spc="0">
                <a:solidFill>
                  <a:srgbClr val="000000"/>
                </a:solidFill>
                <a:latin typeface="Calibri" panose="02020603050405020304" pitchFamily="1"/>
              </a:rPr>
              <a:t>7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3" name="Segnaposto testo 42"/>
          <p:cNvSpPr>
            <a:spLocks noGrp="1"/>
          </p:cNvSpPr>
          <p:nvPr>
            <p:ph type="body" idx="10"/>
          </p:nvPr>
        </p:nvSpPr>
        <p:spPr>
          <a:xfrm>
            <a:off x="704850" y="901700"/>
            <a:ext cx="6155690" cy="8691880"/>
          </a:xfrm>
          <a:prstGeom prst="rect">
            <a:avLst/>
          </a:prstGeom>
          <a:noFill/>
          <a:ln w="0" cmpd="sng">
            <a:noFill/>
            <a:prstDash val="solid"/>
          </a:ln>
        </p:spPr>
        <p:txBody>
          <a:bodyPr vert="horz" lIns="0" tIns="0" rIns="0" bIns="0" anchor="t"/>
          <a:lstStyle/>
          <a:p>
            <a:pPr marL="0" marR="0" indent="0" algn="just">
              <a:lnSpc>
                <a:spcPts val="1800"/>
              </a:lnSpc>
              <a:spcAft>
                <a:spcPts val="0"/>
              </a:spcAft>
            </a:pPr>
            <a:r>
              <a:rPr lang="it-IT" sz="1100" spc="0">
                <a:solidFill>
                  <a:srgbClr val="000000"/>
                </a:solidFill>
                <a:latin typeface="Bookman Old Style" panose="02020603050405020304" pitchFamily="1"/>
              </a:rPr>
              <a:t>ai documenti nei quali siano contenute le informazioni già detenute e gestite dallo stesso, ma è escluso che - per rispondere alla richiesta di accesso - sia tenuto a formare o raccogliere o altrimenti procurarsi informazioni che non siano già in suo possesso, ovvero a rielaborare i dati ai fini dell’accesso generalizzato. </a:t>
            </a:r>
          </a:p>
          <a:p>
            <a:pPr marL="0" marR="0" indent="0" algn="just">
              <a:lnSpc>
                <a:spcPts val="1900"/>
              </a:lnSpc>
              <a:spcBef>
                <a:spcPts val="600"/>
              </a:spcBef>
              <a:spcAft>
                <a:spcPts val="0"/>
              </a:spcAft>
            </a:pPr>
            <a:r>
              <a:rPr lang="it-IT" sz="1100" spc="0">
                <a:solidFill>
                  <a:srgbClr val="000000"/>
                </a:solidFill>
                <a:latin typeface="Bookman Old Style" panose="02020603050405020304" pitchFamily="1"/>
              </a:rPr>
              <a:t>L’istanza può essere trasmessa per via telematica, secondo le modalità del D.Lgs. n. 82/2005 e smi., ed è presentata, alternativamente ad uno dei seguenti uffici: </a:t>
            </a:r>
          </a:p>
          <a:p>
            <a:pPr marL="0" marR="0" indent="182880" algn="l">
              <a:lnSpc>
                <a:spcPts val="1300"/>
              </a:lnSpc>
              <a:spcBef>
                <a:spcPts val="1265"/>
              </a:spcBef>
              <a:spcAft>
                <a:spcPts val="0"/>
              </a:spcAft>
              <a:buFont typeface="Bookman Old Style"/>
              <a:buAutoNum type="alphaLcPeriod"/>
            </a:pPr>
            <a:r>
              <a:rPr lang="it-IT" sz="1100" spc="0">
                <a:solidFill>
                  <a:srgbClr val="000000"/>
                </a:solidFill>
                <a:latin typeface="Bookman Old Style" panose="02020603050405020304" pitchFamily="1"/>
              </a:rPr>
              <a:t>all’ufficio che detiene i dati, le informazioni o i documenti; </a:t>
            </a:r>
          </a:p>
          <a:p>
            <a:pPr marL="0" marR="0" indent="182880" algn="l">
              <a:lnSpc>
                <a:spcPts val="1300"/>
              </a:lnSpc>
              <a:spcBef>
                <a:spcPts val="1290"/>
              </a:spcBef>
              <a:spcAft>
                <a:spcPts val="0"/>
              </a:spcAft>
              <a:buFont typeface="Bookman Old Style"/>
              <a:buAutoNum type="alphaLcPeriod"/>
            </a:pPr>
            <a:r>
              <a:rPr lang="it-IT" sz="1100" spc="0">
                <a:solidFill>
                  <a:srgbClr val="000000"/>
                </a:solidFill>
                <a:latin typeface="Bookman Old Style" panose="02020603050405020304" pitchFamily="1"/>
              </a:rPr>
              <a:t>all’ufficio relazioni con il pubblico; </a:t>
            </a:r>
          </a:p>
          <a:p>
            <a:pPr marL="0" marR="0" indent="182880" algn="just">
              <a:lnSpc>
                <a:spcPts val="1900"/>
              </a:lnSpc>
              <a:spcBef>
                <a:spcPts val="595"/>
              </a:spcBef>
              <a:spcAft>
                <a:spcPts val="0"/>
              </a:spcAft>
              <a:buFont typeface="Bookman Old Style"/>
              <a:buAutoNum type="alphaLcPeriod"/>
            </a:pPr>
            <a:r>
              <a:rPr lang="it-IT" sz="1100" spc="0">
                <a:solidFill>
                  <a:srgbClr val="000000"/>
                </a:solidFill>
                <a:latin typeface="Bookman Old Style" panose="02020603050405020304" pitchFamily="1"/>
              </a:rPr>
              <a:t>ad altro ufficio indicato dall’Ente nella sezione “Amministrazione trasparente” del sito istituzionale; </a:t>
            </a:r>
          </a:p>
          <a:p>
            <a:pPr marL="0" marR="0" indent="182880" algn="just">
              <a:lnSpc>
                <a:spcPts val="2000"/>
              </a:lnSpc>
              <a:spcBef>
                <a:spcPts val="545"/>
              </a:spcBef>
              <a:spcAft>
                <a:spcPts val="0"/>
              </a:spcAft>
              <a:buFont typeface="Bookman Old Style"/>
              <a:buAutoNum type="alphaLcPeriod"/>
            </a:pPr>
            <a:r>
              <a:rPr lang="it-IT" sz="1100" spc="5">
                <a:solidFill>
                  <a:srgbClr val="000000"/>
                </a:solidFill>
                <a:latin typeface="Bookman Old Style" panose="02020603050405020304" pitchFamily="1"/>
              </a:rPr>
              <a:t>al Responsabile della prevenzione della corruzione e della trasparenza, quando l’istanza ha ad oggetto dati, informazioni o documenti oggetto di pubblicazione obbligatoria ai sensi del decreto trasparenza. </a:t>
            </a:r>
          </a:p>
          <a:p>
            <a:pPr marL="0" marR="0" indent="0" algn="just">
              <a:lnSpc>
                <a:spcPts val="1900"/>
              </a:lnSpc>
              <a:spcBef>
                <a:spcPts val="575"/>
              </a:spcBef>
              <a:spcAft>
                <a:spcPts val="0"/>
              </a:spcAft>
            </a:pPr>
            <a:r>
              <a:rPr lang="it-IT" sz="1100" spc="0">
                <a:solidFill>
                  <a:srgbClr val="000000"/>
                </a:solidFill>
                <a:latin typeface="Bookman Old Style" panose="02020603050405020304" pitchFamily="1"/>
              </a:rPr>
              <a:t>Il Responsabile della prevenzione della corruzione e della trasparenza può chiedere, in ogni tempo, agli uffici informazioni sull’esito delle istanze. </a:t>
            </a:r>
          </a:p>
          <a:p>
            <a:pPr marL="0" marR="0" indent="0" algn="l">
              <a:lnSpc>
                <a:spcPts val="1300"/>
              </a:lnSpc>
              <a:spcBef>
                <a:spcPts val="4405"/>
              </a:spcBef>
              <a:spcAft>
                <a:spcPts val="0"/>
              </a:spcAft>
            </a:pPr>
            <a:r>
              <a:rPr lang="it-IT" sz="1100" b="1" i="1" spc="0">
                <a:solidFill>
                  <a:srgbClr val="000000"/>
                </a:solidFill>
                <a:latin typeface="Bookman Old Style" panose="02020603050405020304" pitchFamily="1"/>
              </a:rPr>
              <a:t>4. Il procedimento </a:t>
            </a:r>
          </a:p>
          <a:p>
            <a:pPr marL="0" marR="0" indent="0" algn="l">
              <a:lnSpc>
                <a:spcPts val="1300"/>
              </a:lnSpc>
              <a:spcBef>
                <a:spcPts val="1430"/>
              </a:spcBef>
              <a:spcAft>
                <a:spcPts val="0"/>
              </a:spcAft>
            </a:pPr>
            <a:r>
              <a:rPr lang="it-IT" sz="1100" b="1" i="1" spc="0">
                <a:solidFill>
                  <a:srgbClr val="000000"/>
                </a:solidFill>
                <a:latin typeface="Bookman Old Style" panose="02020603050405020304" pitchFamily="1"/>
              </a:rPr>
              <a:t>4.1. Il provvedimento espresso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Il procedimento di accesso civico è avviato con la presentazione dell’istanza di cui al precedente paragrafo. </a:t>
            </a:r>
          </a:p>
          <a:p>
            <a:pPr marL="0" marR="0" indent="0" algn="just">
              <a:lnSpc>
                <a:spcPts val="1900"/>
              </a:lnSpc>
              <a:spcBef>
                <a:spcPts val="610"/>
              </a:spcBef>
              <a:spcAft>
                <a:spcPts val="0"/>
              </a:spcAft>
            </a:pPr>
            <a:r>
              <a:rPr lang="it-IT" sz="1100" spc="0">
                <a:solidFill>
                  <a:srgbClr val="000000"/>
                </a:solidFill>
                <a:latin typeface="Bookman Old Style" panose="02020603050405020304" pitchFamily="1"/>
              </a:rPr>
              <a:t>Il procedimento deve concludersi con provvedimento espresso e motivato (vedasi al riguardo la proposta di modello allegata) entro 30 giorni dalla presentazione dell’istanza, con la comunicazione al richiedente ed agli eventuali controinteressati (cfr. successivo paragrafo). </a:t>
            </a:r>
          </a:p>
          <a:p>
            <a:pPr marL="0" marR="0" indent="0" algn="just">
              <a:lnSpc>
                <a:spcPts val="1900"/>
              </a:lnSpc>
              <a:spcBef>
                <a:spcPts val="625"/>
              </a:spcBef>
              <a:spcAft>
                <a:spcPts val="0"/>
              </a:spcAft>
            </a:pPr>
            <a:r>
              <a:rPr lang="it-IT" sz="1100" spc="0">
                <a:solidFill>
                  <a:srgbClr val="000000"/>
                </a:solidFill>
                <a:latin typeface="Bookman Old Style" panose="02020603050405020304" pitchFamily="1"/>
              </a:rPr>
              <a:t>In caso di accoglimento l’Ente locale provvede a trasmettere tempestivamente al richiedente i dati o i documenti richiesti (per l’accesso generalizzato), ovvero, nel caso in cui l’istanza riguardi dati, informazioni o documenti oggetto di pubblicazione obbligatoria (per l’accesso semplice), a pubblicare gli stessi sul sito ed a comunicare al richiedente l’avvenuta pubblicazione, indicandogli il collegamento ipertestuale. </a:t>
            </a:r>
          </a:p>
          <a:p>
            <a:pPr marL="0" marR="0" indent="0" algn="just">
              <a:lnSpc>
                <a:spcPts val="1900"/>
              </a:lnSpc>
              <a:spcBef>
                <a:spcPts val="580"/>
              </a:spcBef>
              <a:spcAft>
                <a:spcPts val="1220"/>
              </a:spcAft>
            </a:pPr>
            <a:r>
              <a:rPr lang="it-IT" sz="1100" spc="0">
                <a:solidFill>
                  <a:srgbClr val="000000"/>
                </a:solidFill>
                <a:latin typeface="Bookman Old Style" panose="02020603050405020304" pitchFamily="1"/>
              </a:rPr>
              <a:t>Nel caso di accoglimento della richiesta nonostante l’opposizione del controinteressato, salvi i casi di comprovata indifferibilità, l’Ente ne dà comunicazione al controinteressato </a:t>
            </a:r>
          </a:p>
        </p:txBody>
      </p:sp>
      <p:sp>
        <p:nvSpPr>
          <p:cNvPr id="44" name="Segnaposto testo 43"/>
          <p:cNvSpPr>
            <a:spLocks noGrp="1"/>
          </p:cNvSpPr>
          <p:nvPr>
            <p:ph type="body" idx="10"/>
          </p:nvPr>
        </p:nvSpPr>
        <p:spPr>
          <a:xfrm>
            <a:off x="3683000"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8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7" name="Segnaposto testo 46"/>
          <p:cNvSpPr>
            <a:spLocks noGrp="1"/>
          </p:cNvSpPr>
          <p:nvPr>
            <p:ph type="body" idx="10"/>
          </p:nvPr>
        </p:nvSpPr>
        <p:spPr>
          <a:xfrm>
            <a:off x="708025" y="901700"/>
            <a:ext cx="6155690" cy="8691880"/>
          </a:xfrm>
          <a:prstGeom prst="rect">
            <a:avLst/>
          </a:prstGeom>
          <a:noFill/>
          <a:ln w="0" cmpd="sng">
            <a:noFill/>
            <a:prstDash val="solid"/>
          </a:ln>
        </p:spPr>
        <p:txBody>
          <a:bodyPr vert="horz" lIns="0" tIns="0" rIns="0" bIns="0" anchor="t"/>
          <a:lstStyle/>
          <a:p>
            <a:pPr marL="0" marR="0" indent="0" algn="just">
              <a:lnSpc>
                <a:spcPts val="1600"/>
              </a:lnSpc>
              <a:spcAft>
                <a:spcPts val="0"/>
              </a:spcAft>
            </a:pPr>
            <a:r>
              <a:rPr lang="it-IT" sz="1100" spc="0">
                <a:solidFill>
                  <a:srgbClr val="000000"/>
                </a:solidFill>
                <a:latin typeface="Bookman Old Style" panose="02020603050405020304" pitchFamily="1"/>
              </a:rPr>
              <a:t>e provvede a trasmettere al richiedente dati e documenti richiesti non prima di 15 giorni dalla ricezione della stessa comunicazione al controinteressato. </a:t>
            </a:r>
          </a:p>
          <a:p>
            <a:pPr marL="0" marR="0" indent="0" algn="just">
              <a:lnSpc>
                <a:spcPts val="1900"/>
              </a:lnSpc>
              <a:spcBef>
                <a:spcPts val="620"/>
              </a:spcBef>
              <a:spcAft>
                <a:spcPts val="0"/>
              </a:spcAft>
            </a:pPr>
            <a:r>
              <a:rPr lang="it-IT" sz="1100" spc="0">
                <a:solidFill>
                  <a:srgbClr val="000000"/>
                </a:solidFill>
                <a:latin typeface="Bookman Old Style" panose="02020603050405020304" pitchFamily="1"/>
              </a:rPr>
              <a:t>Il rilascio di dati e documenti in formato elettronico o cartaceo è gratuito, salvo il rimborso del costo effettivamente sostenuto e documentato per la riproduzione su supporti materiali. </a:t>
            </a:r>
          </a:p>
          <a:p>
            <a:pPr marL="0" marR="0" indent="0" algn="l">
              <a:lnSpc>
                <a:spcPts val="1200"/>
              </a:lnSpc>
              <a:spcBef>
                <a:spcPts val="4415"/>
              </a:spcBef>
              <a:spcAft>
                <a:spcPts val="0"/>
              </a:spcAft>
            </a:pPr>
            <a:r>
              <a:rPr lang="it-IT" sz="1100" b="1" i="1" spc="0">
                <a:solidFill>
                  <a:srgbClr val="000000"/>
                </a:solidFill>
                <a:latin typeface="Bookman Old Style" panose="02020603050405020304" pitchFamily="1"/>
              </a:rPr>
              <a:t>4.2. I controinteressati </a:t>
            </a:r>
          </a:p>
          <a:p>
            <a:pPr marL="0" marR="0" indent="0" algn="just">
              <a:lnSpc>
                <a:spcPts val="1900"/>
              </a:lnSpc>
              <a:spcBef>
                <a:spcPts val="0"/>
              </a:spcBef>
              <a:spcAft>
                <a:spcPts val="0"/>
              </a:spcAft>
            </a:pPr>
            <a:r>
              <a:rPr lang="it-IT" sz="1100" spc="0">
                <a:solidFill>
                  <a:srgbClr val="000000"/>
                </a:solidFill>
                <a:latin typeface="Bookman Old Style" panose="02020603050405020304" pitchFamily="1"/>
              </a:rPr>
              <a:t>Nel caso di accesso generalizzato, l’Ente locale cui è indirizzata la richiesta di accesso, se individua soggetti controinteressati è tenuto a dare comunicazione agli stessi (si veda al riguardo la proposta di modello allegata) mediante invio di copia con raccomandata a.r., o per via telematica a coloro che abbiano consentito tale forma di comunicazione. </a:t>
            </a:r>
          </a:p>
          <a:p>
            <a:pPr marL="0" marR="0" indent="0" algn="just">
              <a:lnSpc>
                <a:spcPts val="1900"/>
              </a:lnSpc>
              <a:spcBef>
                <a:spcPts val="575"/>
              </a:spcBef>
              <a:spcAft>
                <a:spcPts val="0"/>
              </a:spcAft>
            </a:pPr>
            <a:r>
              <a:rPr lang="it-IT" sz="1100" spc="0">
                <a:solidFill>
                  <a:srgbClr val="000000"/>
                </a:solidFill>
                <a:latin typeface="Bookman Old Style" panose="02020603050405020304" pitchFamily="1"/>
              </a:rPr>
              <a:t>I soggetti controinteressati sono esclusivamente le persone fisiche e giuridiche portatrici degli interessi privati di cui all’art. 5-bis, c. 2, di cui al par. 5; possono risultare controinteressati anche le persone fisiche interne all’Ente, rispetto all’atto del quale è richiesto l’accesso. </a:t>
            </a:r>
          </a:p>
          <a:p>
            <a:pPr marL="0" marR="0" indent="0" algn="just">
              <a:lnSpc>
                <a:spcPts val="1900"/>
              </a:lnSpc>
              <a:spcBef>
                <a:spcPts val="575"/>
              </a:spcBef>
              <a:spcAft>
                <a:spcPts val="0"/>
              </a:spcAft>
            </a:pPr>
            <a:r>
              <a:rPr lang="it-IT" sz="1100" spc="0">
                <a:solidFill>
                  <a:srgbClr val="000000"/>
                </a:solidFill>
                <a:latin typeface="Bookman Old Style" panose="02020603050405020304" pitchFamily="1"/>
              </a:rPr>
              <a:t>Entro 10 giorni dalla ricezione della comunicazione i controinteressati possono presentare una motivata opposizione, anche per via telematica, alla richiesta di accesso. </a:t>
            </a:r>
          </a:p>
          <a:p>
            <a:pPr marL="0" marR="0" indent="0" algn="just">
              <a:lnSpc>
                <a:spcPts val="1900"/>
              </a:lnSpc>
              <a:spcBef>
                <a:spcPts val="615"/>
              </a:spcBef>
              <a:spcAft>
                <a:spcPts val="0"/>
              </a:spcAft>
            </a:pPr>
            <a:r>
              <a:rPr lang="it-IT" sz="1100" spc="0">
                <a:solidFill>
                  <a:srgbClr val="000000"/>
                </a:solidFill>
                <a:latin typeface="Bookman Old Style" panose="02020603050405020304" pitchFamily="1"/>
              </a:rPr>
              <a:t>A decorrere dalla comunicazione ai controinteressati il termine di cui al precedente par. 4.1. è sospeso fino all’eventuale opposizione dei controinteressati. Decorso tale termine l’Ente provvede sulla richiesta, accertata la ricezione della comunicazione. </a:t>
            </a:r>
          </a:p>
          <a:p>
            <a:pPr marL="0" marR="0" indent="0" algn="l">
              <a:lnSpc>
                <a:spcPts val="1200"/>
              </a:lnSpc>
              <a:spcBef>
                <a:spcPts val="3840"/>
              </a:spcBef>
              <a:spcAft>
                <a:spcPts val="0"/>
              </a:spcAft>
            </a:pPr>
            <a:r>
              <a:rPr lang="it-IT" sz="1100" i="1" u="sng" spc="0">
                <a:solidFill>
                  <a:srgbClr val="000000"/>
                </a:solidFill>
                <a:latin typeface="Bookman Old Style" panose="02020603050405020304" pitchFamily="1"/>
              </a:rPr>
              <a:t>4.3. Il rifiuto, il differimento e la limitazione dell’accesso - i ricorsi </a:t>
            </a:r>
          </a:p>
          <a:p>
            <a:pPr marL="0" marR="0" indent="0" algn="just">
              <a:lnSpc>
                <a:spcPts val="1900"/>
              </a:lnSpc>
              <a:spcBef>
                <a:spcPts val="610"/>
              </a:spcBef>
              <a:spcAft>
                <a:spcPts val="0"/>
              </a:spcAft>
            </a:pPr>
            <a:r>
              <a:rPr lang="it-IT" sz="1100" spc="0">
                <a:solidFill>
                  <a:srgbClr val="000000"/>
                </a:solidFill>
                <a:latin typeface="Bookman Old Style" panose="02020603050405020304" pitchFamily="1"/>
              </a:rPr>
              <a:t>Nella valutazione dell’istanza di accesso l’Ente deve verificare che la richiesta non riguardi atti, documenti o informazioni sottratte alla possibilità di ostensione in quanto ricadenti in una delle fattispecie indicate nell’art. 5-bis di cui al successivo par. 5. </a:t>
            </a:r>
          </a:p>
          <a:p>
            <a:pPr marL="0" marR="0" indent="0" algn="just">
              <a:lnSpc>
                <a:spcPts val="1900"/>
              </a:lnSpc>
              <a:spcBef>
                <a:spcPts val="575"/>
              </a:spcBef>
              <a:spcAft>
                <a:spcPts val="0"/>
              </a:spcAft>
            </a:pPr>
            <a:r>
              <a:rPr lang="it-IT" sz="1100" spc="0">
                <a:solidFill>
                  <a:srgbClr val="000000"/>
                </a:solidFill>
                <a:latin typeface="Bookman Old Style" panose="02020603050405020304" pitchFamily="1"/>
              </a:rPr>
              <a:t>Il rifiuto, il differimento e la limitazione all’accesso devono cioè essere motivati con riferimento a quanto stabilito dall’art. 5-bis del decreto trasparenza, ossia alle </a:t>
            </a:r>
            <a:r>
              <a:rPr lang="it-IT" sz="1100" i="1" spc="0">
                <a:solidFill>
                  <a:srgbClr val="000000"/>
                </a:solidFill>
                <a:latin typeface="Bookman Old Style" panose="02020603050405020304" pitchFamily="1"/>
              </a:rPr>
              <a:t>eccezioni assolute ed eccezioni relative</a:t>
            </a:r>
            <a:r>
              <a:rPr lang="it-IT" sz="1100" spc="0">
                <a:solidFill>
                  <a:srgbClr val="000000"/>
                </a:solidFill>
                <a:latin typeface="Bookman Old Style" panose="02020603050405020304" pitchFamily="1"/>
              </a:rPr>
              <a:t>. </a:t>
            </a:r>
          </a:p>
          <a:p>
            <a:pPr marL="0" marR="0" indent="0" algn="just">
              <a:lnSpc>
                <a:spcPts val="1900"/>
              </a:lnSpc>
              <a:spcBef>
                <a:spcPts val="590"/>
              </a:spcBef>
              <a:spcAft>
                <a:spcPts val="45"/>
              </a:spcAft>
            </a:pPr>
            <a:r>
              <a:rPr lang="it-IT" sz="1100" spc="0">
                <a:solidFill>
                  <a:srgbClr val="000000"/>
                </a:solidFill>
                <a:latin typeface="Bookman Old Style" panose="02020603050405020304" pitchFamily="1"/>
              </a:rPr>
              <a:t>La motivazione del diniego all’accesso deve essere rappresentata in maniera da far comprendere ai cittadini l’ampiezza ed i limiti dell’accesso generalizzato, e permettere loro di poter adeguatamente tutelare dinanzi al giudice i propri interessi nei confronti delle decisioni dell’amministrazione. </a:t>
            </a:r>
          </a:p>
        </p:txBody>
      </p:sp>
      <p:sp>
        <p:nvSpPr>
          <p:cNvPr id="48" name="Segnaposto testo 47"/>
          <p:cNvSpPr>
            <a:spLocks noGrp="1"/>
          </p:cNvSpPr>
          <p:nvPr>
            <p:ph type="body" idx="10"/>
          </p:nvPr>
        </p:nvSpPr>
        <p:spPr>
          <a:xfrm>
            <a:off x="3683000"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9 </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1.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3.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4.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5.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7.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8.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0.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1.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3.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4.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5.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6.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8.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0.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1.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Image.jpg"/>
          <p:cNvPicPr/>
          <p:nvPr/>
        </p:nvPicPr>
        <p:blipFill>
          <a:blip r:embed="rId2"/>
          <a:stretch>
            <a:fillRect/>
          </a:stretch>
        </p:blipFill>
        <p:spPr>
          <a:xfrm>
            <a:off x="0" y="12065"/>
            <a:ext cx="7559040" cy="10683240"/>
          </a:xfrm>
          <a:prstGeom prst="rect">
            <a:avLst/>
          </a:prstGeom>
        </p:spPr>
      </p:pic>
      <p:sp>
        <p:nvSpPr>
          <p:cNvPr id="6" name="Segnaposto testo 5"/>
          <p:cNvSpPr>
            <a:spLocks noGrp="1"/>
          </p:cNvSpPr>
          <p:nvPr>
            <p:ph type="body" idx="10"/>
          </p:nvPr>
        </p:nvSpPr>
        <p:spPr>
          <a:xfrm>
            <a:off x="0" y="189230"/>
            <a:ext cx="288925" cy="1038860"/>
          </a:xfrm>
          <a:prstGeom prst="rect">
            <a:avLst/>
          </a:prstGeom>
          <a:noFill/>
          <a:ln w="0" cmpd="sng">
            <a:noFill/>
            <a:prstDash val="solid"/>
          </a:ln>
        </p:spPr>
        <p:txBody>
          <a:bodyPr vert="vert270" lIns="0" tIns="0" rIns="67310" bIns="0" anchor="t"/>
          <a:lstStyle/>
          <a:p>
            <a:pPr marL="0" marR="0" indent="0" algn="l">
              <a:lnSpc>
                <a:spcPts val="1600"/>
              </a:lnSpc>
              <a:spcAft>
                <a:spcPts val="120"/>
              </a:spcAft>
            </a:pPr>
            <a:r>
              <a:rPr lang="it-IT" sz="1650" spc="-100">
                <a:solidFill>
                  <a:srgbClr val="FFFFFF"/>
                </a:solidFill>
                <a:latin typeface="Arial" panose="02020603050405020304" pitchFamily="2"/>
              </a:rPr>
              <a:t>I Quaderni </a:t>
            </a:r>
          </a:p>
        </p:txBody>
      </p:sp>
      <p:sp>
        <p:nvSpPr>
          <p:cNvPr id="7" name="Segnaposto testo 6"/>
          <p:cNvSpPr>
            <a:spLocks noGrp="1"/>
          </p:cNvSpPr>
          <p:nvPr>
            <p:ph type="body" idx="10"/>
          </p:nvPr>
        </p:nvSpPr>
        <p:spPr>
          <a:xfrm>
            <a:off x="1337945" y="3388360"/>
            <a:ext cx="3636645" cy="1098550"/>
          </a:xfrm>
          <a:prstGeom prst="rect">
            <a:avLst/>
          </a:prstGeom>
          <a:noFill/>
          <a:ln w="0" cmpd="sng">
            <a:noFill/>
            <a:prstDash val="solid"/>
          </a:ln>
        </p:spPr>
        <p:txBody>
          <a:bodyPr vert="horz" lIns="0" tIns="12065" rIns="0" bIns="0" anchor="t"/>
          <a:lstStyle/>
          <a:p>
            <a:pPr marL="0" marR="0" indent="0" algn="l">
              <a:lnSpc>
                <a:spcPts val="4300"/>
              </a:lnSpc>
              <a:spcAft>
                <a:spcPts val="0"/>
              </a:spcAft>
            </a:pPr>
            <a:r>
              <a:rPr lang="it-IT" sz="4150" spc="-10">
                <a:solidFill>
                  <a:srgbClr val="000000"/>
                </a:solidFill>
                <a:latin typeface="Arial Narrow" panose="02020603050405020304" pitchFamily="2"/>
              </a:rPr>
              <a:t>Il nuovo diritto </a:t>
            </a:r>
          </a:p>
          <a:p>
            <a:pPr marL="0" marR="0" indent="0" algn="l">
              <a:lnSpc>
                <a:spcPts val="4200"/>
              </a:lnSpc>
              <a:spcBef>
                <a:spcPts val="0"/>
              </a:spcBef>
              <a:spcAft>
                <a:spcPts val="0"/>
              </a:spcAft>
            </a:pPr>
            <a:r>
              <a:rPr lang="it-IT" sz="4150" spc="-60">
                <a:solidFill>
                  <a:srgbClr val="000000"/>
                </a:solidFill>
                <a:latin typeface="Arial Narrow" panose="02020603050405020304" pitchFamily="2"/>
              </a:rPr>
              <a:t>di accesso civico </a:t>
            </a:r>
          </a:p>
        </p:txBody>
      </p:sp>
      <p:sp>
        <p:nvSpPr>
          <p:cNvPr id="8" name="Segnaposto testo 7"/>
          <p:cNvSpPr>
            <a:spLocks noGrp="1"/>
          </p:cNvSpPr>
          <p:nvPr>
            <p:ph type="body" idx="10"/>
          </p:nvPr>
        </p:nvSpPr>
        <p:spPr>
          <a:xfrm>
            <a:off x="1334770" y="4486910"/>
            <a:ext cx="4276725" cy="681990"/>
          </a:xfrm>
          <a:prstGeom prst="rect">
            <a:avLst/>
          </a:prstGeom>
          <a:noFill/>
          <a:ln w="0" cmpd="sng">
            <a:noFill/>
            <a:prstDash val="solid"/>
          </a:ln>
        </p:spPr>
        <p:txBody>
          <a:bodyPr vert="horz" lIns="0" tIns="28575" rIns="0" bIns="0" anchor="t"/>
          <a:lstStyle/>
          <a:p>
            <a:pPr marL="0" marR="0" indent="0" algn="l">
              <a:lnSpc>
                <a:spcPts val="3300"/>
              </a:lnSpc>
              <a:spcAft>
                <a:spcPts val="0"/>
              </a:spcAft>
            </a:pPr>
            <a:r>
              <a:rPr lang="it-IT" sz="4150" spc="-25">
                <a:solidFill>
                  <a:srgbClr val="000000"/>
                </a:solidFill>
                <a:latin typeface="Arial Narrow" panose="02020603050405020304" pitchFamily="2"/>
              </a:rPr>
              <a:t>I</a:t>
            </a:r>
            <a:r>
              <a:rPr lang="it-IT" sz="1800" spc="-25">
                <a:solidFill>
                  <a:srgbClr val="000000"/>
                </a:solidFill>
                <a:latin typeface="Arial Narrow" panose="02020603050405020304" pitchFamily="2"/>
              </a:rPr>
              <a:t>NDIRIZZI PROCEDIMENTALI </a:t>
            </a:r>
          </a:p>
          <a:p>
            <a:pPr marL="0" marR="0" indent="0" algn="l">
              <a:lnSpc>
                <a:spcPts val="1800"/>
              </a:lnSpc>
              <a:spcBef>
                <a:spcPts val="0"/>
              </a:spcBef>
              <a:spcAft>
                <a:spcPts val="0"/>
              </a:spcAft>
            </a:pPr>
            <a:r>
              <a:rPr lang="it-IT" sz="1800" spc="-25">
                <a:solidFill>
                  <a:srgbClr val="000000"/>
                </a:solidFill>
                <a:latin typeface="Arial Narrow" panose="02020603050405020304" pitchFamily="2"/>
              </a:rPr>
              <a:t>ED ORGANIZZATIVI PER GLI ENTI LOCALI </a:t>
            </a:r>
          </a:p>
        </p:txBody>
      </p:sp>
      <p:sp>
        <p:nvSpPr>
          <p:cNvPr id="9" name="Segnaposto testo 8"/>
          <p:cNvSpPr>
            <a:spLocks noGrp="1"/>
          </p:cNvSpPr>
          <p:nvPr>
            <p:ph type="body" idx="10"/>
          </p:nvPr>
        </p:nvSpPr>
        <p:spPr>
          <a:xfrm>
            <a:off x="1362710" y="6255385"/>
            <a:ext cx="4440555" cy="795655"/>
          </a:xfrm>
          <a:prstGeom prst="rect">
            <a:avLst/>
          </a:prstGeom>
          <a:noFill/>
          <a:ln w="0" cmpd="sng">
            <a:noFill/>
            <a:prstDash val="solid"/>
          </a:ln>
        </p:spPr>
        <p:txBody>
          <a:bodyPr vert="horz" lIns="0" tIns="13335" rIns="0" bIns="0" anchor="t"/>
          <a:lstStyle/>
          <a:p>
            <a:pPr marL="0" marR="0" indent="0" algn="l">
              <a:lnSpc>
                <a:spcPts val="2900"/>
              </a:lnSpc>
              <a:spcAft>
                <a:spcPts val="0"/>
              </a:spcAft>
            </a:pPr>
            <a:r>
              <a:rPr lang="it-IT" sz="2750" spc="-30">
                <a:solidFill>
                  <a:srgbClr val="575859"/>
                </a:solidFill>
                <a:latin typeface="Arial Narrow" panose="02020603050405020304" pitchFamily="2"/>
              </a:rPr>
              <a:t>Istruzioni tecniche, linee guida, </a:t>
            </a:r>
          </a:p>
          <a:p>
            <a:pPr marL="0" marR="0" indent="0" algn="l">
              <a:lnSpc>
                <a:spcPts val="2900"/>
              </a:lnSpc>
              <a:spcBef>
                <a:spcPts val="280"/>
              </a:spcBef>
              <a:spcAft>
                <a:spcPts val="0"/>
              </a:spcAft>
            </a:pPr>
            <a:r>
              <a:rPr lang="it-IT" sz="2750" spc="-25">
                <a:solidFill>
                  <a:srgbClr val="575859"/>
                </a:solidFill>
                <a:latin typeface="Arial Narrow" panose="02020603050405020304" pitchFamily="2"/>
              </a:rPr>
              <a:t>note e modulistica </a:t>
            </a:r>
          </a:p>
        </p:txBody>
      </p:sp>
      <p:sp>
        <p:nvSpPr>
          <p:cNvPr id="10" name="Segnaposto testo 9"/>
          <p:cNvSpPr>
            <a:spLocks noGrp="1"/>
          </p:cNvSpPr>
          <p:nvPr>
            <p:ph type="body" idx="10"/>
          </p:nvPr>
        </p:nvSpPr>
        <p:spPr>
          <a:xfrm>
            <a:off x="572770" y="9454515"/>
            <a:ext cx="1889760" cy="581025"/>
          </a:xfrm>
          <a:prstGeom prst="rect">
            <a:avLst/>
          </a:prstGeom>
          <a:noFill/>
          <a:ln w="0" cmpd="sng">
            <a:noFill/>
            <a:prstDash val="solid"/>
          </a:ln>
        </p:spPr>
        <p:txBody>
          <a:bodyPr vert="horz" lIns="0" tIns="0" rIns="0" bIns="0" anchor="t"/>
          <a:lstStyle/>
          <a:p>
            <a:pPr marL="0" marR="0" indent="0" algn="l">
              <a:lnSpc>
                <a:spcPts val="4500"/>
              </a:lnSpc>
              <a:spcAft>
                <a:spcPts val="0"/>
              </a:spcAft>
            </a:pPr>
            <a:r>
              <a:rPr lang="it-IT" sz="2700" b="1" i="1" spc="229">
                <a:solidFill>
                  <a:srgbClr val="F5911F"/>
                </a:solidFill>
                <a:latin typeface="Arial" panose="02020603050405020304" pitchFamily="2"/>
              </a:rPr>
              <a:t>5</a:t>
            </a:r>
            <a:r>
              <a:rPr lang="it-IT" sz="1800" spc="-35">
                <a:solidFill>
                  <a:srgbClr val="000000"/>
                </a:solidFill>
                <a:latin typeface="Arial Narrow" panose="02020603050405020304" pitchFamily="2"/>
              </a:rPr>
              <a:t> dicembre 2016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3" name="Image.jpg"/>
          <p:cNvPicPr/>
          <p:nvPr/>
        </p:nvPicPr>
        <p:blipFill>
          <a:blip r:embed="rId2"/>
          <a:stretch>
            <a:fillRect/>
          </a:stretch>
        </p:blipFill>
        <p:spPr>
          <a:xfrm>
            <a:off x="3715385" y="9640570"/>
            <a:ext cx="133985" cy="97790"/>
          </a:xfrm>
          <a:prstGeom prst="rect">
            <a:avLst/>
          </a:prstGeom>
        </p:spPr>
      </p:pic>
      <p:sp>
        <p:nvSpPr>
          <p:cNvPr id="51" name="Segnaposto testo 50"/>
          <p:cNvSpPr>
            <a:spLocks noGrp="1"/>
          </p:cNvSpPr>
          <p:nvPr>
            <p:ph type="body" idx="10"/>
          </p:nvPr>
        </p:nvSpPr>
        <p:spPr>
          <a:xfrm>
            <a:off x="703580" y="1219200"/>
            <a:ext cx="6155690" cy="8421370"/>
          </a:xfrm>
          <a:prstGeom prst="rect">
            <a:avLst/>
          </a:prstGeom>
          <a:noFill/>
          <a:ln w="0" cmpd="sng">
            <a:noFill/>
            <a:prstDash val="solid"/>
          </a:ln>
        </p:spPr>
        <p:txBody>
          <a:bodyPr vert="horz" lIns="0" tIns="11430" rIns="0" bIns="0" anchor="t"/>
          <a:lstStyle/>
          <a:p>
            <a:pPr marL="0" marR="0" indent="0" algn="l">
              <a:lnSpc>
                <a:spcPts val="1200"/>
              </a:lnSpc>
              <a:spcAft>
                <a:spcPts val="0"/>
              </a:spcAft>
            </a:pPr>
            <a:r>
              <a:rPr lang="it-IT" sz="1100" u="sng" spc="0" dirty="0">
                <a:solidFill>
                  <a:srgbClr val="000000"/>
                </a:solidFill>
                <a:latin typeface="Bookman Old Style" panose="02020603050405020304" pitchFamily="1"/>
              </a:rPr>
              <a:t>Il rifiuto </a:t>
            </a:r>
          </a:p>
          <a:p>
            <a:pPr marL="0" marR="0" indent="0" algn="just">
              <a:lnSpc>
                <a:spcPts val="1900"/>
              </a:lnSpc>
              <a:spcBef>
                <a:spcPts val="595"/>
              </a:spcBef>
              <a:spcAft>
                <a:spcPts val="0"/>
              </a:spcAft>
            </a:pPr>
            <a:r>
              <a:rPr lang="it-IT" sz="1100" spc="0" dirty="0">
                <a:solidFill>
                  <a:srgbClr val="000000"/>
                </a:solidFill>
                <a:latin typeface="Bookman Old Style" panose="02020603050405020304" pitchFamily="1"/>
              </a:rPr>
              <a:t>Il rifiuto deve essere motivato da un preciso nesso di causalità </a:t>
            </a:r>
            <a:r>
              <a:rPr lang="it-IT" sz="1100" b="1" spc="0" dirty="0">
                <a:solidFill>
                  <a:srgbClr val="FF0000"/>
                </a:solidFill>
                <a:latin typeface="Bookman Old Style" panose="02020603050405020304" pitchFamily="1"/>
              </a:rPr>
              <a:t>tra l’accesso e il pregiudizio agli interessi considerati meritevoli di tutela. </a:t>
            </a:r>
            <a:r>
              <a:rPr lang="it-IT" sz="1100" spc="0" dirty="0">
                <a:solidFill>
                  <a:srgbClr val="000000"/>
                </a:solidFill>
                <a:latin typeface="Bookman Old Style" panose="02020603050405020304" pitchFamily="1"/>
              </a:rPr>
              <a:t>In tal caso l’Ente deve quindi: </a:t>
            </a:r>
          </a:p>
          <a:p>
            <a:pPr marL="0" marR="0" indent="228600" algn="just">
              <a:lnSpc>
                <a:spcPts val="1900"/>
              </a:lnSpc>
              <a:spcBef>
                <a:spcPts val="610"/>
              </a:spcBef>
              <a:spcAft>
                <a:spcPts val="0"/>
              </a:spcAft>
              <a:buFont typeface="Bookman Old Style"/>
              <a:buAutoNum type="alphaLcPeriod"/>
            </a:pPr>
            <a:r>
              <a:rPr lang="it-IT" sz="1100" spc="0" dirty="0">
                <a:solidFill>
                  <a:srgbClr val="000000"/>
                </a:solidFill>
                <a:latin typeface="Bookman Old Style" panose="02020603050405020304" pitchFamily="1"/>
              </a:rPr>
              <a:t>indicare chiaramente quale - tra gli interessi elencati all’art. 5, commi 1 e 2 - viene pregiudicato; </a:t>
            </a:r>
          </a:p>
          <a:p>
            <a:pPr marL="0" marR="0" indent="228600" algn="just">
              <a:lnSpc>
                <a:spcPts val="1900"/>
              </a:lnSpc>
              <a:spcBef>
                <a:spcPts val="585"/>
              </a:spcBef>
              <a:spcAft>
                <a:spcPts val="0"/>
              </a:spcAft>
              <a:buFont typeface="Bookman Old Style"/>
              <a:buAutoNum type="alphaLcPeriod"/>
            </a:pPr>
            <a:r>
              <a:rPr lang="it-IT" sz="1100" spc="0" dirty="0">
                <a:solidFill>
                  <a:srgbClr val="000000"/>
                </a:solidFill>
                <a:latin typeface="Bookman Old Style" panose="02020603050405020304" pitchFamily="1"/>
              </a:rPr>
              <a:t>dimostrare che il pregiudizio (concreto) prefigurato dipende direttamente dalla ostensione dell’informazione richiesta; </a:t>
            </a:r>
          </a:p>
          <a:p>
            <a:pPr marL="0" marR="0" indent="228600" algn="just">
              <a:lnSpc>
                <a:spcPts val="1900"/>
              </a:lnSpc>
              <a:spcBef>
                <a:spcPts val="605"/>
              </a:spcBef>
              <a:spcAft>
                <a:spcPts val="0"/>
              </a:spcAft>
              <a:buFont typeface="Bookman Old Style"/>
              <a:buAutoNum type="alphaLcPeriod"/>
            </a:pPr>
            <a:r>
              <a:rPr lang="it-IT" sz="1100" spc="0" dirty="0">
                <a:solidFill>
                  <a:srgbClr val="000000"/>
                </a:solidFill>
                <a:latin typeface="Bookman Old Style" panose="02020603050405020304" pitchFamily="1"/>
              </a:rPr>
              <a:t>dimostrare che il pregiudizio conseguente alla ostensione è un evento altamente probabile e non soltanto possibile. </a:t>
            </a:r>
          </a:p>
          <a:p>
            <a:pPr marL="0" marR="0" indent="0" algn="l">
              <a:lnSpc>
                <a:spcPts val="1200"/>
              </a:lnSpc>
              <a:spcBef>
                <a:spcPts val="1240"/>
              </a:spcBef>
              <a:spcAft>
                <a:spcPts val="0"/>
              </a:spcAft>
            </a:pPr>
            <a:r>
              <a:rPr lang="it-IT" sz="1100" u="sng" spc="0" dirty="0">
                <a:solidFill>
                  <a:srgbClr val="000000"/>
                </a:solidFill>
                <a:latin typeface="Bookman Old Style" panose="02020603050405020304" pitchFamily="1"/>
              </a:rPr>
              <a:t>L’accesso parziale </a:t>
            </a:r>
          </a:p>
          <a:p>
            <a:pPr marL="0" marR="0" indent="0" algn="just">
              <a:lnSpc>
                <a:spcPts val="1900"/>
              </a:lnSpc>
              <a:spcBef>
                <a:spcPts val="610"/>
              </a:spcBef>
              <a:spcAft>
                <a:spcPts val="0"/>
              </a:spcAft>
            </a:pPr>
            <a:r>
              <a:rPr lang="it-IT" sz="1100" spc="0" dirty="0">
                <a:solidFill>
                  <a:srgbClr val="000000"/>
                </a:solidFill>
                <a:latin typeface="Bookman Old Style" panose="02020603050405020304" pitchFamily="1"/>
              </a:rPr>
              <a:t>Occorre precisare che se l’Ente ravvisa la sussistenza dei predetti limiti soltanto per alcuni dati o alcune parti del documento richiesto, deve essere consentito l'accesso agli altri dati o alle altre parti. In buona sostanza l’Ente deve consentire </a:t>
            </a:r>
            <a:r>
              <a:rPr lang="it-IT" sz="1100" spc="0" dirty="0">
                <a:solidFill>
                  <a:srgbClr val="FF0000"/>
                </a:solidFill>
                <a:latin typeface="Bookman Old Style" panose="02020603050405020304" pitchFamily="1"/>
              </a:rPr>
              <a:t>l’accesso parziale </a:t>
            </a:r>
            <a:r>
              <a:rPr lang="it-IT" sz="1100" spc="0" dirty="0">
                <a:solidFill>
                  <a:srgbClr val="000000"/>
                </a:solidFill>
                <a:latin typeface="Bookman Old Style" panose="02020603050405020304" pitchFamily="1"/>
              </a:rPr>
              <a:t>utilizzando, se del caso, </a:t>
            </a:r>
            <a:r>
              <a:rPr lang="it-IT" sz="1100" spc="0" dirty="0">
                <a:solidFill>
                  <a:srgbClr val="FF0000"/>
                </a:solidFill>
                <a:latin typeface="Bookman Old Style" panose="02020603050405020304" pitchFamily="1"/>
              </a:rPr>
              <a:t>la tecnica dell’oscuramento di alcuni dati, qualora la protezione dell’interesse sotteso alla eccezione sia invece assicurata dal diniego di ostensione di una parte soltanto di esso,</a:t>
            </a:r>
            <a:r>
              <a:rPr lang="it-IT" sz="1100" spc="0" dirty="0">
                <a:solidFill>
                  <a:srgbClr val="000000"/>
                </a:solidFill>
                <a:latin typeface="Bookman Old Style" panose="02020603050405020304" pitchFamily="1"/>
              </a:rPr>
              <a:t> consentendo l’accesso alle restanti parti (cd. accesso parziale). </a:t>
            </a:r>
          </a:p>
          <a:p>
            <a:pPr marL="0" marR="0" indent="0" algn="l">
              <a:lnSpc>
                <a:spcPts val="1200"/>
              </a:lnSpc>
              <a:spcBef>
                <a:spcPts val="1290"/>
              </a:spcBef>
              <a:spcAft>
                <a:spcPts val="0"/>
              </a:spcAft>
            </a:pPr>
            <a:r>
              <a:rPr lang="it-IT" sz="1100" u="sng" spc="0" dirty="0">
                <a:solidFill>
                  <a:srgbClr val="000000"/>
                </a:solidFill>
                <a:latin typeface="Bookman Old Style" panose="02020603050405020304" pitchFamily="1"/>
              </a:rPr>
              <a:t>Il differimento </a:t>
            </a:r>
          </a:p>
          <a:p>
            <a:pPr marL="0" marR="0" indent="0" algn="just">
              <a:lnSpc>
                <a:spcPts val="1900"/>
              </a:lnSpc>
              <a:spcBef>
                <a:spcPts val="625"/>
              </a:spcBef>
              <a:spcAft>
                <a:spcPts val="0"/>
              </a:spcAft>
            </a:pPr>
            <a:r>
              <a:rPr lang="it-IT" sz="1100" spc="0" dirty="0">
                <a:solidFill>
                  <a:srgbClr val="000000"/>
                </a:solidFill>
                <a:latin typeface="Bookman Old Style" panose="02020603050405020304" pitchFamily="1"/>
              </a:rPr>
              <a:t>Occorre considerare, inoltre che i limiti operano nell’arco temporale nel quale la tutela è giustificata in relazione alla natura del dato, del documento o dell’informazione di cui è richiesto l’accesso: “</a:t>
            </a:r>
            <a:r>
              <a:rPr lang="it-IT" sz="1100" i="1" spc="0" dirty="0">
                <a:solidFill>
                  <a:srgbClr val="000000"/>
                </a:solidFill>
                <a:latin typeface="Bookman Old Style" panose="02020603050405020304" pitchFamily="1"/>
              </a:rPr>
              <a:t>I limiti </a:t>
            </a:r>
            <a:r>
              <a:rPr lang="it-IT" sz="1100" spc="0" dirty="0">
                <a:solidFill>
                  <a:srgbClr val="000000"/>
                </a:solidFill>
                <a:latin typeface="Bookman Old Style" panose="02020603050405020304" pitchFamily="1"/>
              </a:rPr>
              <a:t>(...) </a:t>
            </a:r>
            <a:r>
              <a:rPr lang="it-IT" sz="1100" i="1" spc="0" dirty="0">
                <a:solidFill>
                  <a:srgbClr val="000000"/>
                </a:solidFill>
                <a:latin typeface="Bookman Old Style" panose="02020603050405020304" pitchFamily="1"/>
              </a:rPr>
              <a:t>si applicano unicamente per il periodo nel quale la protezione è giustificata in relazione alla natura del dato. L'accesso civico non può essere negato ove, per la tutela degli interessi di cui ai commi 1 e 2, sia sufficiente fare ricorso al potere di differimento</a:t>
            </a:r>
            <a:r>
              <a:rPr lang="it-IT" sz="1100" spc="0" dirty="0">
                <a:solidFill>
                  <a:srgbClr val="000000"/>
                </a:solidFill>
                <a:latin typeface="Bookman Old Style" panose="02020603050405020304" pitchFamily="1"/>
              </a:rPr>
              <a:t>” (art. 5-bis, c. 5). </a:t>
            </a:r>
          </a:p>
          <a:p>
            <a:pPr marL="0" marR="0" indent="0" algn="just">
              <a:lnSpc>
                <a:spcPts val="1900"/>
              </a:lnSpc>
              <a:spcBef>
                <a:spcPts val="590"/>
              </a:spcBef>
              <a:spcAft>
                <a:spcPts val="0"/>
              </a:spcAft>
            </a:pPr>
            <a:r>
              <a:rPr lang="it-IT" sz="1100" spc="0" dirty="0">
                <a:solidFill>
                  <a:srgbClr val="000000"/>
                </a:solidFill>
                <a:latin typeface="Bookman Old Style" panose="02020603050405020304" pitchFamily="1"/>
              </a:rPr>
              <a:t>La valutazione del pregiudizio in concreto deve essere compiuta </a:t>
            </a:r>
            <a:r>
              <a:rPr lang="it-IT" sz="1100" spc="0" dirty="0">
                <a:solidFill>
                  <a:srgbClr val="FF0000"/>
                </a:solidFill>
                <a:latin typeface="Bookman Old Style" panose="02020603050405020304" pitchFamily="1"/>
              </a:rPr>
              <a:t>con riferimento all’ambito temporale in cui viene formulata la domanda di accesso: “il pregiudizio concreto, in altri termini, va valutato rispetto al momento ed al contesto in cui l’informazione viene resa accessibile, e non in termini assoluti ed atemporali</a:t>
            </a:r>
            <a:r>
              <a:rPr lang="it-IT" sz="1100" spc="0" dirty="0">
                <a:solidFill>
                  <a:srgbClr val="000000"/>
                </a:solidFill>
                <a:latin typeface="Bookman Old Style" panose="02020603050405020304" pitchFamily="1"/>
              </a:rPr>
              <a:t>” (cfr. ANAC, Linee Guida). Conseguentemente, ove ne ricorrano i presupposti ai fini della protezione dell’interesse tutelato, l’Ente potrà valutare sufficiente il differimento dell’accesso. </a:t>
            </a:r>
          </a:p>
          <a:p>
            <a:pPr marL="0" marR="0" indent="0" algn="l">
              <a:lnSpc>
                <a:spcPts val="1200"/>
              </a:lnSpc>
              <a:spcBef>
                <a:spcPts val="1265"/>
              </a:spcBef>
              <a:spcAft>
                <a:spcPts val="2790"/>
              </a:spcAft>
            </a:pPr>
            <a:r>
              <a:rPr lang="it-IT" sz="1100" u="sng" spc="0" dirty="0">
                <a:solidFill>
                  <a:srgbClr val="000000"/>
                </a:solidFill>
                <a:latin typeface="Bookman Old Style" panose="02020603050405020304" pitchFamily="1"/>
              </a:rPr>
              <a:t>I possibili ricorsi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56" name="Segnaposto testo 55"/>
          <p:cNvSpPr>
            <a:spLocks noGrp="1"/>
          </p:cNvSpPr>
          <p:nvPr>
            <p:ph type="body" idx="10"/>
          </p:nvPr>
        </p:nvSpPr>
        <p:spPr>
          <a:xfrm>
            <a:off x="708025" y="812800"/>
            <a:ext cx="6155690" cy="7743825"/>
          </a:xfrm>
          <a:prstGeom prst="rect">
            <a:avLst/>
          </a:prstGeom>
          <a:noFill/>
          <a:ln w="0" cmpd="sng">
            <a:noFill/>
            <a:prstDash val="solid"/>
          </a:ln>
        </p:spPr>
        <p:txBody>
          <a:bodyPr vert="horz" lIns="0" tIns="8255" rIns="0" bIns="0" anchor="t"/>
          <a:lstStyle/>
          <a:p>
            <a:pPr marL="0" marR="0" indent="0" algn="just">
              <a:lnSpc>
                <a:spcPts val="1900"/>
              </a:lnSpc>
              <a:spcAft>
                <a:spcPts val="0"/>
              </a:spcAft>
            </a:pPr>
            <a:r>
              <a:rPr lang="it-IT" sz="1100" spc="0" dirty="0">
                <a:solidFill>
                  <a:srgbClr val="000000"/>
                </a:solidFill>
                <a:latin typeface="Bookman Old Style" panose="02020603050405020304" pitchFamily="1"/>
              </a:rPr>
              <a:t>È previsto dai commi 7 e 8 del nuovo art. 5 del </a:t>
            </a:r>
            <a:r>
              <a:rPr lang="it-IT" sz="1100" spc="0" dirty="0" err="1">
                <a:solidFill>
                  <a:srgbClr val="000000"/>
                </a:solidFill>
                <a:latin typeface="Bookman Old Style" panose="02020603050405020304" pitchFamily="1"/>
              </a:rPr>
              <a:t>D.Lgs.</a:t>
            </a:r>
            <a:r>
              <a:rPr lang="it-IT" sz="1100" spc="0" dirty="0">
                <a:solidFill>
                  <a:srgbClr val="000000"/>
                </a:solidFill>
                <a:latin typeface="Bookman Old Style" panose="02020603050405020304" pitchFamily="1"/>
              </a:rPr>
              <a:t> n. 33/2013 un articolato sistema di </a:t>
            </a:r>
            <a:r>
              <a:rPr lang="it-IT" sz="1100" spc="0" dirty="0">
                <a:solidFill>
                  <a:srgbClr val="FF0000"/>
                </a:solidFill>
                <a:latin typeface="Bookman Old Style" panose="02020603050405020304" pitchFamily="1"/>
              </a:rPr>
              <a:t>rimedi per i casi di diniego e di mancata risposta </a:t>
            </a:r>
            <a:r>
              <a:rPr lang="it-IT" sz="1100" spc="0" dirty="0">
                <a:solidFill>
                  <a:srgbClr val="000000"/>
                </a:solidFill>
                <a:latin typeface="Bookman Old Style" panose="02020603050405020304" pitchFamily="1"/>
              </a:rPr>
              <a:t>che può essere cosi sintetizzato: </a:t>
            </a:r>
          </a:p>
          <a:p>
            <a:pPr marL="0" marR="0" indent="228600" algn="just">
              <a:lnSpc>
                <a:spcPts val="1900"/>
              </a:lnSpc>
              <a:spcBef>
                <a:spcPts val="580"/>
              </a:spcBef>
              <a:spcAft>
                <a:spcPts val="0"/>
              </a:spcAft>
              <a:buFont typeface="Bookman Old Style"/>
              <a:buAutoNum type="alphaLcPeriod"/>
            </a:pPr>
            <a:r>
              <a:rPr lang="it-IT" sz="1100" spc="0" dirty="0">
                <a:solidFill>
                  <a:srgbClr val="000000"/>
                </a:solidFill>
                <a:latin typeface="Bookman Old Style" panose="02020603050405020304" pitchFamily="1"/>
              </a:rPr>
              <a:t>facoltà di </a:t>
            </a:r>
            <a:r>
              <a:rPr lang="it-IT" sz="1100" spc="0" dirty="0">
                <a:solidFill>
                  <a:srgbClr val="FF0000"/>
                </a:solidFill>
                <a:latin typeface="Bookman Old Style" panose="02020603050405020304" pitchFamily="1"/>
              </a:rPr>
              <a:t>richiedere il riesame al Responsabile della prevenzione della corruzione e della trasparenza</a:t>
            </a:r>
            <a:r>
              <a:rPr lang="it-IT" sz="1100" spc="0" dirty="0">
                <a:solidFill>
                  <a:srgbClr val="000000"/>
                </a:solidFill>
                <a:latin typeface="Bookman Old Style" panose="02020603050405020304" pitchFamily="1"/>
              </a:rPr>
              <a:t>, che decide entro 20 giorni con provvedimento motivato</a:t>
            </a:r>
            <a:r>
              <a:rPr lang="it-IT" sz="1100" spc="0" baseline="30000" dirty="0">
                <a:solidFill>
                  <a:srgbClr val="000000"/>
                </a:solidFill>
                <a:latin typeface="Bookman Old Style" panose="02020603050405020304" pitchFamily="1"/>
              </a:rPr>
              <a:t>6</a:t>
            </a:r>
            <a:r>
              <a:rPr lang="it-IT" sz="1100" spc="0" dirty="0">
                <a:solidFill>
                  <a:srgbClr val="000000"/>
                </a:solidFill>
                <a:latin typeface="Bookman Old Style" panose="02020603050405020304" pitchFamily="1"/>
              </a:rPr>
              <a:t>. </a:t>
            </a:r>
          </a:p>
          <a:p>
            <a:pPr marL="0" marR="0" indent="228600" algn="just">
              <a:lnSpc>
                <a:spcPts val="1900"/>
              </a:lnSpc>
              <a:spcBef>
                <a:spcPts val="605"/>
              </a:spcBef>
              <a:spcAft>
                <a:spcPts val="0"/>
              </a:spcAft>
              <a:buFont typeface="Bookman Old Style"/>
              <a:buAutoNum type="alphaLcPeriod"/>
            </a:pPr>
            <a:r>
              <a:rPr lang="it-IT" sz="1100" spc="0" dirty="0">
                <a:solidFill>
                  <a:srgbClr val="000000"/>
                </a:solidFill>
                <a:latin typeface="Bookman Old Style" panose="02020603050405020304" pitchFamily="1"/>
              </a:rPr>
              <a:t>ricorso al </a:t>
            </a:r>
            <a:r>
              <a:rPr lang="it-IT" sz="1100" spc="0" dirty="0">
                <a:solidFill>
                  <a:srgbClr val="FF0000"/>
                </a:solidFill>
                <a:latin typeface="Bookman Old Style" panose="02020603050405020304" pitchFamily="1"/>
              </a:rPr>
              <a:t>Difensore civico competente territorialmente</a:t>
            </a:r>
            <a:r>
              <a:rPr lang="it-IT" sz="1100" spc="0" dirty="0">
                <a:solidFill>
                  <a:srgbClr val="000000"/>
                </a:solidFill>
                <a:latin typeface="Bookman Old Style" panose="02020603050405020304" pitchFamily="1"/>
              </a:rPr>
              <a:t>, ove costituito, o, in assenza, a </a:t>
            </a:r>
            <a:r>
              <a:rPr lang="it-IT" sz="1100" spc="0" dirty="0">
                <a:solidFill>
                  <a:srgbClr val="FF0000"/>
                </a:solidFill>
                <a:latin typeface="Bookman Old Style" panose="02020603050405020304" pitchFamily="1"/>
              </a:rPr>
              <a:t>quello competente per l’ambito territoriale immediatamente superiore</a:t>
            </a:r>
            <a:r>
              <a:rPr lang="it-IT" sz="1100" spc="0" dirty="0">
                <a:solidFill>
                  <a:srgbClr val="000000"/>
                </a:solidFill>
                <a:latin typeface="Bookman Old Style" panose="02020603050405020304" pitchFamily="1"/>
              </a:rPr>
              <a:t>. Il Difensore civico si pronuncia entro 30 giorni dalla presentazione del ricorso. Se il difensore civico ritiene illegittimo il diniego o il differimento, ne informa il richiedente e lo comunica all’amministrazione interessata. Se questa non conferma il diniego entro 30 giorni da tale comunicazione, l’accesso è consentito. </a:t>
            </a:r>
          </a:p>
          <a:p>
            <a:pPr marL="0" marR="0" indent="0" algn="l">
              <a:lnSpc>
                <a:spcPts val="1200"/>
              </a:lnSpc>
              <a:spcBef>
                <a:spcPts val="4410"/>
              </a:spcBef>
              <a:spcAft>
                <a:spcPts val="0"/>
              </a:spcAft>
            </a:pPr>
            <a:r>
              <a:rPr lang="it-IT" sz="1100" b="1" i="1" spc="0" dirty="0">
                <a:solidFill>
                  <a:srgbClr val="000000"/>
                </a:solidFill>
                <a:latin typeface="Bookman Old Style" panose="02020603050405020304" pitchFamily="1"/>
              </a:rPr>
              <a:t>5. Esclusioni e limitazioni dell’accesso </a:t>
            </a:r>
          </a:p>
          <a:p>
            <a:pPr marL="0" marR="0" indent="0" algn="l">
              <a:lnSpc>
                <a:spcPts val="1200"/>
              </a:lnSpc>
              <a:spcBef>
                <a:spcPts val="1415"/>
              </a:spcBef>
              <a:spcAft>
                <a:spcPts val="0"/>
              </a:spcAft>
            </a:pPr>
            <a:r>
              <a:rPr lang="it-IT" sz="1100" b="1" i="1" spc="0" dirty="0">
                <a:solidFill>
                  <a:srgbClr val="000000"/>
                </a:solidFill>
                <a:latin typeface="Bookman Old Style" panose="02020603050405020304" pitchFamily="1"/>
              </a:rPr>
              <a:t>5.1. Eccezioni assolute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L’accesso è escluso nei casi di segreto di Stato e negli altri casi di divieti di accesso o divulgazione previsti dalla legge, “</a:t>
            </a:r>
            <a:r>
              <a:rPr lang="it-IT" sz="1100" i="1" spc="0" dirty="0">
                <a:solidFill>
                  <a:srgbClr val="000000"/>
                </a:solidFill>
                <a:latin typeface="Bookman Old Style" panose="02020603050405020304" pitchFamily="1"/>
              </a:rPr>
              <a:t>ivi compresi i casi in cui l'accesso è subordinato dalla disciplina vigente al rispetto di specifiche condizioni, modalità o limiti, inclusi quelli di cui all'articolo 24, comma 1, della legge n. 241 del 1990</a:t>
            </a:r>
            <a:r>
              <a:rPr lang="it-IT" sz="1100" spc="0" dirty="0">
                <a:solidFill>
                  <a:srgbClr val="000000"/>
                </a:solidFill>
                <a:latin typeface="Bookman Old Style" panose="02020603050405020304" pitchFamily="1"/>
              </a:rPr>
              <a:t>” (art. 5-bis, c. 3). </a:t>
            </a:r>
          </a:p>
          <a:p>
            <a:pPr marL="0" marR="0" indent="0" algn="just">
              <a:lnSpc>
                <a:spcPts val="1900"/>
              </a:lnSpc>
              <a:spcBef>
                <a:spcPts val="590"/>
              </a:spcBef>
              <a:spcAft>
                <a:spcPts val="6285"/>
              </a:spcAft>
            </a:pPr>
            <a:r>
              <a:rPr lang="it-IT" sz="1100" spc="0" dirty="0">
                <a:solidFill>
                  <a:srgbClr val="000000"/>
                </a:solidFill>
                <a:latin typeface="Bookman Old Style" panose="02020603050405020304" pitchFamily="1"/>
              </a:rPr>
              <a:t>L’ANAC (cfr. Linee Guida), oltre a rinviare espressamente alle disposizioni di legge che definiscono specifici divieti di accesso o divulgazione, evidenzia i divieti che derivano </a:t>
            </a:r>
            <a:r>
              <a:rPr lang="it-IT" sz="1100" b="1" spc="0" dirty="0">
                <a:solidFill>
                  <a:srgbClr val="FF0000"/>
                </a:solidFill>
                <a:latin typeface="Bookman Old Style" panose="02020603050405020304" pitchFamily="1"/>
              </a:rPr>
              <a:t>dalla vigente normativa in materia di tutela della riservatezza </a:t>
            </a:r>
            <a:r>
              <a:rPr lang="it-IT" sz="1100" spc="0" dirty="0">
                <a:solidFill>
                  <a:srgbClr val="000000"/>
                </a:solidFill>
                <a:latin typeface="Bookman Old Style" panose="02020603050405020304" pitchFamily="1"/>
              </a:rPr>
              <a:t>inerenti i dati idonei a rivelare: lo </a:t>
            </a:r>
            <a:r>
              <a:rPr lang="it-IT" sz="1100" spc="0" dirty="0">
                <a:solidFill>
                  <a:srgbClr val="FF0000"/>
                </a:solidFill>
                <a:latin typeface="Bookman Old Style" panose="02020603050405020304" pitchFamily="1"/>
              </a:rPr>
              <a:t>stato di salute</a:t>
            </a:r>
            <a:r>
              <a:rPr lang="it-IT" sz="1100" spc="0" dirty="0">
                <a:solidFill>
                  <a:srgbClr val="000000"/>
                </a:solidFill>
                <a:latin typeface="Bookman Old Style" panose="02020603050405020304" pitchFamily="1"/>
              </a:rPr>
              <a:t>, ossia qualsiasi informazione da cui si possa desumere, anche indirettamente, lo stato di malattia o l’esistenza di patologie dei soggetti interessati, compreso qualsiasi riferimento alle condizioni di invalidità, disabilità o handicap fisici e/o psichici; </a:t>
            </a:r>
            <a:r>
              <a:rPr lang="it-IT" sz="1100" spc="0" dirty="0">
                <a:solidFill>
                  <a:srgbClr val="FF0000"/>
                </a:solidFill>
                <a:latin typeface="Bookman Old Style" panose="02020603050405020304" pitchFamily="1"/>
              </a:rPr>
              <a:t>la vita sessuale</a:t>
            </a:r>
            <a:r>
              <a:rPr lang="it-IT" sz="1100" spc="0" dirty="0">
                <a:solidFill>
                  <a:srgbClr val="000000"/>
                </a:solidFill>
                <a:latin typeface="Bookman Old Style" panose="02020603050405020304" pitchFamily="1"/>
              </a:rPr>
              <a:t>; le </a:t>
            </a:r>
            <a:r>
              <a:rPr lang="it-IT" sz="1100" spc="0" dirty="0">
                <a:solidFill>
                  <a:srgbClr val="FF0000"/>
                </a:solidFill>
                <a:latin typeface="Bookman Old Style" panose="02020603050405020304" pitchFamily="1"/>
              </a:rPr>
              <a:t>persone fisiche beneficiarie di aiuti economici </a:t>
            </a:r>
            <a:r>
              <a:rPr lang="it-IT" sz="1100" spc="0" dirty="0">
                <a:solidFill>
                  <a:srgbClr val="000000"/>
                </a:solidFill>
                <a:latin typeface="Bookman Old Style" panose="02020603050405020304" pitchFamily="1"/>
              </a:rPr>
              <a:t>da cui è possibile ricavare informazioni relative allo stato di salute ovvero alla situazione di disagio economico-sociale degli interessati. </a:t>
            </a:r>
          </a:p>
        </p:txBody>
      </p:sp>
      <p:sp>
        <p:nvSpPr>
          <p:cNvPr id="57" name="Segnaposto testo 56"/>
          <p:cNvSpPr>
            <a:spLocks noGrp="1"/>
          </p:cNvSpPr>
          <p:nvPr>
            <p:ph type="body" idx="10"/>
          </p:nvPr>
        </p:nvSpPr>
        <p:spPr>
          <a:xfrm>
            <a:off x="708025" y="8556625"/>
            <a:ext cx="6155690" cy="1047115"/>
          </a:xfrm>
          <a:prstGeom prst="rect">
            <a:avLst/>
          </a:prstGeom>
          <a:noFill/>
          <a:ln w="0" cmpd="sng">
            <a:noFill/>
            <a:prstDash val="solid"/>
          </a:ln>
        </p:spPr>
        <p:txBody>
          <a:bodyPr vert="horz" lIns="0" tIns="105410" rIns="0" bIns="0" anchor="t"/>
          <a:lstStyle/>
          <a:p>
            <a:pPr marL="0" marR="0" indent="0" algn="just">
              <a:lnSpc>
                <a:spcPts val="1100"/>
              </a:lnSpc>
              <a:spcAft>
                <a:spcPts val="10"/>
              </a:spcAft>
            </a:pPr>
            <a:r>
              <a:rPr lang="it-IT" sz="650" spc="5" dirty="0">
                <a:solidFill>
                  <a:srgbClr val="000000"/>
                </a:solidFill>
                <a:latin typeface="Calibri" panose="02020603050405020304" pitchFamily="1"/>
              </a:rPr>
              <a:t>6 </a:t>
            </a:r>
            <a:r>
              <a:rPr lang="it-IT" sz="900" spc="5" dirty="0">
                <a:solidFill>
                  <a:srgbClr val="000000"/>
                </a:solidFill>
                <a:latin typeface="Bookman Old Style" panose="02020603050405020304" pitchFamily="1"/>
              </a:rPr>
              <a:t>Se l’accesso è stato negato o differito, a tutela degli interessi di cui all’art. 5-bis, comma 2/a, il suddetto responsabile </a:t>
            </a:r>
            <a:r>
              <a:rPr lang="it-IT" sz="900" spc="5" dirty="0">
                <a:solidFill>
                  <a:srgbClr val="FF0000"/>
                </a:solidFill>
                <a:latin typeface="Bookman Old Style" panose="02020603050405020304" pitchFamily="1"/>
              </a:rPr>
              <a:t>provvede sentito il Garante per la protezione dei dati personali, il quale si pronuncia entro 10 giorni</a:t>
            </a:r>
            <a:r>
              <a:rPr lang="it-IT" sz="900" spc="5" dirty="0">
                <a:solidFill>
                  <a:srgbClr val="000000"/>
                </a:solidFill>
                <a:latin typeface="Bookman Old Style" panose="02020603050405020304" pitchFamily="1"/>
              </a:rPr>
              <a:t>. Dalla comunicazione al Garante il termine per l’adozione del provvedimento da parte del Responsabile è sospeso, fino alla ricezione del parere e comunque per un periodo non superiore a detti 10 giorni. Avverso la decisione dell’amministrazione competente ovvero a quella del Responsabile della prevenzione della corruzione, il richiedente può proporre ricorso al T.A.R. ai sensi dell’art. 116 del Codice di cui al </a:t>
            </a:r>
            <a:r>
              <a:rPr lang="it-IT" sz="900" spc="5" dirty="0" err="1">
                <a:solidFill>
                  <a:srgbClr val="000000"/>
                </a:solidFill>
                <a:latin typeface="Bookman Old Style" panose="02020603050405020304" pitchFamily="1"/>
              </a:rPr>
              <a:t>D.Lgs.</a:t>
            </a:r>
            <a:r>
              <a:rPr lang="it-IT" sz="900" spc="5" dirty="0">
                <a:solidFill>
                  <a:srgbClr val="000000"/>
                </a:solidFill>
                <a:latin typeface="Bookman Old Style" panose="02020603050405020304" pitchFamily="1"/>
              </a:rPr>
              <a:t> n. 104/2010. </a:t>
            </a:r>
          </a:p>
        </p:txBody>
      </p:sp>
      <p:sp>
        <p:nvSpPr>
          <p:cNvPr id="58" name="Segnaposto testo 57"/>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11 </a:t>
            </a:r>
          </a:p>
        </p:txBody>
      </p:sp>
      <p:cxnSp>
        <p:nvCxnSpPr>
          <p:cNvPr id="59" name="Connettore 1 58"/>
          <p:cNvCxnSpPr/>
          <p:nvPr/>
        </p:nvCxnSpPr>
        <p:spPr>
          <a:xfrm>
            <a:off x="708025" y="8561705"/>
            <a:ext cx="1844040" cy="0"/>
          </a:xfrm>
          <a:prstGeom prst="line">
            <a:avLst/>
          </a:prstGeom>
          <a:ln w="8890" cmpd="sng">
            <a:solidFill>
              <a:srgbClr val="000000"/>
            </a:solidFill>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2" name="Segnaposto testo 61"/>
          <p:cNvSpPr>
            <a:spLocks noGrp="1"/>
          </p:cNvSpPr>
          <p:nvPr>
            <p:ph type="body" idx="10"/>
          </p:nvPr>
        </p:nvSpPr>
        <p:spPr>
          <a:xfrm>
            <a:off x="701675" y="812800"/>
            <a:ext cx="6155690" cy="7207250"/>
          </a:xfrm>
          <a:prstGeom prst="rect">
            <a:avLst/>
          </a:prstGeom>
          <a:noFill/>
          <a:ln w="0" cmpd="sng">
            <a:noFill/>
            <a:prstDash val="solid"/>
          </a:ln>
        </p:spPr>
        <p:txBody>
          <a:bodyPr vert="horz" lIns="0" tIns="8890" rIns="0" bIns="0" anchor="t"/>
          <a:lstStyle/>
          <a:p>
            <a:pPr marL="0" marR="0" indent="0" algn="just">
              <a:lnSpc>
                <a:spcPts val="1900"/>
              </a:lnSpc>
              <a:spcAft>
                <a:spcPts val="0"/>
              </a:spcAft>
            </a:pPr>
            <a:r>
              <a:rPr lang="it-IT" sz="1100" spc="0" dirty="0">
                <a:solidFill>
                  <a:srgbClr val="000000"/>
                </a:solidFill>
                <a:latin typeface="Bookman Old Style" panose="02020603050405020304" pitchFamily="1"/>
              </a:rPr>
              <a:t>Per gli Enti locali, inoltre, risulta di particolare interesse il richiamo della disciplina sugli </a:t>
            </a:r>
            <a:r>
              <a:rPr lang="it-IT" sz="1100" spc="0" dirty="0">
                <a:solidFill>
                  <a:srgbClr val="FF0000"/>
                </a:solidFill>
                <a:latin typeface="Bookman Old Style" panose="02020603050405020304" pitchFamily="1"/>
              </a:rPr>
              <a:t>atti dello stato civile e dell’anagrafe</a:t>
            </a:r>
            <a:r>
              <a:rPr lang="it-IT" sz="1100" spc="0" dirty="0">
                <a:solidFill>
                  <a:srgbClr val="000000"/>
                </a:solidFill>
                <a:latin typeface="Bookman Old Style" panose="02020603050405020304" pitchFamily="1"/>
              </a:rPr>
              <a:t>, le cui informazioni risultano conoscibili con le modalità previste dalle relative discipline di settore. </a:t>
            </a:r>
          </a:p>
          <a:p>
            <a:pPr marL="0" marR="0" indent="0" algn="just">
              <a:lnSpc>
                <a:spcPts val="1900"/>
              </a:lnSpc>
              <a:spcBef>
                <a:spcPts val="555"/>
              </a:spcBef>
              <a:spcAft>
                <a:spcPts val="0"/>
              </a:spcAft>
            </a:pPr>
            <a:r>
              <a:rPr lang="it-IT" sz="1100" spc="0" dirty="0">
                <a:solidFill>
                  <a:srgbClr val="000000"/>
                </a:solidFill>
                <a:latin typeface="Bookman Old Style" panose="02020603050405020304" pitchFamily="1"/>
              </a:rPr>
              <a:t>Il richiamo effettuato dal sopra riportato comma 3 all’art. 24, c. 1, legge n. 241/1990, deve essere interpretato nel senso che risultano sottratti in termini assoluti all’accesso generalizzato solo i documenti, i dati e le informazioni espressamente indicati dal predetto primo comma</a:t>
            </a:r>
            <a:r>
              <a:rPr lang="it-IT" sz="1100" spc="0" baseline="30000" dirty="0">
                <a:solidFill>
                  <a:srgbClr val="000000"/>
                </a:solidFill>
                <a:latin typeface="Bookman Old Style" panose="02020603050405020304" pitchFamily="1"/>
              </a:rPr>
              <a:t>7</a:t>
            </a:r>
            <a:r>
              <a:rPr lang="it-IT" sz="1100" spc="0" dirty="0">
                <a:solidFill>
                  <a:srgbClr val="000000"/>
                </a:solidFill>
                <a:latin typeface="Bookman Old Style" panose="02020603050405020304" pitchFamily="1"/>
              </a:rPr>
              <a:t>. </a:t>
            </a:r>
          </a:p>
          <a:p>
            <a:pPr marL="0" marR="0" indent="0" algn="just">
              <a:lnSpc>
                <a:spcPts val="1900"/>
              </a:lnSpc>
              <a:spcBef>
                <a:spcPts val="595"/>
              </a:spcBef>
              <a:spcAft>
                <a:spcPts val="0"/>
              </a:spcAft>
            </a:pPr>
            <a:r>
              <a:rPr lang="it-IT" sz="1100" spc="0" dirty="0">
                <a:solidFill>
                  <a:srgbClr val="000000"/>
                </a:solidFill>
                <a:latin typeface="Bookman Old Style" panose="02020603050405020304" pitchFamily="1"/>
              </a:rPr>
              <a:t>Si osserva come la stessa Autorità precisa che “resta, in ogni caso, ferma la possibilità che i dati personali per i quali sia stato negato l’accesso civico possano essere resi ostensibili al soggetto che abbia comunque </a:t>
            </a:r>
            <a:r>
              <a:rPr lang="it-IT" sz="1100" spc="0" dirty="0">
                <a:solidFill>
                  <a:srgbClr val="FF0000"/>
                </a:solidFill>
                <a:latin typeface="Bookman Old Style" panose="02020603050405020304" pitchFamily="1"/>
              </a:rPr>
              <a:t>motivato nell’istanza l’esistenza di «un interesse diretto, concreto e attuale,</a:t>
            </a:r>
            <a:r>
              <a:rPr lang="it-IT" sz="1100" spc="0" dirty="0">
                <a:solidFill>
                  <a:srgbClr val="000000"/>
                </a:solidFill>
                <a:latin typeface="Bookman Old Style" panose="02020603050405020304" pitchFamily="1"/>
              </a:rPr>
              <a:t> corrispondente ad una situazione giuridicamente tutelata e collegata al documento al quale è chiesto l’accesso», trasformando di fatto, con riferimento alla conoscenza dei dati personali, l’istanza di accesso civico in un’istanza di accesso ai sensi della l. 241/1990.” </a:t>
            </a:r>
          </a:p>
          <a:p>
            <a:pPr marL="0" marR="0" indent="0" algn="l">
              <a:lnSpc>
                <a:spcPts val="1200"/>
              </a:lnSpc>
              <a:spcBef>
                <a:spcPts val="4430"/>
              </a:spcBef>
              <a:spcAft>
                <a:spcPts val="0"/>
              </a:spcAft>
            </a:pPr>
            <a:r>
              <a:rPr lang="it-IT" sz="1100" b="1" i="1" spc="0" dirty="0">
                <a:solidFill>
                  <a:srgbClr val="000000"/>
                </a:solidFill>
                <a:latin typeface="Bookman Old Style" panose="02020603050405020304" pitchFamily="1"/>
              </a:rPr>
              <a:t>5.2. Eccezioni relative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Ai sensi del primo comma dell’art. 5-bis, decreto trasparenza, le esclusioni relative sono caratterizzate dalla necessità di adottare una valutazione della richiesta di accesso </a:t>
            </a:r>
            <a:r>
              <a:rPr lang="it-IT" sz="1100" i="1" spc="0" dirty="0">
                <a:solidFill>
                  <a:srgbClr val="000000"/>
                </a:solidFill>
                <a:latin typeface="Bookman Old Style" panose="02020603050405020304" pitchFamily="1"/>
              </a:rPr>
              <a:t>caso per caso</a:t>
            </a:r>
            <a:r>
              <a:rPr lang="it-IT" sz="1100" spc="0" dirty="0">
                <a:solidFill>
                  <a:srgbClr val="000000"/>
                </a:solidFill>
                <a:latin typeface="Bookman Old Style" panose="02020603050405020304" pitchFamily="1"/>
              </a:rPr>
              <a:t>, in merito alla sussistenza del </a:t>
            </a:r>
            <a:r>
              <a:rPr lang="it-IT" sz="1100" i="1" spc="0" dirty="0">
                <a:solidFill>
                  <a:srgbClr val="000000"/>
                </a:solidFill>
                <a:latin typeface="Bookman Old Style" panose="02020603050405020304" pitchFamily="1"/>
              </a:rPr>
              <a:t>pregiudizio concreto </a:t>
            </a:r>
            <a:r>
              <a:rPr lang="it-IT" sz="1100" spc="0" dirty="0">
                <a:solidFill>
                  <a:srgbClr val="000000"/>
                </a:solidFill>
                <a:latin typeface="Bookman Old Style" panose="02020603050405020304" pitchFamily="1"/>
              </a:rPr>
              <a:t>alla tutela di interessi pubblici o privati considerati meritevoli di una peculiare tutela dall’ordinamento. </a:t>
            </a:r>
          </a:p>
          <a:p>
            <a:pPr marL="0" marR="0" indent="0" algn="just">
              <a:lnSpc>
                <a:spcPts val="1900"/>
              </a:lnSpc>
              <a:spcBef>
                <a:spcPts val="610"/>
              </a:spcBef>
              <a:spcAft>
                <a:spcPts val="0"/>
              </a:spcAft>
            </a:pPr>
            <a:r>
              <a:rPr lang="it-IT" sz="1100" spc="0" dirty="0">
                <a:solidFill>
                  <a:srgbClr val="000000"/>
                </a:solidFill>
                <a:latin typeface="Bookman Old Style" panose="02020603050405020304" pitchFamily="1"/>
              </a:rPr>
              <a:t>L’accesso è così rifiutato se il diniego risulta necessario per evitare un </a:t>
            </a:r>
            <a:r>
              <a:rPr lang="it-IT" sz="1100" spc="0" dirty="0">
                <a:solidFill>
                  <a:srgbClr val="FF0000"/>
                </a:solidFill>
                <a:latin typeface="Bookman Old Style" panose="02020603050405020304" pitchFamily="1"/>
              </a:rPr>
              <a:t>pregiudizio concreto alla tutela di uno dei seguenti:</a:t>
            </a:r>
            <a:r>
              <a:rPr lang="it-IT" sz="1100" spc="0" dirty="0">
                <a:solidFill>
                  <a:srgbClr val="000000"/>
                </a:solidFill>
                <a:latin typeface="Bookman Old Style" panose="02020603050405020304" pitchFamily="1"/>
              </a:rPr>
              <a:t> </a:t>
            </a:r>
          </a:p>
          <a:p>
            <a:pPr marL="0" marR="0" indent="0" algn="l">
              <a:lnSpc>
                <a:spcPts val="1300"/>
              </a:lnSpc>
              <a:spcBef>
                <a:spcPts val="1275"/>
              </a:spcBef>
              <a:spcAft>
                <a:spcPts val="0"/>
              </a:spcAft>
            </a:pPr>
            <a:r>
              <a:rPr lang="it-IT" sz="1050" u="sng" spc="10" dirty="0">
                <a:solidFill>
                  <a:srgbClr val="000000"/>
                </a:solidFill>
                <a:latin typeface="Bookman Old Style" panose="02020603050405020304" pitchFamily="1"/>
              </a:rPr>
              <a:t>1) interessi pubblici: </a:t>
            </a:r>
          </a:p>
          <a:p>
            <a:pPr marL="182880" marR="0" indent="182880" algn="l">
              <a:lnSpc>
                <a:spcPts val="1300"/>
              </a:lnSpc>
              <a:spcBef>
                <a:spcPts val="680"/>
              </a:spcBef>
              <a:spcAft>
                <a:spcPts val="0"/>
              </a:spcAft>
              <a:buFont typeface="Bookman Old Style"/>
              <a:buAutoNum type="alphaLcPeriod"/>
            </a:pPr>
            <a:r>
              <a:rPr lang="it-IT" sz="1100" spc="0" dirty="0">
                <a:solidFill>
                  <a:srgbClr val="000000"/>
                </a:solidFill>
                <a:latin typeface="Bookman Old Style" panose="02020603050405020304" pitchFamily="1"/>
              </a:rPr>
              <a:t>la sicurezza pubblica e l'ordine pubblico; </a:t>
            </a:r>
          </a:p>
          <a:p>
            <a:pPr marL="182880" marR="0" indent="182880" algn="l">
              <a:lnSpc>
                <a:spcPts val="1300"/>
              </a:lnSpc>
              <a:spcBef>
                <a:spcPts val="685"/>
              </a:spcBef>
              <a:spcAft>
                <a:spcPts val="0"/>
              </a:spcAft>
              <a:buFont typeface="Bookman Old Style"/>
              <a:buAutoNum type="alphaLcPeriod"/>
            </a:pPr>
            <a:r>
              <a:rPr lang="it-IT" sz="1100" spc="0" dirty="0">
                <a:solidFill>
                  <a:srgbClr val="000000"/>
                </a:solidFill>
                <a:latin typeface="Bookman Old Style" panose="02020603050405020304" pitchFamily="1"/>
              </a:rPr>
              <a:t>la sicurezza nazionale; </a:t>
            </a:r>
          </a:p>
          <a:p>
            <a:pPr marL="182880" marR="0" indent="182880" algn="l">
              <a:lnSpc>
                <a:spcPts val="1300"/>
              </a:lnSpc>
              <a:spcBef>
                <a:spcPts val="665"/>
              </a:spcBef>
              <a:spcAft>
                <a:spcPts val="2275"/>
              </a:spcAft>
              <a:buFont typeface="Bookman Old Style"/>
              <a:buAutoNum type="alphaLcPeriod"/>
            </a:pPr>
            <a:r>
              <a:rPr lang="it-IT" sz="1100" spc="0" dirty="0">
                <a:solidFill>
                  <a:srgbClr val="000000"/>
                </a:solidFill>
                <a:latin typeface="Bookman Old Style" panose="02020603050405020304" pitchFamily="1"/>
              </a:rPr>
              <a:t>la difesa e le questioni militari; </a:t>
            </a:r>
          </a:p>
        </p:txBody>
      </p:sp>
      <p:sp>
        <p:nvSpPr>
          <p:cNvPr id="63" name="Segnaposto testo 62"/>
          <p:cNvSpPr>
            <a:spLocks noGrp="1"/>
          </p:cNvSpPr>
          <p:nvPr>
            <p:ph type="body" idx="10"/>
          </p:nvPr>
        </p:nvSpPr>
        <p:spPr>
          <a:xfrm>
            <a:off x="701675" y="8020050"/>
            <a:ext cx="6155690" cy="1583690"/>
          </a:xfrm>
          <a:prstGeom prst="rect">
            <a:avLst/>
          </a:prstGeom>
          <a:noFill/>
          <a:ln w="0" cmpd="sng">
            <a:noFill/>
            <a:prstDash val="solid"/>
          </a:ln>
        </p:spPr>
        <p:txBody>
          <a:bodyPr vert="horz" lIns="0" tIns="96520" rIns="0" bIns="0" anchor="t"/>
          <a:lstStyle/>
          <a:p>
            <a:pPr marL="0" marR="0" indent="0" algn="l">
              <a:lnSpc>
                <a:spcPts val="1100"/>
              </a:lnSpc>
              <a:spcAft>
                <a:spcPts val="0"/>
              </a:spcAft>
            </a:pPr>
            <a:r>
              <a:rPr lang="it-IT" sz="650" spc="0">
                <a:solidFill>
                  <a:srgbClr val="000000"/>
                </a:solidFill>
                <a:latin typeface="Calibri" panose="02020603050405020304" pitchFamily="1"/>
              </a:rPr>
              <a:t>7 </a:t>
            </a:r>
            <a:r>
              <a:rPr lang="it-IT" sz="900" spc="0">
                <a:solidFill>
                  <a:srgbClr val="000000"/>
                </a:solidFill>
                <a:latin typeface="Bookman Old Style" panose="02020603050405020304" pitchFamily="1"/>
              </a:rPr>
              <a:t>Il diritto di accesso (di cui all’art. 22, legge n. 241/1990) “è escluso: </a:t>
            </a:r>
          </a:p>
          <a:p>
            <a:pPr marL="0" marR="0" indent="182880" algn="just">
              <a:lnSpc>
                <a:spcPts val="1100"/>
              </a:lnSpc>
              <a:spcBef>
                <a:spcPts val="85"/>
              </a:spcBef>
              <a:spcAft>
                <a:spcPts val="0"/>
              </a:spcAft>
              <a:buFont typeface="Bookman Old Style"/>
              <a:buAutoNum type="alphaLcPeriod"/>
            </a:pPr>
            <a:r>
              <a:rPr lang="it-IT" sz="900" spc="0">
                <a:solidFill>
                  <a:srgbClr val="000000"/>
                </a:solidFill>
                <a:latin typeface="Bookman Old Style" panose="02020603050405020304" pitchFamily="1"/>
              </a:rPr>
              <a:t>per i documenti coperti da segreto di Stato ai sensi della legge 24 ottobre 1977, n. 801 , e successive modificazioni, e nei casi di segreto o di divieto di divulgazione espressamente previsti dalla legge, dal regolamento governativo di cui al comma 6 e dalle pubbliche amministrazioni ai sensi del comma 2 del presente articolo; </a:t>
            </a:r>
          </a:p>
          <a:p>
            <a:pPr marL="0" marR="0" indent="182880" algn="just">
              <a:lnSpc>
                <a:spcPts val="1100"/>
              </a:lnSpc>
              <a:spcBef>
                <a:spcPts val="0"/>
              </a:spcBef>
              <a:spcAft>
                <a:spcPts val="0"/>
              </a:spcAft>
              <a:buFont typeface="Bookman Old Style"/>
              <a:buAutoNum type="alphaLcPeriod"/>
            </a:pPr>
            <a:r>
              <a:rPr lang="it-IT" sz="900" spc="0">
                <a:solidFill>
                  <a:srgbClr val="000000"/>
                </a:solidFill>
                <a:latin typeface="Bookman Old Style" panose="02020603050405020304" pitchFamily="1"/>
              </a:rPr>
              <a:t>nei procedimenti tributari, per i quali restano ferme le particolari norme che li regolano; </a:t>
            </a:r>
          </a:p>
          <a:p>
            <a:pPr marL="0" marR="0" indent="182880" algn="just">
              <a:lnSpc>
                <a:spcPts val="1100"/>
              </a:lnSpc>
              <a:spcBef>
                <a:spcPts val="5"/>
              </a:spcBef>
              <a:spcAft>
                <a:spcPts val="0"/>
              </a:spcAft>
              <a:buFont typeface="Bookman Old Style"/>
              <a:buAutoNum type="alphaLcPeriod"/>
            </a:pPr>
            <a:r>
              <a:rPr lang="it-IT" sz="900" spc="0">
                <a:solidFill>
                  <a:srgbClr val="000000"/>
                </a:solidFill>
                <a:latin typeface="Bookman Old Style" panose="02020603050405020304" pitchFamily="1"/>
              </a:rPr>
              <a:t>nei confronti dell'attività della pubblica amministrazione diretta all'emanazione di atti normativi, amministrativi generali, di pianificazione e di programmazione, per i quali restano ferme le particolari norme che ne regolano la formazione; </a:t>
            </a:r>
          </a:p>
          <a:p>
            <a:pPr marL="0" marR="0" indent="182880" algn="just">
              <a:lnSpc>
                <a:spcPts val="1000"/>
              </a:lnSpc>
              <a:spcBef>
                <a:spcPts val="0"/>
              </a:spcBef>
              <a:spcAft>
                <a:spcPts val="20"/>
              </a:spcAft>
              <a:buFont typeface="Bookman Old Style"/>
              <a:buAutoNum type="alphaLcPeriod"/>
            </a:pPr>
            <a:r>
              <a:rPr lang="it-IT" sz="900" spc="0">
                <a:solidFill>
                  <a:srgbClr val="000000"/>
                </a:solidFill>
                <a:latin typeface="Bookman Old Style" panose="02020603050405020304" pitchFamily="1"/>
              </a:rPr>
              <a:t>nei procedimenti selettivi, nei confronti dei documenti amministrativi contenenti informazioni di carattere psicoattitudinale relativi a terzi.” </a:t>
            </a:r>
          </a:p>
        </p:txBody>
      </p:sp>
      <p:sp>
        <p:nvSpPr>
          <p:cNvPr id="64" name="Segnaposto testo 63"/>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12 </a:t>
            </a:r>
          </a:p>
        </p:txBody>
      </p:sp>
      <p:cxnSp>
        <p:nvCxnSpPr>
          <p:cNvPr id="65" name="Connettore 1 64"/>
          <p:cNvCxnSpPr/>
          <p:nvPr/>
        </p:nvCxnSpPr>
        <p:spPr>
          <a:xfrm>
            <a:off x="701675" y="8025130"/>
            <a:ext cx="1850390" cy="0"/>
          </a:xfrm>
          <a:prstGeom prst="line">
            <a:avLst/>
          </a:prstGeom>
          <a:ln w="8890" cmpd="sng">
            <a:solidFill>
              <a:srgbClr val="000000"/>
            </a:solidFill>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8" name="Segnaposto testo 67"/>
          <p:cNvSpPr>
            <a:spLocks noGrp="1"/>
          </p:cNvSpPr>
          <p:nvPr>
            <p:ph type="body" idx="10"/>
          </p:nvPr>
        </p:nvSpPr>
        <p:spPr>
          <a:xfrm>
            <a:off x="703580" y="812800"/>
            <a:ext cx="6155690" cy="6790055"/>
          </a:xfrm>
          <a:prstGeom prst="rect">
            <a:avLst/>
          </a:prstGeom>
          <a:noFill/>
          <a:ln w="0" cmpd="sng">
            <a:noFill/>
            <a:prstDash val="solid"/>
          </a:ln>
        </p:spPr>
        <p:txBody>
          <a:bodyPr vert="horz" lIns="0" tIns="95250" rIns="0" bIns="0" anchor="t"/>
          <a:lstStyle/>
          <a:p>
            <a:pPr marL="0" marR="0" indent="182880" algn="l">
              <a:lnSpc>
                <a:spcPts val="1300"/>
              </a:lnSpc>
              <a:spcAft>
                <a:spcPts val="0"/>
              </a:spcAft>
              <a:buFont typeface="Bookman Old Style"/>
              <a:buAutoNum type="alphaLcPeriod" startAt="4"/>
            </a:pPr>
            <a:r>
              <a:rPr lang="it-IT" sz="1100" spc="0" dirty="0">
                <a:solidFill>
                  <a:srgbClr val="000000"/>
                </a:solidFill>
                <a:latin typeface="Bookman Old Style" panose="02020603050405020304" pitchFamily="1"/>
              </a:rPr>
              <a:t>le relazioni internazionali; </a:t>
            </a:r>
          </a:p>
          <a:p>
            <a:pPr marL="0" marR="0" indent="182880" algn="l">
              <a:lnSpc>
                <a:spcPts val="1300"/>
              </a:lnSpc>
              <a:spcBef>
                <a:spcPts val="680"/>
              </a:spcBef>
              <a:spcAft>
                <a:spcPts val="0"/>
              </a:spcAft>
              <a:buFont typeface="Bookman Old Style"/>
              <a:buAutoNum type="alphaLcPeriod"/>
            </a:pPr>
            <a:r>
              <a:rPr lang="it-IT" sz="1100" spc="0" dirty="0">
                <a:solidFill>
                  <a:srgbClr val="000000"/>
                </a:solidFill>
                <a:latin typeface="Bookman Old Style" panose="02020603050405020304" pitchFamily="1"/>
              </a:rPr>
              <a:t>la politica e la stabilità finanziaria ed economica dello Stato; </a:t>
            </a:r>
          </a:p>
          <a:p>
            <a:pPr marL="0" marR="0" indent="182880" algn="l">
              <a:lnSpc>
                <a:spcPts val="1300"/>
              </a:lnSpc>
              <a:spcBef>
                <a:spcPts val="685"/>
              </a:spcBef>
              <a:spcAft>
                <a:spcPts val="0"/>
              </a:spcAft>
              <a:buFont typeface="Bookman Old Style"/>
              <a:buAutoNum type="alphaLcPeriod"/>
            </a:pPr>
            <a:r>
              <a:rPr lang="it-IT" sz="1100" spc="-5" dirty="0">
                <a:solidFill>
                  <a:srgbClr val="000000"/>
                </a:solidFill>
                <a:latin typeface="Bookman Old Style" panose="02020603050405020304" pitchFamily="1"/>
              </a:rPr>
              <a:t>la conduzione di indagini sui reati e il loro perseguimento; </a:t>
            </a:r>
          </a:p>
          <a:p>
            <a:pPr marL="0" marR="2926080" indent="182880" algn="just">
              <a:lnSpc>
                <a:spcPts val="1900"/>
              </a:lnSpc>
              <a:spcBef>
                <a:spcPts val="10"/>
              </a:spcBef>
              <a:spcAft>
                <a:spcPts val="0"/>
              </a:spcAft>
              <a:buFont typeface="Bookman Old Style"/>
              <a:buAutoNum type="alphaLcPeriod"/>
            </a:pPr>
            <a:r>
              <a:rPr lang="it-IT" sz="1100" spc="-10" dirty="0">
                <a:solidFill>
                  <a:srgbClr val="000000"/>
                </a:solidFill>
                <a:latin typeface="Bookman Old Style" panose="02020603050405020304" pitchFamily="1"/>
              </a:rPr>
              <a:t>il regolare svolgimento di attività ispettive; </a:t>
            </a:r>
            <a:r>
              <a:rPr lang="it-IT" sz="1100" u="sng" spc="-10" dirty="0">
                <a:solidFill>
                  <a:srgbClr val="000000"/>
                </a:solidFill>
                <a:latin typeface="Bookman Old Style" panose="02020603050405020304" pitchFamily="1"/>
              </a:rPr>
              <a:t>2) interessi privati: </a:t>
            </a:r>
          </a:p>
          <a:p>
            <a:pPr marL="0" marR="0" indent="182880" algn="just">
              <a:lnSpc>
                <a:spcPts val="1300"/>
              </a:lnSpc>
              <a:spcBef>
                <a:spcPts val="670"/>
              </a:spcBef>
              <a:spcAft>
                <a:spcPts val="0"/>
              </a:spcAft>
              <a:buFont typeface="Bookman Old Style"/>
              <a:buAutoNum type="alphaLcPeriod"/>
            </a:pPr>
            <a:r>
              <a:rPr lang="it-IT" sz="1100" spc="-5" dirty="0">
                <a:solidFill>
                  <a:srgbClr val="000000"/>
                </a:solidFill>
                <a:latin typeface="Bookman Old Style" panose="02020603050405020304" pitchFamily="1"/>
              </a:rPr>
              <a:t>la protezione dei dati personali, in conformità con la disciplina legislativa in materia; </a:t>
            </a:r>
          </a:p>
          <a:p>
            <a:pPr marL="0" marR="0" indent="182880" algn="just">
              <a:lnSpc>
                <a:spcPts val="1300"/>
              </a:lnSpc>
              <a:spcBef>
                <a:spcPts val="660"/>
              </a:spcBef>
              <a:spcAft>
                <a:spcPts val="0"/>
              </a:spcAft>
              <a:buFont typeface="Bookman Old Style"/>
              <a:buAutoNum type="alphaLcPeriod"/>
            </a:pPr>
            <a:r>
              <a:rPr lang="it-IT" sz="1100" spc="0" dirty="0">
                <a:solidFill>
                  <a:srgbClr val="000000"/>
                </a:solidFill>
                <a:latin typeface="Bookman Old Style" panose="02020603050405020304" pitchFamily="1"/>
              </a:rPr>
              <a:t>la libertà e la segretezza della corrispondenza; </a:t>
            </a:r>
          </a:p>
          <a:p>
            <a:pPr marL="0" marR="0" indent="182880" algn="just">
              <a:lnSpc>
                <a:spcPts val="1900"/>
              </a:lnSpc>
              <a:spcBef>
                <a:spcPts val="15"/>
              </a:spcBef>
              <a:spcAft>
                <a:spcPts val="0"/>
              </a:spcAft>
              <a:buFont typeface="Bookman Old Style"/>
              <a:buAutoNum type="alphaLcPeriod"/>
            </a:pPr>
            <a:r>
              <a:rPr lang="it-IT" sz="1100" spc="0" dirty="0">
                <a:solidFill>
                  <a:srgbClr val="000000"/>
                </a:solidFill>
                <a:latin typeface="Bookman Old Style" panose="02020603050405020304" pitchFamily="1"/>
              </a:rPr>
              <a:t>gli interessi economici e commerciali di una persona fisica o giuridica, ivi compresi la proprietà intellettuale, il diritto d'autore e i segreti commerciali. </a:t>
            </a:r>
          </a:p>
          <a:p>
            <a:pPr marL="0" marR="0" indent="0" algn="just">
              <a:lnSpc>
                <a:spcPts val="1900"/>
              </a:lnSpc>
              <a:spcBef>
                <a:spcPts val="50"/>
              </a:spcBef>
              <a:spcAft>
                <a:spcPts val="0"/>
              </a:spcAft>
            </a:pPr>
            <a:r>
              <a:rPr lang="it-IT" sz="1100" spc="0" dirty="0">
                <a:solidFill>
                  <a:srgbClr val="000000"/>
                </a:solidFill>
                <a:latin typeface="Bookman Old Style" panose="02020603050405020304" pitchFamily="1"/>
              </a:rPr>
              <a:t>Le </a:t>
            </a:r>
            <a:r>
              <a:rPr lang="it-IT" sz="1100" spc="0" dirty="0">
                <a:solidFill>
                  <a:srgbClr val="FF0000"/>
                </a:solidFill>
                <a:latin typeface="Bookman Old Style" panose="02020603050405020304" pitchFamily="1"/>
              </a:rPr>
              <a:t>Linee Guida ANAC hanno fornito esemplificazioni relative al contenuto degli interessi di cui sopra, alle quali si rinvia espressamente. </a:t>
            </a:r>
          </a:p>
          <a:p>
            <a:pPr marL="0" marR="0" indent="0" algn="just">
              <a:lnSpc>
                <a:spcPts val="1900"/>
              </a:lnSpc>
              <a:spcBef>
                <a:spcPts val="640"/>
              </a:spcBef>
              <a:spcAft>
                <a:spcPts val="0"/>
              </a:spcAft>
            </a:pPr>
            <a:r>
              <a:rPr lang="it-IT" sz="1100" spc="0" dirty="0">
                <a:solidFill>
                  <a:srgbClr val="000000"/>
                </a:solidFill>
                <a:latin typeface="Bookman Old Style" panose="02020603050405020304" pitchFamily="1"/>
              </a:rPr>
              <a:t>Nel regolamento sull’accesso civico che ciascun Ente potrà adottare (si veda proposta di regolamento in allegato) potrà meglio circoscrivere tali materie, seppur avendo cura di non adottare una interpretazione ingiustificatamente estensiva delle tutele, ovvero restrittiva del diritto di accesso. </a:t>
            </a:r>
          </a:p>
          <a:p>
            <a:pPr marL="0" marR="0" indent="0" algn="l">
              <a:lnSpc>
                <a:spcPts val="1300"/>
              </a:lnSpc>
              <a:spcBef>
                <a:spcPts val="4400"/>
              </a:spcBef>
              <a:spcAft>
                <a:spcPts val="0"/>
              </a:spcAft>
            </a:pPr>
            <a:r>
              <a:rPr lang="it-IT" sz="1100" b="1" spc="10" dirty="0">
                <a:solidFill>
                  <a:srgbClr val="000000"/>
                </a:solidFill>
                <a:latin typeface="Bookman Old Style" panose="02020603050405020304" pitchFamily="1"/>
              </a:rPr>
              <a:t>6. Entrata in vigore </a:t>
            </a:r>
          </a:p>
          <a:p>
            <a:pPr marL="0" marR="0" indent="0" algn="just">
              <a:lnSpc>
                <a:spcPts val="1900"/>
              </a:lnSpc>
              <a:spcBef>
                <a:spcPts val="0"/>
              </a:spcBef>
              <a:spcAft>
                <a:spcPts val="0"/>
              </a:spcAft>
            </a:pPr>
            <a:r>
              <a:rPr lang="it-IT" sz="1100" u="sng" spc="0" dirty="0">
                <a:solidFill>
                  <a:srgbClr val="000000"/>
                </a:solidFill>
                <a:latin typeface="Bookman Old Style" panose="02020603050405020304" pitchFamily="1"/>
              </a:rPr>
              <a:t>Entro il 23 dicembre 2016 </a:t>
            </a:r>
            <a:r>
              <a:rPr lang="it-IT" sz="1100" spc="0" dirty="0">
                <a:solidFill>
                  <a:srgbClr val="000000"/>
                </a:solidFill>
                <a:latin typeface="Bookman Old Style" panose="02020603050405020304" pitchFamily="1"/>
              </a:rPr>
              <a:t> (sei mesi dalla data di entrata in vigore del decreto medesimo) le amministrazioni locali devono adeguarsi alle modifiche introdotte con il decreto n.97/2016 ed assicurare l’effettivo esercizio del diritto accesso generalizzato. </a:t>
            </a:r>
          </a:p>
          <a:p>
            <a:pPr marL="0" marR="0" indent="0" algn="just">
              <a:lnSpc>
                <a:spcPts val="1900"/>
              </a:lnSpc>
              <a:spcBef>
                <a:spcPts val="600"/>
              </a:spcBef>
              <a:spcAft>
                <a:spcPts val="2100"/>
              </a:spcAft>
            </a:pPr>
            <a:r>
              <a:rPr lang="it-IT" sz="1100" spc="0" dirty="0">
                <a:solidFill>
                  <a:srgbClr val="000000"/>
                </a:solidFill>
                <a:latin typeface="Bookman Old Style" panose="02020603050405020304" pitchFamily="1"/>
              </a:rPr>
              <a:t>Entro tale data, pertanto, devono adeguarsi alla normativa riformata, sia con riferimento agli obblighi di trasparenza sia all’accesso civico generalizzato, con la sola eccezione di quanto previsto dall’art. 9-bis introdotto dal </a:t>
            </a:r>
            <a:r>
              <a:rPr lang="it-IT" sz="1100" spc="0" dirty="0" err="1">
                <a:solidFill>
                  <a:srgbClr val="000000"/>
                </a:solidFill>
                <a:latin typeface="Bookman Old Style" panose="02020603050405020304" pitchFamily="1"/>
              </a:rPr>
              <a:t>D.Lgs.</a:t>
            </a:r>
            <a:r>
              <a:rPr lang="it-IT" sz="1100" spc="0" dirty="0">
                <a:solidFill>
                  <a:srgbClr val="000000"/>
                </a:solidFill>
                <a:latin typeface="Bookman Old Style" panose="02020603050405020304" pitchFamily="1"/>
              </a:rPr>
              <a:t> n. 97/2016 (in tema di banche dati) per il quale è previsto il termine di un anno - entro il 23 giugno 2017 - per l’adeguamento</a:t>
            </a:r>
            <a:r>
              <a:rPr lang="it-IT" sz="1100" spc="0" baseline="30000" dirty="0">
                <a:solidFill>
                  <a:srgbClr val="000000"/>
                </a:solidFill>
                <a:latin typeface="Bookman Old Style" panose="02020603050405020304" pitchFamily="1"/>
              </a:rPr>
              <a:t>8</a:t>
            </a:r>
            <a:r>
              <a:rPr lang="it-IT" sz="1100" spc="0" dirty="0">
                <a:solidFill>
                  <a:srgbClr val="000000"/>
                </a:solidFill>
                <a:latin typeface="Bookman Old Style" panose="02020603050405020304" pitchFamily="1"/>
              </a:rPr>
              <a:t>. </a:t>
            </a:r>
          </a:p>
        </p:txBody>
      </p:sp>
      <p:sp>
        <p:nvSpPr>
          <p:cNvPr id="69" name="Segnaposto testo 68"/>
          <p:cNvSpPr>
            <a:spLocks noGrp="1"/>
          </p:cNvSpPr>
          <p:nvPr>
            <p:ph type="body" idx="10"/>
          </p:nvPr>
        </p:nvSpPr>
        <p:spPr>
          <a:xfrm>
            <a:off x="703580" y="7602855"/>
            <a:ext cx="6155690" cy="2000885"/>
          </a:xfrm>
          <a:prstGeom prst="rect">
            <a:avLst/>
          </a:prstGeom>
          <a:noFill/>
          <a:ln w="0" cmpd="sng">
            <a:noFill/>
            <a:prstDash val="solid"/>
          </a:ln>
        </p:spPr>
        <p:txBody>
          <a:bodyPr vert="horz" lIns="0" tIns="91440" rIns="0" bIns="0" anchor="t"/>
          <a:lstStyle/>
          <a:p>
            <a:pPr marL="0" marR="3977640" indent="0" algn="l">
              <a:lnSpc>
                <a:spcPts val="1200"/>
              </a:lnSpc>
              <a:spcAft>
                <a:spcPts val="0"/>
              </a:spcAft>
            </a:pPr>
            <a:r>
              <a:rPr lang="it-IT" sz="700" spc="0">
                <a:solidFill>
                  <a:srgbClr val="000000"/>
                </a:solidFill>
                <a:latin typeface="Calibri" panose="02020603050405020304" pitchFamily="1"/>
              </a:rPr>
              <a:t>8 </a:t>
            </a:r>
            <a:r>
              <a:rPr lang="it-IT" sz="900" spc="0">
                <a:solidFill>
                  <a:srgbClr val="000000"/>
                </a:solidFill>
                <a:latin typeface="Bookman Old Style" panose="02020603050405020304" pitchFamily="1"/>
              </a:rPr>
              <a:t>Decreto legislativo 25/05/2016 n. 97 Art. 42. Disposizioni transitorie </a:t>
            </a:r>
          </a:p>
          <a:p>
            <a:pPr marL="0" marR="0" indent="182880" algn="just">
              <a:lnSpc>
                <a:spcPts val="1100"/>
              </a:lnSpc>
              <a:spcBef>
                <a:spcPts val="5"/>
              </a:spcBef>
              <a:spcAft>
                <a:spcPts val="0"/>
              </a:spcAft>
              <a:buFont typeface="Bookman Old Style"/>
              <a:buAutoNum type="arabicPeriod"/>
            </a:pPr>
            <a:r>
              <a:rPr lang="it-IT" sz="900" spc="0">
                <a:solidFill>
                  <a:srgbClr val="000000"/>
                </a:solidFill>
                <a:latin typeface="Bookman Old Style" panose="02020603050405020304" pitchFamily="1"/>
              </a:rPr>
              <a:t>I soggetti di cui all'articolo 2-bis del decreto legislativo n. 33 del 2013 si adeguano alle modifiche allo stesso decreto legislativo, introdotte dal presente decreto, e assicurano l'effettivo esercizio del diritto di cui all'articolo 5, comma 2, del decreto legislativo n. 33 del 2013, come modificato dall'articolo 6 del presente decreto, entro sei mesi dalla data di entrata in vigore del presente decreto. </a:t>
            </a:r>
          </a:p>
          <a:p>
            <a:pPr marL="0" marR="0" indent="182880" algn="just">
              <a:lnSpc>
                <a:spcPts val="1000"/>
              </a:lnSpc>
              <a:spcBef>
                <a:spcPts val="0"/>
              </a:spcBef>
              <a:spcAft>
                <a:spcPts val="20"/>
              </a:spcAft>
              <a:buFont typeface="Bookman Old Style"/>
              <a:buAutoNum type="arabicPeriod"/>
            </a:pPr>
            <a:r>
              <a:rPr lang="it-IT" sz="900" spc="-5">
                <a:solidFill>
                  <a:srgbClr val="000000"/>
                </a:solidFill>
                <a:latin typeface="Bookman Old Style" panose="02020603050405020304" pitchFamily="1"/>
              </a:rPr>
              <a:t>Gli obblighi di pubblicazione di cui all'articolo 9-bis del decreto legislativo n. 33 del 2013, introdotto dall'articolo 9, comma 2, del presente decreto, acquistano efficacia decorso un anno dalla data di entrata in vigore del presente decreto. Ai fini dell'applicazione del predetto articolo, le pubbliche amministrazioni e gli altri soggetti di cui all'articolo 2-bis del predetto decreto legislativo n. 33 del 2013, entro un anno dalla data di entrata in vigore del presente decreto, verificano la completezza e la correttezza dei dati già comunicati alle pubbliche amministrazioni titolari delle banche dati di cui all'Allegato B del decreto legislativo n. 33 del 2013, e, ove necessario, trasmettono alle predette amministrazioni i dati mancanti o aggiornati. A decorrere dalla medesima data, nelle more dell'adozione del decreto legislativo di attuazione dell'articolo 17, comma 1, lettera </a:t>
            </a:r>
          </a:p>
        </p:txBody>
      </p:sp>
      <p:sp>
        <p:nvSpPr>
          <p:cNvPr id="70" name="Segnaposto testo 69"/>
          <p:cNvSpPr>
            <a:spLocks noGrp="1"/>
          </p:cNvSpPr>
          <p:nvPr>
            <p:ph type="body" idx="10"/>
          </p:nvPr>
        </p:nvSpPr>
        <p:spPr>
          <a:xfrm>
            <a:off x="3655695" y="9603740"/>
            <a:ext cx="25082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85">
                <a:solidFill>
                  <a:srgbClr val="000000"/>
                </a:solidFill>
                <a:latin typeface="Calibri" panose="02020603050405020304" pitchFamily="1"/>
              </a:rPr>
              <a:t>13 </a:t>
            </a:r>
          </a:p>
        </p:txBody>
      </p:sp>
      <p:cxnSp>
        <p:nvCxnSpPr>
          <p:cNvPr id="71" name="Connettore 1 70"/>
          <p:cNvCxnSpPr/>
          <p:nvPr/>
        </p:nvCxnSpPr>
        <p:spPr>
          <a:xfrm>
            <a:off x="703580" y="7607935"/>
            <a:ext cx="1848485" cy="0"/>
          </a:xfrm>
          <a:prstGeom prst="line">
            <a:avLst/>
          </a:prstGeom>
          <a:ln w="8890" cmpd="sng">
            <a:solidFill>
              <a:srgbClr val="000000"/>
            </a:solidFill>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74" name="Segnaposto testo 73"/>
          <p:cNvSpPr>
            <a:spLocks noGrp="1"/>
          </p:cNvSpPr>
          <p:nvPr>
            <p:ph type="body" idx="10"/>
          </p:nvPr>
        </p:nvSpPr>
        <p:spPr>
          <a:xfrm>
            <a:off x="704850" y="812800"/>
            <a:ext cx="6155690" cy="7594600"/>
          </a:xfrm>
          <a:prstGeom prst="rect">
            <a:avLst/>
          </a:prstGeom>
          <a:noFill/>
          <a:ln w="0" cmpd="sng">
            <a:noFill/>
            <a:prstDash val="solid"/>
          </a:ln>
        </p:spPr>
        <p:txBody>
          <a:bodyPr vert="horz" lIns="0" tIns="13335" rIns="0" bIns="0" anchor="t"/>
          <a:lstStyle/>
          <a:p>
            <a:pPr marL="0" marR="0" indent="0" algn="just">
              <a:lnSpc>
                <a:spcPts val="1900"/>
              </a:lnSpc>
              <a:spcAft>
                <a:spcPts val="17090"/>
              </a:spcAft>
            </a:pPr>
            <a:r>
              <a:rPr lang="it-IT" sz="1100" spc="5" dirty="0">
                <a:solidFill>
                  <a:srgbClr val="000000"/>
                </a:solidFill>
                <a:latin typeface="Bookman Old Style" panose="02020603050405020304" pitchFamily="1"/>
              </a:rPr>
              <a:t>Va sottolineato che, secondo quanto indicato dall’ANAC nelle </a:t>
            </a:r>
            <a:r>
              <a:rPr lang="it-IT" sz="1100" spc="5" dirty="0">
                <a:solidFill>
                  <a:srgbClr val="FF0000"/>
                </a:solidFill>
                <a:latin typeface="Bookman Old Style" panose="02020603050405020304" pitchFamily="1"/>
              </a:rPr>
              <a:t>Linee Guida allegate in Appendice,</a:t>
            </a:r>
            <a:r>
              <a:rPr lang="it-IT" sz="1100" spc="5" dirty="0">
                <a:solidFill>
                  <a:srgbClr val="000000"/>
                </a:solidFill>
                <a:latin typeface="Bookman Old Style" panose="02020603050405020304" pitchFamily="1"/>
              </a:rPr>
              <a:t> ferma restando l’attivazione immediata dell’esercizio dell’accesso generalizzato a partire da 23 dicembre 2016, </a:t>
            </a:r>
            <a:r>
              <a:rPr lang="it-IT" sz="1100" spc="5" dirty="0">
                <a:solidFill>
                  <a:srgbClr val="FF0000"/>
                </a:solidFill>
                <a:latin typeface="Bookman Old Style" panose="02020603050405020304" pitchFamily="1"/>
              </a:rPr>
              <a:t>le sole amministrazioni che abbiano adottato regolamenti in attuazione del D.P.R. 352/1992, contenenti esclusioni ai fini dell’accesso documentale ex art. 24, legge n. 241/1990, sono autorizzate ad applicare, ove necessario, tali esclusioni anche ai fini dell’accesso generalizzato</a:t>
            </a:r>
            <a:r>
              <a:rPr lang="it-IT" sz="1100" spc="5" dirty="0">
                <a:solidFill>
                  <a:srgbClr val="000000"/>
                </a:solidFill>
                <a:latin typeface="Bookman Old Style" panose="02020603050405020304" pitchFamily="1"/>
              </a:rPr>
              <a:t>; in ogni caso, decorso il termine del 23 giugno 2017, le esclusioni previste nei regolamenti adottati in attuazione del D.P.R. 352/1992 non sono più applicabili con riferimento all’accesso generalizzato. “</a:t>
            </a:r>
            <a:r>
              <a:rPr lang="it-IT" sz="1100" i="1" spc="5" dirty="0">
                <a:solidFill>
                  <a:srgbClr val="000000"/>
                </a:solidFill>
                <a:latin typeface="Bookman Old Style" panose="02020603050405020304" pitchFamily="1"/>
              </a:rPr>
              <a:t>Se alla data del 23 giugno 2017 le amministrazioni non hanno ancora aggiornato la disciplina sull’accesso, si ritiene che, ai fini dell’accesso generalizzato, la normativa contenuta nei regolamenti già adottati in attuazione del D.P.R. 352/1992 possa assumere valenza di indice di possibile esistenza di pregiudizi agli interessi rilevanti tutelati dall’art. 5 co. 1 e 2 del decreto trasparenza, fermo restando, però, l’onere per le amministrazioni di motivare sulla probabilità del pregiudizio concreto ai sensi della disciplina sull’accesso generalizzato. L’esistenza di discipline che escludono l’accesso 241 a determinati documenti, dati e informazioni, cioè, potrà aiutare le amministrazioni nell’individuazione e nella motivazione delle cause del rifiuto dell’accesso generalizzato. Tuttavia il rifiuto non può avvenire in modo automatico, ma sempre sulla base della verifica del probabile pregiudizio concreto determinato dalla </a:t>
            </a:r>
            <a:r>
              <a:rPr lang="it-IT" sz="1100" i="1" spc="5" dirty="0" err="1">
                <a:solidFill>
                  <a:srgbClr val="000000"/>
                </a:solidFill>
                <a:latin typeface="Bookman Old Style" panose="02020603050405020304" pitchFamily="1"/>
              </a:rPr>
              <a:t>disclosure</a:t>
            </a:r>
            <a:r>
              <a:rPr lang="it-IT" sz="1100" i="1" spc="5" dirty="0">
                <a:solidFill>
                  <a:srgbClr val="000000"/>
                </a:solidFill>
                <a:latin typeface="Bookman Old Style" panose="02020603050405020304" pitchFamily="1"/>
              </a:rPr>
              <a:t> dell’informazione richiesta. Le amministrazioni che non abbiano adottato i regolamenti di attuazione del D.P.R. n. 352 del 1992 applicano integralmente, a partire dal 23 dicembre 2016, le presenti Linee Guida</a:t>
            </a:r>
            <a:r>
              <a:rPr lang="it-IT" sz="1100" spc="5" dirty="0">
                <a:solidFill>
                  <a:srgbClr val="000000"/>
                </a:solidFill>
                <a:latin typeface="Bookman Old Style" panose="02020603050405020304" pitchFamily="1"/>
              </a:rPr>
              <a:t>” (allegate in Appendice). </a:t>
            </a:r>
          </a:p>
        </p:txBody>
      </p:sp>
      <p:sp>
        <p:nvSpPr>
          <p:cNvPr id="75" name="Segnaposto testo 74"/>
          <p:cNvSpPr>
            <a:spLocks noGrp="1"/>
          </p:cNvSpPr>
          <p:nvPr>
            <p:ph type="body" idx="10"/>
          </p:nvPr>
        </p:nvSpPr>
        <p:spPr>
          <a:xfrm>
            <a:off x="703580" y="8407400"/>
            <a:ext cx="6155690" cy="1186180"/>
          </a:xfrm>
          <a:prstGeom prst="rect">
            <a:avLst/>
          </a:prstGeom>
          <a:noFill/>
          <a:ln w="0" cmpd="sng">
            <a:noFill/>
            <a:prstDash val="solid"/>
          </a:ln>
        </p:spPr>
        <p:txBody>
          <a:bodyPr vert="horz" lIns="0" tIns="85090" rIns="0" bIns="0" anchor="t"/>
          <a:lstStyle/>
          <a:p>
            <a:pPr marL="0" marR="0" indent="0" algn="just">
              <a:lnSpc>
                <a:spcPts val="1100"/>
              </a:lnSpc>
              <a:spcAft>
                <a:spcPts val="0"/>
              </a:spcAft>
            </a:pPr>
            <a:r>
              <a:rPr lang="it-IT" sz="900" spc="0">
                <a:solidFill>
                  <a:srgbClr val="000000"/>
                </a:solidFill>
                <a:latin typeface="Bookman Old Style" panose="02020603050405020304" pitchFamily="1"/>
              </a:rPr>
              <a:t>u), della legge 7 agosto 2015, n. 124, i soggetti di cui al citato articolo 9-bis possono adempiere in forma associata agli obblighi di comunicazione e di pubblicazione con le modalità di cui al medesimo articolo 9-bis, comma 2, del decreto legislativo n. 33 del 2013. </a:t>
            </a:r>
          </a:p>
          <a:p>
            <a:pPr marL="0" marR="0" indent="0" algn="just">
              <a:lnSpc>
                <a:spcPts val="1100"/>
              </a:lnSpc>
              <a:spcBef>
                <a:spcPts val="0"/>
              </a:spcBef>
              <a:spcAft>
                <a:spcPts val="2325"/>
              </a:spcAft>
            </a:pPr>
            <a:r>
              <a:rPr lang="it-IT" sz="900" spc="0">
                <a:solidFill>
                  <a:srgbClr val="000000"/>
                </a:solidFill>
                <a:latin typeface="Bookman Old Style" panose="02020603050405020304" pitchFamily="1"/>
              </a:rPr>
              <a:t>3. Le forme di pubblicità di cui all'articolo 16, comma 3-bis, del decreto legislativo n. 33 del 2013, inserito dall'articolo 15 del presente decreto, sono dovute anche per i processi di mobilità di cui all'articolo 1, commi da 421 a 428 della legge 23 dicembre 2014, n. 190. </a:t>
            </a:r>
          </a:p>
        </p:txBody>
      </p:sp>
      <p:sp>
        <p:nvSpPr>
          <p:cNvPr id="76" name="Segnaposto testo 75"/>
          <p:cNvSpPr>
            <a:spLocks noGrp="1"/>
          </p:cNvSpPr>
          <p:nvPr>
            <p:ph type="body" idx="10"/>
          </p:nvPr>
        </p:nvSpPr>
        <p:spPr>
          <a:xfrm>
            <a:off x="3655695" y="9593580"/>
            <a:ext cx="25400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90">
                <a:solidFill>
                  <a:srgbClr val="000000"/>
                </a:solidFill>
                <a:latin typeface="Calibri" panose="02020603050405020304" pitchFamily="1"/>
              </a:rPr>
              <a:t>14 </a:t>
            </a:r>
          </a:p>
        </p:txBody>
      </p:sp>
      <p:cxnSp>
        <p:nvCxnSpPr>
          <p:cNvPr id="77" name="Connettore 1 76"/>
          <p:cNvCxnSpPr/>
          <p:nvPr/>
        </p:nvCxnSpPr>
        <p:spPr>
          <a:xfrm>
            <a:off x="703580" y="8412480"/>
            <a:ext cx="6156325" cy="0"/>
          </a:xfrm>
          <a:prstGeom prst="line">
            <a:avLst/>
          </a:prstGeom>
          <a:ln w="8890" cmpd="sng">
            <a:solidFill>
              <a:srgbClr val="000000"/>
            </a:solidFill>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80" name="Segnaposto testo 79"/>
          <p:cNvSpPr>
            <a:spLocks noGrp="1"/>
          </p:cNvSpPr>
          <p:nvPr>
            <p:ph type="body" idx="10"/>
          </p:nvPr>
        </p:nvSpPr>
        <p:spPr>
          <a:xfrm>
            <a:off x="700405" y="965200"/>
            <a:ext cx="6155690" cy="8640445"/>
          </a:xfrm>
          <a:prstGeom prst="rect">
            <a:avLst/>
          </a:prstGeom>
          <a:noFill/>
          <a:ln w="0" cmpd="sng">
            <a:noFill/>
            <a:prstDash val="solid"/>
          </a:ln>
        </p:spPr>
        <p:txBody>
          <a:bodyPr vert="horz" lIns="0" tIns="14605" rIns="0" bIns="0" anchor="t"/>
          <a:lstStyle/>
          <a:p>
            <a:pPr marL="0" marR="0" indent="0" algn="ctr">
              <a:lnSpc>
                <a:spcPts val="1500"/>
              </a:lnSpc>
              <a:spcAft>
                <a:spcPts val="0"/>
              </a:spcAft>
            </a:pPr>
            <a:r>
              <a:rPr lang="it-IT" sz="1300" b="1" spc="0">
                <a:solidFill>
                  <a:srgbClr val="000000"/>
                </a:solidFill>
                <a:latin typeface="Bookman Old Style" panose="02020603050405020304" pitchFamily="1"/>
              </a:rPr>
              <a:t>MODULISTICA - PROPOSTE </a:t>
            </a:r>
          </a:p>
          <a:p>
            <a:pPr marL="0" marR="0" indent="0" algn="r">
              <a:lnSpc>
                <a:spcPts val="1400"/>
              </a:lnSpc>
              <a:spcBef>
                <a:spcPts val="8175"/>
              </a:spcBef>
              <a:spcAft>
                <a:spcPts val="0"/>
              </a:spcAft>
            </a:pPr>
            <a:r>
              <a:rPr lang="it-IT" sz="950" b="1" u="sng" spc="-60">
                <a:solidFill>
                  <a:srgbClr val="000000"/>
                </a:solidFill>
                <a:latin typeface="Tahoma" panose="02020603050405020304" pitchFamily="2"/>
              </a:rPr>
              <a:t>FAC- SIMILE </a:t>
            </a:r>
          </a:p>
          <a:p>
            <a:pPr marL="0" marR="0" indent="0" algn="r">
              <a:lnSpc>
                <a:spcPts val="1100"/>
              </a:lnSpc>
              <a:spcBef>
                <a:spcPts val="1520"/>
              </a:spcBef>
              <a:spcAft>
                <a:spcPts val="0"/>
              </a:spcAft>
            </a:pPr>
            <a:r>
              <a:rPr lang="it-IT" sz="750" b="1" u="sng" spc="0">
                <a:solidFill>
                  <a:srgbClr val="000000"/>
                </a:solidFill>
                <a:latin typeface="Tahoma" panose="02020603050405020304" pitchFamily="2"/>
              </a:rPr>
              <a:t>(VA ADATTATO ALL’ORGANIZZAZIONE DEL COMUNE) </a:t>
            </a:r>
          </a:p>
          <a:p>
            <a:pPr marL="2514600" marR="0" indent="0" algn="l">
              <a:lnSpc>
                <a:spcPts val="1400"/>
              </a:lnSpc>
              <a:spcBef>
                <a:spcPts val="10455"/>
              </a:spcBef>
              <a:spcAft>
                <a:spcPts val="0"/>
              </a:spcAft>
              <a:tabLst>
                <a:tab pos="3611880" algn="l"/>
              </a:tabLst>
            </a:pPr>
            <a:r>
              <a:rPr lang="it-IT" sz="950" b="1" spc="10">
                <a:solidFill>
                  <a:srgbClr val="000000"/>
                </a:solidFill>
                <a:latin typeface="Tahoma" panose="02020603050405020304" pitchFamily="2"/>
              </a:rPr>
              <a:t>COMUNE DI </a:t>
            </a:r>
            <a:r>
              <a:rPr lang="it-IT" sz="100" b="1" spc="10">
                <a:solidFill>
                  <a:srgbClr val="000000"/>
                </a:solidFill>
                <a:latin typeface="Tahoma" panose="02020603050405020304" pitchFamily="2"/>
              </a:rPr>
              <a:t> </a:t>
            </a:r>
          </a:p>
          <a:p>
            <a:pPr marL="0" marR="0" indent="0" algn="ctr">
              <a:lnSpc>
                <a:spcPts val="1400"/>
              </a:lnSpc>
              <a:spcBef>
                <a:spcPts val="5560"/>
              </a:spcBef>
              <a:spcAft>
                <a:spcPts val="0"/>
              </a:spcAft>
            </a:pPr>
            <a:r>
              <a:rPr lang="it-IT" sz="950" b="1" spc="-35">
                <a:solidFill>
                  <a:srgbClr val="000000"/>
                </a:solidFill>
                <a:latin typeface="Tahoma" panose="02020603050405020304" pitchFamily="2"/>
              </a:rPr>
              <a:t>REGOLAMENTO IN MATERIA DI ACCESSO CIVICO E ACCESSO GENERALIZZATO </a:t>
            </a:r>
          </a:p>
          <a:p>
            <a:pPr marL="0" marR="0" indent="0" algn="l">
              <a:lnSpc>
                <a:spcPts val="1200"/>
              </a:lnSpc>
              <a:spcBef>
                <a:spcPts val="6105"/>
              </a:spcBef>
              <a:spcAft>
                <a:spcPts val="0"/>
              </a:spcAft>
            </a:pPr>
            <a:r>
              <a:rPr lang="it-IT" sz="950" spc="80">
                <a:solidFill>
                  <a:srgbClr val="000000"/>
                </a:solidFill>
                <a:latin typeface="Tahoma" panose="02020603050405020304" pitchFamily="2"/>
              </a:rPr>
              <a:t>Indice </a:t>
            </a:r>
          </a:p>
          <a:p>
            <a:pPr marL="0" marR="0" indent="0" algn="l">
              <a:lnSpc>
                <a:spcPts val="1200"/>
              </a:lnSpc>
              <a:spcBef>
                <a:spcPts val="1455"/>
              </a:spcBef>
              <a:spcAft>
                <a:spcPts val="0"/>
              </a:spcAft>
            </a:pPr>
            <a:r>
              <a:rPr lang="it-IT" sz="950" spc="35">
                <a:solidFill>
                  <a:srgbClr val="000000"/>
                </a:solidFill>
                <a:latin typeface="Tahoma" panose="02020603050405020304" pitchFamily="2"/>
              </a:rPr>
              <a:t>Art. 1 Definizioni </a:t>
            </a:r>
          </a:p>
          <a:p>
            <a:pPr marL="0" marR="0" indent="0" algn="l">
              <a:lnSpc>
                <a:spcPts val="1200"/>
              </a:lnSpc>
              <a:spcBef>
                <a:spcPts val="950"/>
              </a:spcBef>
              <a:spcAft>
                <a:spcPts val="0"/>
              </a:spcAft>
            </a:pPr>
            <a:r>
              <a:rPr lang="it-IT" sz="950" spc="15">
                <a:solidFill>
                  <a:srgbClr val="000000"/>
                </a:solidFill>
                <a:latin typeface="Tahoma" panose="02020603050405020304" pitchFamily="2"/>
              </a:rPr>
              <a:t>Art. 2 Oggetto </a:t>
            </a:r>
          </a:p>
          <a:p>
            <a:pPr marL="0" marR="3154680" indent="0" algn="l">
              <a:lnSpc>
                <a:spcPts val="2000"/>
              </a:lnSpc>
              <a:spcBef>
                <a:spcPts val="150"/>
              </a:spcBef>
              <a:spcAft>
                <a:spcPts val="0"/>
              </a:spcAft>
            </a:pPr>
            <a:r>
              <a:rPr lang="it-IT" sz="950" spc="0">
                <a:solidFill>
                  <a:srgbClr val="000000"/>
                </a:solidFill>
                <a:latin typeface="Tahoma" panose="02020603050405020304" pitchFamily="2"/>
              </a:rPr>
              <a:t>Art. 3 Accesso generalizzato e accesso documentale Art. 4 Legittimazione soggettiva </a:t>
            </a:r>
          </a:p>
          <a:p>
            <a:pPr marL="0" marR="3566160" indent="0" algn="l">
              <a:lnSpc>
                <a:spcPts val="2100"/>
              </a:lnSpc>
              <a:spcBef>
                <a:spcPts val="20"/>
              </a:spcBef>
              <a:spcAft>
                <a:spcPts val="0"/>
              </a:spcAft>
            </a:pPr>
            <a:r>
              <a:rPr lang="it-IT" sz="950" spc="0">
                <a:solidFill>
                  <a:srgbClr val="000000"/>
                </a:solidFill>
                <a:latin typeface="Tahoma" panose="02020603050405020304" pitchFamily="2"/>
              </a:rPr>
              <a:t>Art. 5 Istanza di accesso civico e generalizzato Art. 6 Responsabili del procedimento </a:t>
            </a:r>
          </a:p>
          <a:p>
            <a:pPr marL="0" marR="0" indent="0" algn="l">
              <a:lnSpc>
                <a:spcPts val="1200"/>
              </a:lnSpc>
              <a:spcBef>
                <a:spcPts val="950"/>
              </a:spcBef>
              <a:spcAft>
                <a:spcPts val="0"/>
              </a:spcAft>
            </a:pPr>
            <a:r>
              <a:rPr lang="it-IT" sz="950" spc="25">
                <a:solidFill>
                  <a:srgbClr val="000000"/>
                </a:solidFill>
                <a:latin typeface="Tahoma" panose="02020603050405020304" pitchFamily="2"/>
              </a:rPr>
              <a:t>Art. 7 Soggetti Controinteressati </a:t>
            </a:r>
          </a:p>
          <a:p>
            <a:pPr marL="0" marR="0" indent="0" algn="l">
              <a:lnSpc>
                <a:spcPts val="1200"/>
              </a:lnSpc>
              <a:spcBef>
                <a:spcPts val="975"/>
              </a:spcBef>
              <a:spcAft>
                <a:spcPts val="0"/>
              </a:spcAft>
            </a:pPr>
            <a:r>
              <a:rPr lang="it-IT" sz="950" spc="35">
                <a:solidFill>
                  <a:srgbClr val="000000"/>
                </a:solidFill>
                <a:latin typeface="Tahoma" panose="02020603050405020304" pitchFamily="2"/>
              </a:rPr>
              <a:t>Art. 8 Termini del procedimento </a:t>
            </a:r>
          </a:p>
          <a:p>
            <a:pPr marL="0" marR="3291840" indent="0" algn="l">
              <a:lnSpc>
                <a:spcPts val="1900"/>
              </a:lnSpc>
              <a:spcBef>
                <a:spcPts val="165"/>
              </a:spcBef>
              <a:spcAft>
                <a:spcPts val="0"/>
              </a:spcAft>
            </a:pPr>
            <a:r>
              <a:rPr lang="it-IT" sz="950" spc="0">
                <a:solidFill>
                  <a:srgbClr val="000000"/>
                </a:solidFill>
                <a:latin typeface="Tahoma" panose="02020603050405020304" pitchFamily="2"/>
              </a:rPr>
              <a:t>Art. 9 Eccezioni assolute all’accesso generalizzato Art. 10 Eccezioni relative all’accesso generalizzato Art. 11 Richiesta di riesame </a:t>
            </a:r>
          </a:p>
          <a:p>
            <a:pPr marL="0" marR="3703320" indent="0" algn="l">
              <a:lnSpc>
                <a:spcPts val="2000"/>
              </a:lnSpc>
              <a:spcBef>
                <a:spcPts val="0"/>
              </a:spcBef>
              <a:spcAft>
                <a:spcPts val="670"/>
              </a:spcAft>
            </a:pPr>
            <a:r>
              <a:rPr lang="it-IT" sz="950" spc="0">
                <a:solidFill>
                  <a:srgbClr val="000000"/>
                </a:solidFill>
                <a:latin typeface="Tahoma" panose="02020603050405020304" pitchFamily="2"/>
              </a:rPr>
              <a:t>Art. 12 Motivazione del diniego all’accesso Art. 13 Impugnazioni </a:t>
            </a:r>
          </a:p>
        </p:txBody>
      </p:sp>
      <p:sp>
        <p:nvSpPr>
          <p:cNvPr id="81" name="Segnaposto testo 80"/>
          <p:cNvSpPr>
            <a:spLocks noGrp="1"/>
          </p:cNvSpPr>
          <p:nvPr>
            <p:ph type="body" idx="10"/>
          </p:nvPr>
        </p:nvSpPr>
        <p:spPr>
          <a:xfrm>
            <a:off x="3655695" y="9605645"/>
            <a:ext cx="250825" cy="15113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950" spc="105">
                <a:solidFill>
                  <a:srgbClr val="000000"/>
                </a:solidFill>
                <a:latin typeface="Tahoma" panose="02020603050405020304" pitchFamily="2"/>
              </a:rPr>
              <a:t>15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84" name="Segnaposto testo 83"/>
          <p:cNvSpPr>
            <a:spLocks noGrp="1"/>
          </p:cNvSpPr>
          <p:nvPr>
            <p:ph type="body" idx="10"/>
          </p:nvPr>
        </p:nvSpPr>
        <p:spPr>
          <a:xfrm>
            <a:off x="700405" y="901700"/>
            <a:ext cx="6155690" cy="8702675"/>
          </a:xfrm>
          <a:prstGeom prst="rect">
            <a:avLst/>
          </a:prstGeom>
          <a:noFill/>
          <a:ln w="0" cmpd="sng">
            <a:noFill/>
            <a:prstDash val="solid"/>
          </a:ln>
        </p:spPr>
        <p:txBody>
          <a:bodyPr vert="horz" lIns="0" tIns="2540" rIns="0" bIns="0" anchor="t"/>
          <a:lstStyle/>
          <a:p>
            <a:pPr marL="45720" marR="0" indent="0" algn="ctr">
              <a:lnSpc>
                <a:spcPts val="1200"/>
              </a:lnSpc>
              <a:spcAft>
                <a:spcPts val="0"/>
              </a:spcAft>
            </a:pPr>
            <a:r>
              <a:rPr lang="it-IT" sz="950" b="1" spc="-5">
                <a:solidFill>
                  <a:srgbClr val="000000"/>
                </a:solidFill>
                <a:latin typeface="Tahoma" panose="02020603050405020304" pitchFamily="2"/>
              </a:rPr>
              <a:t>Art. 1 Definizioni </a:t>
            </a:r>
          </a:p>
          <a:p>
            <a:pPr marL="45720" marR="0" indent="0" algn="l">
              <a:lnSpc>
                <a:spcPts val="1200"/>
              </a:lnSpc>
              <a:spcBef>
                <a:spcPts val="1390"/>
              </a:spcBef>
              <a:spcAft>
                <a:spcPts val="0"/>
              </a:spcAft>
            </a:pPr>
            <a:r>
              <a:rPr lang="it-IT" sz="950" spc="20">
                <a:solidFill>
                  <a:srgbClr val="000000"/>
                </a:solidFill>
                <a:latin typeface="Tahoma" panose="02020603050405020304" pitchFamily="2"/>
              </a:rPr>
              <a:t>Ai fini del presente regolamento si intende per: </a:t>
            </a:r>
          </a:p>
          <a:p>
            <a:pPr marL="2697480" marR="0" indent="137160" algn="l">
              <a:lnSpc>
                <a:spcPts val="1200"/>
              </a:lnSpc>
              <a:spcBef>
                <a:spcPts val="1385"/>
              </a:spcBef>
              <a:spcAft>
                <a:spcPts val="0"/>
              </a:spcAft>
              <a:buFont typeface="Tahoma"/>
              <a:buAutoNum type="alphaLcPeriod"/>
            </a:pPr>
            <a:r>
              <a:rPr lang="it-IT" sz="950" spc="15">
                <a:solidFill>
                  <a:srgbClr val="000000"/>
                </a:solidFill>
                <a:latin typeface="Tahoma" panose="02020603050405020304" pitchFamily="2"/>
              </a:rPr>
              <a:t>“decreto trasparenza” il D.Lgs. n. 33/2012 così come modificato dal D.Lgs. n. 97/2016; </a:t>
            </a:r>
          </a:p>
          <a:p>
            <a:pPr marL="2697480" marR="0" indent="137160" algn="l">
              <a:lnSpc>
                <a:spcPts val="1200"/>
              </a:lnSpc>
              <a:spcBef>
                <a:spcPts val="1385"/>
              </a:spcBef>
              <a:spcAft>
                <a:spcPts val="0"/>
              </a:spcAft>
              <a:buFont typeface="Tahoma"/>
              <a:buAutoNum type="alphaLcPeriod"/>
            </a:pPr>
            <a:r>
              <a:rPr lang="it-IT" sz="950" spc="25">
                <a:solidFill>
                  <a:srgbClr val="000000"/>
                </a:solidFill>
                <a:latin typeface="Tahoma" panose="02020603050405020304" pitchFamily="2"/>
              </a:rPr>
              <a:t>“accesso documentale” l’accesso disciplinato dal capo V della legge n. 241/1990; </a:t>
            </a:r>
          </a:p>
          <a:p>
            <a:pPr marL="2697480" marR="0" indent="137160" algn="just">
              <a:lnSpc>
                <a:spcPts val="2000"/>
              </a:lnSpc>
              <a:spcBef>
                <a:spcPts val="580"/>
              </a:spcBef>
              <a:spcAft>
                <a:spcPts val="0"/>
              </a:spcAft>
              <a:buFont typeface="Tahoma"/>
              <a:buAutoNum type="alphaLcPeriod"/>
            </a:pPr>
            <a:r>
              <a:rPr lang="it-IT" sz="950" spc="0">
                <a:solidFill>
                  <a:srgbClr val="000000"/>
                </a:solidFill>
                <a:latin typeface="Tahoma" panose="02020603050405020304" pitchFamily="2"/>
              </a:rPr>
              <a:t>“accesso civico” (o accesso civico “semplice”) l’accesso ai documenti oggetto degli obblighi di pubblicazione, previsto dall’art. 5, c. 1, del decreto trasparenza; </a:t>
            </a:r>
          </a:p>
          <a:p>
            <a:pPr marL="2697480" marR="1325880" indent="137160" algn="l">
              <a:lnSpc>
                <a:spcPts val="3900"/>
              </a:lnSpc>
              <a:spcBef>
                <a:spcPts val="0"/>
              </a:spcBef>
              <a:spcAft>
                <a:spcPts val="0"/>
              </a:spcAft>
              <a:buFont typeface="Tahoma"/>
              <a:buAutoNum type="alphaLcPeriod"/>
            </a:pPr>
            <a:r>
              <a:rPr lang="it-IT" sz="950" spc="0">
                <a:solidFill>
                  <a:srgbClr val="000000"/>
                </a:solidFill>
                <a:latin typeface="Tahoma" panose="02020603050405020304" pitchFamily="2"/>
              </a:rPr>
              <a:t>“accesso generalizzato” l’accesso previsto dall’art. 5, c. 2, del decreto trasparenza. </a:t>
            </a:r>
            <a:r>
              <a:rPr lang="it-IT" sz="950" b="1" spc="0">
                <a:solidFill>
                  <a:srgbClr val="000000"/>
                </a:solidFill>
                <a:latin typeface="Tahoma" panose="02020603050405020304" pitchFamily="2"/>
              </a:rPr>
              <a:t>Art. 2 Oggetto </a:t>
            </a:r>
          </a:p>
          <a:p>
            <a:pPr marL="45720" marR="0" indent="0" algn="just">
              <a:lnSpc>
                <a:spcPts val="2000"/>
              </a:lnSpc>
              <a:spcBef>
                <a:spcPts val="545"/>
              </a:spcBef>
              <a:spcAft>
                <a:spcPts val="0"/>
              </a:spcAft>
            </a:pPr>
            <a:r>
              <a:rPr lang="it-IT" sz="950" spc="30">
                <a:solidFill>
                  <a:srgbClr val="000000"/>
                </a:solidFill>
                <a:latin typeface="Tahoma" panose="02020603050405020304" pitchFamily="2"/>
              </a:rPr>
              <a:t>1. Il presente regolamento disciplina i criteri e le modalità organizzative per l’effettivo esercizio dei seguenti diritti: </a:t>
            </a:r>
          </a:p>
          <a:p>
            <a:pPr marL="45720" marR="0" indent="0" algn="just">
              <a:lnSpc>
                <a:spcPts val="2000"/>
              </a:lnSpc>
              <a:spcBef>
                <a:spcPts val="625"/>
              </a:spcBef>
              <a:spcAft>
                <a:spcPts val="0"/>
              </a:spcAft>
            </a:pPr>
            <a:r>
              <a:rPr lang="it-IT" sz="950" spc="0">
                <a:solidFill>
                  <a:srgbClr val="000000"/>
                </a:solidFill>
                <a:latin typeface="Tahoma" panose="02020603050405020304" pitchFamily="2"/>
              </a:rPr>
              <a:t>- </a:t>
            </a:r>
            <a:r>
              <a:rPr lang="it-IT" sz="950" u="sng" spc="0">
                <a:solidFill>
                  <a:srgbClr val="000000"/>
                </a:solidFill>
                <a:latin typeface="Tahoma" panose="02020603050405020304" pitchFamily="2"/>
              </a:rPr>
              <a:t>l’accesso civico</a:t>
            </a:r>
            <a:r>
              <a:rPr lang="it-IT" sz="950" spc="0">
                <a:solidFill>
                  <a:srgbClr val="000000"/>
                </a:solidFill>
                <a:latin typeface="Tahoma" panose="02020603050405020304" pitchFamily="2"/>
              </a:rPr>
              <a:t> che sancisce il diritto di chiunque di richiedere i documenti, le informazioni o i dati che l’ente abbia omesso di pubblicare pur avendone l’obbligo ai sensi del decreto trasparenza;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 </a:t>
            </a:r>
            <a:r>
              <a:rPr lang="it-IT" sz="950" u="sng" spc="0">
                <a:solidFill>
                  <a:srgbClr val="000000"/>
                </a:solidFill>
                <a:latin typeface="Tahoma" panose="02020603050405020304" pitchFamily="2"/>
              </a:rPr>
              <a:t>l’accesso generalizzato</a:t>
            </a:r>
            <a:r>
              <a:rPr lang="it-IT" sz="950" spc="0">
                <a:solidFill>
                  <a:srgbClr val="000000"/>
                </a:solidFill>
                <a:latin typeface="Tahoma" panose="02020603050405020304" pitchFamily="2"/>
              </a:rPr>
              <a:t> che comporta il diritto di chiunque di accedere a dati, documenti ed informazioni detenuti dall’ente, ulteriori rispetto a quelli sottoposti ad obbligo di pubblicazione, ad esclusione di quelli sottoposti al regime di riservatezza.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3 Accesso generalizzato e accesso documentale </a:t>
            </a:r>
          </a:p>
          <a:p>
            <a:pPr marL="2697480" marR="0" indent="137160" algn="just">
              <a:lnSpc>
                <a:spcPts val="2000"/>
              </a:lnSpc>
              <a:spcBef>
                <a:spcPts val="600"/>
              </a:spcBef>
              <a:spcAft>
                <a:spcPts val="0"/>
              </a:spcAft>
              <a:buFont typeface="Tahoma"/>
              <a:buAutoNum type="arabicPeriod"/>
            </a:pPr>
            <a:r>
              <a:rPr lang="it-IT" sz="950" spc="-60">
                <a:solidFill>
                  <a:srgbClr val="000000"/>
                </a:solidFill>
                <a:latin typeface="Tahoma" panose="02020603050405020304" pitchFamily="2"/>
              </a:rPr>
              <a:t>L’accesso documentale disciplinato dagli artt. 22 e seguenti della legge n. 241/1990, resta disciplinato da tali norme; il Comune ne dà attuazione in conformità a tali disposizioni ed a quelle regolamentari </a:t>
            </a:r>
          </a:p>
          <a:p>
            <a:pPr marL="45720" marR="0" indent="0" algn="l">
              <a:lnSpc>
                <a:spcPts val="1200"/>
              </a:lnSpc>
              <a:spcBef>
                <a:spcPts val="790"/>
              </a:spcBef>
              <a:spcAft>
                <a:spcPts val="0"/>
              </a:spcAft>
              <a:tabLst>
                <a:tab pos="2834640" algn="l"/>
                <a:tab pos="3337560" algn="l"/>
              </a:tabLst>
            </a:pPr>
            <a:r>
              <a:rPr lang="it-IT" sz="950" spc="5">
                <a:solidFill>
                  <a:srgbClr val="000000"/>
                </a:solidFill>
                <a:latin typeface="Tahoma" panose="02020603050405020304" pitchFamily="2"/>
              </a:rPr>
              <a:t>appositamente adottate con delibera del C.C n.   del  </a:t>
            </a:r>
            <a:r>
              <a:rPr lang="it-IT" sz="100" spc="5">
                <a:solidFill>
                  <a:srgbClr val="000000"/>
                </a:solidFill>
                <a:latin typeface="Tahoma" panose="02020603050405020304" pitchFamily="2"/>
              </a:rPr>
              <a:t> </a:t>
            </a:r>
          </a:p>
          <a:p>
            <a:pPr marL="2697480" marR="0" indent="137160" algn="just">
              <a:lnSpc>
                <a:spcPts val="2000"/>
              </a:lnSpc>
              <a:spcBef>
                <a:spcPts val="645"/>
              </a:spcBef>
              <a:spcAft>
                <a:spcPts val="0"/>
              </a:spcAft>
              <a:buFont typeface="Tahoma"/>
              <a:buAutoNum type="arabicPeriod"/>
            </a:pPr>
            <a:r>
              <a:rPr lang="it-IT" sz="950" spc="-114">
                <a:solidFill>
                  <a:srgbClr val="000000"/>
                </a:solidFill>
                <a:latin typeface="Tahoma" panose="02020603050405020304" pitchFamily="2"/>
              </a:rPr>
              <a:t>La finalità dell’accesso documentale ex legge n. 241/1990 è quella di porre i soggetti interessati in grado di esercitare al meglio le facoltà - partecipative e/o oppositive e difensive - che l’ordinamento attribuisce loro a tutela delle posizioni giuridiche qualificate di cui sono titolari. L’accesso documentale opera sulla base di norme e presupposti diversi da quelli afferenti l’accesso civico (generalizzato e non). </a:t>
            </a:r>
          </a:p>
          <a:p>
            <a:pPr marL="2697480" marR="0" indent="137160" algn="just">
              <a:lnSpc>
                <a:spcPts val="2000"/>
              </a:lnSpc>
              <a:spcBef>
                <a:spcPts val="600"/>
              </a:spcBef>
              <a:spcAft>
                <a:spcPts val="1850"/>
              </a:spcAft>
              <a:buFont typeface="Tahoma"/>
              <a:buAutoNum type="arabicPeriod"/>
            </a:pPr>
            <a:r>
              <a:rPr lang="it-IT" sz="950" spc="-110">
                <a:solidFill>
                  <a:srgbClr val="000000"/>
                </a:solidFill>
                <a:latin typeface="Tahoma" panose="02020603050405020304" pitchFamily="2"/>
              </a:rPr>
              <a:t>Il diritto di accesso generalizzato, oltre che quello civico, è riconosciuto allo scopo di favorire forme diffuse di controllo sul perseguimento delle funzioni istituzionali e sull’utilizzo delle risorse pubbliche e di promuovere la partecipazione al dibattito pubblico; la legge n. 241/1990 esclude perentoriamente l’utilizzo del diritto di accesso al fine di sottoporre l’Amministrazione ad un controllo generalizzato. </a:t>
            </a:r>
          </a:p>
        </p:txBody>
      </p:sp>
      <p:sp>
        <p:nvSpPr>
          <p:cNvPr id="85" name="Segnaposto testo 84"/>
          <p:cNvSpPr>
            <a:spLocks noGrp="1"/>
          </p:cNvSpPr>
          <p:nvPr>
            <p:ph type="body" idx="10"/>
          </p:nvPr>
        </p:nvSpPr>
        <p:spPr>
          <a:xfrm>
            <a:off x="3655695" y="9604375"/>
            <a:ext cx="254000"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14">
                <a:solidFill>
                  <a:srgbClr val="000000"/>
                </a:solidFill>
                <a:latin typeface="Tahoma" panose="02020603050405020304" pitchFamily="2"/>
              </a:rPr>
              <a:t>16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88" name="Segnaposto testo 87"/>
          <p:cNvSpPr>
            <a:spLocks noGrp="1"/>
          </p:cNvSpPr>
          <p:nvPr>
            <p:ph type="body" idx="10"/>
          </p:nvPr>
        </p:nvSpPr>
        <p:spPr>
          <a:xfrm>
            <a:off x="701675" y="1231900"/>
            <a:ext cx="6155690" cy="8372475"/>
          </a:xfrm>
          <a:prstGeom prst="rect">
            <a:avLst/>
          </a:prstGeom>
          <a:noFill/>
          <a:ln w="0" cmpd="sng">
            <a:noFill/>
            <a:prstDash val="solid"/>
          </a:ln>
        </p:spPr>
        <p:txBody>
          <a:bodyPr vert="horz" lIns="0" tIns="5080" rIns="0" bIns="0" anchor="t"/>
          <a:lstStyle/>
          <a:p>
            <a:pPr marL="45720" marR="0" indent="0" algn="ctr">
              <a:lnSpc>
                <a:spcPts val="1200"/>
              </a:lnSpc>
              <a:spcAft>
                <a:spcPts val="0"/>
              </a:spcAft>
            </a:pPr>
            <a:r>
              <a:rPr lang="it-IT" sz="950" b="1" spc="-15">
                <a:solidFill>
                  <a:srgbClr val="000000"/>
                </a:solidFill>
                <a:latin typeface="Tahoma" panose="02020603050405020304" pitchFamily="2"/>
              </a:rPr>
              <a:t>Art. 4 Legittimazione soggettiva </a:t>
            </a:r>
          </a:p>
          <a:p>
            <a:pPr marL="45720" marR="0" indent="137160" algn="just">
              <a:lnSpc>
                <a:spcPts val="2000"/>
              </a:lnSpc>
              <a:spcBef>
                <a:spcPts val="570"/>
              </a:spcBef>
              <a:spcAft>
                <a:spcPts val="0"/>
              </a:spcAft>
              <a:buFont typeface="Tahoma"/>
              <a:buAutoNum type="arabicPeriod"/>
            </a:pPr>
            <a:r>
              <a:rPr lang="it-IT" sz="950" spc="0">
                <a:solidFill>
                  <a:srgbClr val="000000"/>
                </a:solidFill>
                <a:latin typeface="Tahoma" panose="02020603050405020304" pitchFamily="2"/>
              </a:rPr>
              <a:t>L’esercizio dell’accesso civico e dell’accesso generalizzato non è sottoposto ad alcuna limitazione quanto alla legittimazione soggettiva del richiedente; chiunque può esercitare tale diritto indipendentemente dall’essere cittadino italiano o residente nel territorio dello Stato. </a:t>
            </a:r>
          </a:p>
          <a:p>
            <a:pPr marL="45720" marR="0" indent="137160" algn="just">
              <a:lnSpc>
                <a:spcPts val="2000"/>
              </a:lnSpc>
              <a:spcBef>
                <a:spcPts val="605"/>
              </a:spcBef>
              <a:spcAft>
                <a:spcPts val="0"/>
              </a:spcAft>
              <a:buFont typeface="Tahoma"/>
              <a:buAutoNum type="arabicPeriod"/>
            </a:pPr>
            <a:r>
              <a:rPr lang="it-IT" sz="950" spc="0">
                <a:solidFill>
                  <a:srgbClr val="000000"/>
                </a:solidFill>
                <a:latin typeface="Tahoma" panose="02020603050405020304" pitchFamily="2"/>
              </a:rPr>
              <a:t>L’istanza di accesso, contenente le complete generalità del richiedente con i relativi recapiti e numeri di telefono, identifica i dati, le informazioni o i documenti richiesti. Le istanze non devono essere generiche ma consentire l’individuazione del dato, del documento o dell’informazione di cui è richiesto l’accesso. </a:t>
            </a:r>
          </a:p>
          <a:p>
            <a:pPr marL="45720" marR="0" indent="137160" algn="just">
              <a:lnSpc>
                <a:spcPts val="2000"/>
              </a:lnSpc>
              <a:spcBef>
                <a:spcPts val="655"/>
              </a:spcBef>
              <a:spcAft>
                <a:spcPts val="0"/>
              </a:spcAft>
              <a:buFont typeface="Tahoma"/>
              <a:buAutoNum type="arabicPeriod"/>
            </a:pPr>
            <a:r>
              <a:rPr lang="it-IT" sz="950" spc="0">
                <a:solidFill>
                  <a:srgbClr val="000000"/>
                </a:solidFill>
                <a:latin typeface="Tahoma" panose="02020603050405020304" pitchFamily="2"/>
              </a:rPr>
              <a:t>Non è ammissibile una richiesta meramente esplorativa volta a scoprire di quali informazioni l’Amministrazione dispone. </a:t>
            </a:r>
          </a:p>
          <a:p>
            <a:pPr marL="45720" marR="0" indent="0" algn="ctr">
              <a:lnSpc>
                <a:spcPts val="1200"/>
              </a:lnSpc>
              <a:spcBef>
                <a:spcPts val="4005"/>
              </a:spcBef>
              <a:spcAft>
                <a:spcPts val="0"/>
              </a:spcAft>
            </a:pPr>
            <a:r>
              <a:rPr lang="it-IT" sz="950" b="1" spc="-25">
                <a:solidFill>
                  <a:srgbClr val="000000"/>
                </a:solidFill>
                <a:latin typeface="Tahoma" panose="02020603050405020304" pitchFamily="2"/>
              </a:rPr>
              <a:t>Art. 5 Istanza di accesso civico e generalizzato </a:t>
            </a:r>
          </a:p>
          <a:p>
            <a:pPr marL="45720" marR="0" indent="0" algn="just">
              <a:lnSpc>
                <a:spcPts val="2000"/>
              </a:lnSpc>
              <a:spcBef>
                <a:spcPts val="580"/>
              </a:spcBef>
              <a:spcAft>
                <a:spcPts val="0"/>
              </a:spcAft>
            </a:pPr>
            <a:r>
              <a:rPr lang="it-IT" sz="950" spc="0">
                <a:solidFill>
                  <a:srgbClr val="000000"/>
                </a:solidFill>
                <a:latin typeface="Tahoma" panose="02020603050405020304" pitchFamily="2"/>
              </a:rPr>
              <a:t>1. L’istanza può essere trasmessa dal soggetto interessato per via telematica secondo le modalità previste dal decreto legislativo 7 marzo 2005, n. 82 recante il </a:t>
            </a:r>
            <a:r>
              <a:rPr lang="it-IT" sz="950" i="1" spc="0">
                <a:solidFill>
                  <a:srgbClr val="000000"/>
                </a:solidFill>
                <a:latin typeface="Tahoma" panose="02020603050405020304" pitchFamily="2"/>
              </a:rPr>
              <a:t>«Codice dell’amministrazione digitale». </a:t>
            </a:r>
            <a:r>
              <a:rPr lang="it-IT" sz="950" spc="0">
                <a:solidFill>
                  <a:srgbClr val="000000"/>
                </a:solidFill>
                <a:latin typeface="Tahoma" panose="02020603050405020304" pitchFamily="2"/>
              </a:rPr>
              <a:t>Pertanto, ai sensi dell’art. 65 del CAD, le istanze presentate per via telematica sono valide se: </a:t>
            </a:r>
          </a:p>
          <a:p>
            <a:pPr marL="45720" marR="0" indent="137160" algn="just">
              <a:lnSpc>
                <a:spcPts val="2000"/>
              </a:lnSpc>
              <a:spcBef>
                <a:spcPts val="600"/>
              </a:spcBef>
              <a:spcAft>
                <a:spcPts val="0"/>
              </a:spcAft>
              <a:buFont typeface="Tahoma"/>
              <a:buAutoNum type="alphaLcPeriod"/>
            </a:pPr>
            <a:r>
              <a:rPr lang="it-IT" sz="950" spc="0">
                <a:solidFill>
                  <a:srgbClr val="000000"/>
                </a:solidFill>
                <a:latin typeface="Tahoma" panose="02020603050405020304" pitchFamily="2"/>
              </a:rPr>
              <a:t>sottoscritte mediante la firma digitale o la firma elettronica qualificata il cui certificato è rilasciato da un certificatore qualificato; </a:t>
            </a:r>
          </a:p>
          <a:p>
            <a:pPr marL="45720" marR="0" indent="137160" algn="just">
              <a:lnSpc>
                <a:spcPts val="2000"/>
              </a:lnSpc>
              <a:spcBef>
                <a:spcPts val="595"/>
              </a:spcBef>
              <a:spcAft>
                <a:spcPts val="0"/>
              </a:spcAft>
              <a:buFont typeface="Tahoma"/>
              <a:buAutoNum type="alphaLcPeriod"/>
            </a:pPr>
            <a:r>
              <a:rPr lang="it-IT" sz="950" spc="0">
                <a:solidFill>
                  <a:srgbClr val="000000"/>
                </a:solidFill>
                <a:latin typeface="Tahoma" panose="02020603050405020304" pitchFamily="2"/>
              </a:rPr>
              <a:t>l’istante o il dichiarante è identificato attraverso il sistema pubblico di identità digitale (SPID), nonché la carta di identità elettronica o la carta nazionale dei servizi; </a:t>
            </a:r>
          </a:p>
          <a:p>
            <a:pPr marL="45720" marR="0" indent="137160" algn="just">
              <a:lnSpc>
                <a:spcPts val="1200"/>
              </a:lnSpc>
              <a:spcBef>
                <a:spcPts val="1415"/>
              </a:spcBef>
              <a:spcAft>
                <a:spcPts val="0"/>
              </a:spcAft>
              <a:buFont typeface="Tahoma"/>
              <a:buAutoNum type="alphaLcPeriod"/>
            </a:pPr>
            <a:r>
              <a:rPr lang="it-IT" sz="950" spc="25">
                <a:solidFill>
                  <a:srgbClr val="000000"/>
                </a:solidFill>
                <a:latin typeface="Tahoma" panose="02020603050405020304" pitchFamily="2"/>
              </a:rPr>
              <a:t>sono sottoscritte e presentate unitamente alla copia del documento d’identità; </a:t>
            </a:r>
          </a:p>
          <a:p>
            <a:pPr marL="45720" marR="0" indent="137160" algn="just">
              <a:lnSpc>
                <a:spcPts val="2000"/>
              </a:lnSpc>
              <a:spcBef>
                <a:spcPts val="640"/>
              </a:spcBef>
              <a:spcAft>
                <a:spcPts val="0"/>
              </a:spcAft>
              <a:buFont typeface="Tahoma"/>
              <a:buAutoNum type="alphaLcPeriod"/>
            </a:pPr>
            <a:r>
              <a:rPr lang="it-IT" sz="950" spc="20">
                <a:solidFill>
                  <a:srgbClr val="000000"/>
                </a:solidFill>
                <a:latin typeface="Tahoma" panose="02020603050405020304" pitchFamily="2"/>
              </a:rPr>
              <a:t>trasmesse dall’istante o dal dichiarante mediante la propria casella di posta elettronica certificata purché le relative credenziali di accesso siano state rilasciate previa identificazione del titolare, anche per via telematica secondo modalità definite con regole tecniche adottate ai sensi dell’art. 71 (CAD), e ciò sia attestato dal gestore del sistema nel messaggio o in un suo allegato. </a:t>
            </a:r>
          </a:p>
          <a:p>
            <a:pPr marL="45720" marR="0" indent="0" algn="just">
              <a:lnSpc>
                <a:spcPts val="2000"/>
              </a:lnSpc>
              <a:spcBef>
                <a:spcPts val="585"/>
              </a:spcBef>
              <a:spcAft>
                <a:spcPts val="0"/>
              </a:spcAft>
            </a:pPr>
            <a:r>
              <a:rPr lang="it-IT" sz="950" spc="15">
                <a:solidFill>
                  <a:srgbClr val="000000"/>
                </a:solidFill>
                <a:latin typeface="Tahoma" panose="02020603050405020304" pitchFamily="2"/>
              </a:rPr>
              <a:t>2. Resta fermo che l’istanza può essere presentata anche a mezzo posta, fax o direttamente presso gli uffici e che laddove la richiesta di accesso civico non sia sottoscritta dall’interessato in presenza del dipendente addetto, la stessa debba essere sottoscritta e presentata unitamente a copia fotostatica non autenticata di un documento di identità del sottoscrittore, che va inserita nel fascicolo (cfr. art. 38, commi 1 e 3, d.P.R. 28 dicembre 2000, n. 445). </a:t>
            </a:r>
          </a:p>
          <a:p>
            <a:pPr marL="45720" marR="0" indent="0" algn="just">
              <a:lnSpc>
                <a:spcPts val="1300"/>
              </a:lnSpc>
              <a:spcBef>
                <a:spcPts val="1385"/>
              </a:spcBef>
              <a:spcAft>
                <a:spcPts val="1030"/>
              </a:spcAft>
            </a:pPr>
            <a:r>
              <a:rPr lang="it-IT" sz="950" spc="40">
                <a:solidFill>
                  <a:srgbClr val="000000"/>
                </a:solidFill>
                <a:latin typeface="Tahoma" panose="02020603050405020304" pitchFamily="2"/>
              </a:rPr>
              <a:t>3. Se l’istanza ha per oggetto </a:t>
            </a:r>
            <a:r>
              <a:rPr lang="it-IT" sz="950" u="sng" spc="40">
                <a:solidFill>
                  <a:srgbClr val="000000"/>
                </a:solidFill>
                <a:latin typeface="Tahoma" panose="02020603050405020304" pitchFamily="2"/>
              </a:rPr>
              <a:t>l’accesso civico “semplice”</a:t>
            </a:r>
            <a:r>
              <a:rPr lang="it-IT" sz="950" spc="40">
                <a:solidFill>
                  <a:srgbClr val="000000"/>
                </a:solidFill>
                <a:latin typeface="Tahoma" panose="02020603050405020304" pitchFamily="2"/>
              </a:rPr>
              <a:t> deve essere presentata al Responsabile della </a:t>
            </a:r>
          </a:p>
        </p:txBody>
      </p:sp>
      <p:sp>
        <p:nvSpPr>
          <p:cNvPr id="89" name="Segnaposto testo 88"/>
          <p:cNvSpPr>
            <a:spLocks noGrp="1"/>
          </p:cNvSpPr>
          <p:nvPr>
            <p:ph type="body" idx="10"/>
          </p:nvPr>
        </p:nvSpPr>
        <p:spPr>
          <a:xfrm>
            <a:off x="3655695" y="9604375"/>
            <a:ext cx="25082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17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92" name="Segnaposto testo 91"/>
          <p:cNvSpPr>
            <a:spLocks noGrp="1"/>
          </p:cNvSpPr>
          <p:nvPr>
            <p:ph type="body" idx="10"/>
          </p:nvPr>
        </p:nvSpPr>
        <p:spPr>
          <a:xfrm>
            <a:off x="700405" y="901700"/>
            <a:ext cx="6155690" cy="8310245"/>
          </a:xfrm>
          <a:prstGeom prst="rect">
            <a:avLst/>
          </a:prstGeom>
          <a:noFill/>
          <a:ln w="0" cmpd="sng">
            <a:noFill/>
            <a:prstDash val="solid"/>
          </a:ln>
        </p:spPr>
        <p:txBody>
          <a:bodyPr vert="horz" lIns="0" tIns="0" rIns="0" bIns="0" anchor="t"/>
          <a:lstStyle/>
          <a:p>
            <a:pPr marL="45720" marR="0" indent="0" algn="just">
              <a:lnSpc>
                <a:spcPts val="1800"/>
              </a:lnSpc>
              <a:spcAft>
                <a:spcPts val="0"/>
              </a:spcAft>
            </a:pPr>
            <a:r>
              <a:rPr lang="it-IT" sz="950" spc="25">
                <a:solidFill>
                  <a:srgbClr val="000000"/>
                </a:solidFill>
                <a:latin typeface="Tahoma" panose="02020603050405020304" pitchFamily="2"/>
              </a:rPr>
              <a:t>prevenzione della corruzione e della trasparenza, i cui riferimenti sono indicati nella Sezione “Amministrazione trasparente” del sito </a:t>
            </a:r>
            <a:r>
              <a:rPr lang="it-IT" sz="1100" i="1" spc="25">
                <a:solidFill>
                  <a:srgbClr val="000000"/>
                </a:solidFill>
                <a:latin typeface="Calibri" panose="02020603050405020304" pitchFamily="1"/>
              </a:rPr>
              <a:t>web </a:t>
            </a:r>
            <a:r>
              <a:rPr lang="it-IT" sz="950" spc="25">
                <a:solidFill>
                  <a:srgbClr val="000000"/>
                </a:solidFill>
                <a:latin typeface="Tahoma" panose="02020603050405020304" pitchFamily="2"/>
              </a:rPr>
              <a:t>istituzionale del Comune. Ove tale istanza venga presentata ad altro ufficio del Comune, il responsabile di tale ufficio provvede a trasmetterla al Responsabile della prevenzione della corruzione e della trasparenza nel più breve tempo possibile. </a:t>
            </a:r>
          </a:p>
          <a:p>
            <a:pPr marL="2011680" marR="1965960" indent="137160" algn="l">
              <a:lnSpc>
                <a:spcPts val="2600"/>
              </a:lnSpc>
              <a:spcBef>
                <a:spcPts val="0"/>
              </a:spcBef>
              <a:spcAft>
                <a:spcPts val="0"/>
              </a:spcAft>
              <a:buFont typeface="Tahoma"/>
              <a:buAutoNum type="arabicPeriod" startAt="4"/>
            </a:pPr>
            <a:r>
              <a:rPr lang="it-IT" sz="950" spc="-60">
                <a:solidFill>
                  <a:srgbClr val="000000"/>
                </a:solidFill>
                <a:latin typeface="Tahoma" panose="02020603050405020304" pitchFamily="2"/>
              </a:rPr>
              <a:t>Nel caso di </a:t>
            </a:r>
            <a:r>
              <a:rPr lang="it-IT" sz="950" u="sng" spc="-60">
                <a:solidFill>
                  <a:srgbClr val="000000"/>
                </a:solidFill>
                <a:latin typeface="Tahoma" panose="02020603050405020304" pitchFamily="2"/>
              </a:rPr>
              <a:t>accesso generalizzato,</a:t>
            </a:r>
            <a:r>
              <a:rPr lang="it-IT" sz="950" spc="-60">
                <a:solidFill>
                  <a:srgbClr val="000000"/>
                </a:solidFill>
                <a:latin typeface="Tahoma" panose="02020603050405020304" pitchFamily="2"/>
              </a:rPr>
              <a:t> l’istanza va indirizzata, in alternativa</a:t>
            </a:r>
            <a:r>
              <a:rPr lang="it-IT" sz="950" b="1" spc="-60" baseline="30000">
                <a:solidFill>
                  <a:srgbClr val="000000"/>
                </a:solidFill>
                <a:latin typeface="Tahoma" panose="02020603050405020304" pitchFamily="2"/>
              </a:rPr>
              <a:t>9</a:t>
            </a:r>
            <a:r>
              <a:rPr lang="it-IT" sz="1000" b="1" spc="-60">
                <a:solidFill>
                  <a:srgbClr val="000000"/>
                </a:solidFill>
                <a:latin typeface="Arial Narrow" panose="02020603050405020304" pitchFamily="2"/>
              </a:rPr>
              <a:t>: </a:t>
            </a:r>
            <a:r>
              <a:rPr lang="it-IT" sz="950" spc="-60">
                <a:solidFill>
                  <a:srgbClr val="000000"/>
                </a:solidFill>
                <a:latin typeface="Tahoma" panose="02020603050405020304" pitchFamily="2"/>
              </a:rPr>
              <a:t>- all’ufficio che detiene i dati, le informazioni o i documenti; </a:t>
            </a:r>
          </a:p>
          <a:p>
            <a:pPr marL="45720" marR="0" indent="0" algn="l">
              <a:lnSpc>
                <a:spcPts val="1200"/>
              </a:lnSpc>
              <a:spcBef>
                <a:spcPts val="1415"/>
              </a:spcBef>
              <a:spcAft>
                <a:spcPts val="0"/>
              </a:spcAft>
            </a:pPr>
            <a:r>
              <a:rPr lang="it-IT" sz="950" spc="20">
                <a:solidFill>
                  <a:srgbClr val="000000"/>
                </a:solidFill>
                <a:latin typeface="Tahoma" panose="02020603050405020304" pitchFamily="2"/>
              </a:rPr>
              <a:t>- all’Ufficio relazioni con il pubblico (ove istituito); </a:t>
            </a:r>
          </a:p>
          <a:p>
            <a:pPr marL="45720" marR="0" indent="0" algn="just">
              <a:lnSpc>
                <a:spcPts val="2000"/>
              </a:lnSpc>
              <a:spcBef>
                <a:spcPts val="600"/>
              </a:spcBef>
              <a:spcAft>
                <a:spcPts val="0"/>
              </a:spcAft>
            </a:pPr>
            <a:r>
              <a:rPr lang="it-IT" sz="950" spc="30">
                <a:solidFill>
                  <a:srgbClr val="000000"/>
                </a:solidFill>
                <a:latin typeface="Tahoma" panose="02020603050405020304" pitchFamily="2"/>
              </a:rPr>
              <a:t>- all’ufficio indicato dall’amministrazione nella sezione “Amministrazione trasparente” del sito </a:t>
            </a:r>
            <a:r>
              <a:rPr lang="it-IT" sz="1100" i="1" spc="30">
                <a:solidFill>
                  <a:srgbClr val="000000"/>
                </a:solidFill>
                <a:latin typeface="Calibri" panose="02020603050405020304" pitchFamily="1"/>
              </a:rPr>
              <a:t>web </a:t>
            </a:r>
            <a:r>
              <a:rPr lang="it-IT" sz="950" spc="30">
                <a:solidFill>
                  <a:srgbClr val="000000"/>
                </a:solidFill>
                <a:latin typeface="Tahoma" panose="02020603050405020304" pitchFamily="2"/>
              </a:rPr>
              <a:t>istituzionale. </a:t>
            </a:r>
          </a:p>
          <a:p>
            <a:pPr marL="2011680" marR="0" indent="137160" algn="l">
              <a:lnSpc>
                <a:spcPts val="1200"/>
              </a:lnSpc>
              <a:spcBef>
                <a:spcPts val="1385"/>
              </a:spcBef>
              <a:spcAft>
                <a:spcPts val="0"/>
              </a:spcAft>
              <a:buFont typeface="Tahoma"/>
              <a:buAutoNum type="arabicPeriod"/>
            </a:pPr>
            <a:r>
              <a:rPr lang="it-IT" sz="950" spc="20">
                <a:solidFill>
                  <a:srgbClr val="000000"/>
                </a:solidFill>
                <a:latin typeface="Tahoma" panose="02020603050405020304" pitchFamily="2"/>
              </a:rPr>
              <a:t>L’istanza di accesso civico non richiede motivazione alcuna. </a:t>
            </a:r>
          </a:p>
          <a:p>
            <a:pPr marL="2011680" marR="0" indent="137160" algn="just">
              <a:lnSpc>
                <a:spcPts val="2000"/>
              </a:lnSpc>
              <a:spcBef>
                <a:spcPts val="605"/>
              </a:spcBef>
              <a:spcAft>
                <a:spcPts val="0"/>
              </a:spcAft>
              <a:buFont typeface="Tahoma"/>
              <a:buAutoNum type="arabicPeriod"/>
            </a:pPr>
            <a:r>
              <a:rPr lang="it-IT" sz="950" spc="0">
                <a:solidFill>
                  <a:srgbClr val="000000"/>
                </a:solidFill>
                <a:latin typeface="Tahoma" panose="02020603050405020304" pitchFamily="2"/>
              </a:rPr>
              <a:t>Tutte le richieste di accesso pervenute all’Amministrazione locale dovranno essere registrate in ordine cronologico in una banca dati accessibile ai Dirigenti/Responsabili degli uffici, al RPCT e all’OIV, con indicazione: </a:t>
            </a:r>
          </a:p>
          <a:p>
            <a:pPr marL="45720" marR="3063240" indent="0" algn="l">
              <a:lnSpc>
                <a:spcPts val="2600"/>
              </a:lnSpc>
              <a:spcBef>
                <a:spcPts val="0"/>
              </a:spcBef>
              <a:spcAft>
                <a:spcPts val="0"/>
              </a:spcAft>
            </a:pPr>
            <a:r>
              <a:rPr lang="it-IT" sz="950" spc="0">
                <a:solidFill>
                  <a:srgbClr val="000000"/>
                </a:solidFill>
                <a:latin typeface="Tahoma" panose="02020603050405020304" pitchFamily="2"/>
              </a:rPr>
              <a:t>- dell’ufficio che ha gestito il procedimento di accesso; - dei controinteressati individuati;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 dell’esito e delle motivazioni che hanno portato ad autorizzare o negare o differire l’accesso nonché l’esito di eventuali ricorsi proposti dai richiedenti o dai controinteressati </a:t>
            </a:r>
          </a:p>
          <a:p>
            <a:pPr marL="2011680" marR="1234440" indent="137160" algn="l">
              <a:lnSpc>
                <a:spcPts val="3900"/>
              </a:lnSpc>
              <a:spcBef>
                <a:spcPts val="0"/>
              </a:spcBef>
              <a:spcAft>
                <a:spcPts val="0"/>
              </a:spcAft>
              <a:buFont typeface="Tahoma"/>
              <a:buAutoNum type="arabicPeriod"/>
            </a:pPr>
            <a:r>
              <a:rPr lang="it-IT" sz="950" spc="0">
                <a:solidFill>
                  <a:srgbClr val="000000"/>
                </a:solidFill>
                <a:latin typeface="Tahoma" panose="02020603050405020304" pitchFamily="2"/>
              </a:rPr>
              <a:t>Il RPCT può chiedere in ogni momento agli uffici informazioni sull’esito delle istanze. </a:t>
            </a:r>
            <a:r>
              <a:rPr lang="it-IT" sz="950" b="1" spc="0">
                <a:solidFill>
                  <a:srgbClr val="000000"/>
                </a:solidFill>
                <a:latin typeface="Tahoma" panose="02020603050405020304" pitchFamily="2"/>
              </a:rPr>
              <a:t>Art. 6 Responsabili del procedimento </a:t>
            </a:r>
          </a:p>
          <a:p>
            <a:pPr marL="2011680" marR="0" indent="137160" algn="just">
              <a:lnSpc>
                <a:spcPts val="2000"/>
              </a:lnSpc>
              <a:spcBef>
                <a:spcPts val="600"/>
              </a:spcBef>
              <a:spcAft>
                <a:spcPts val="0"/>
              </a:spcAft>
              <a:buFont typeface="Tahoma"/>
              <a:buAutoNum type="arabicPeriod"/>
            </a:pPr>
            <a:r>
              <a:rPr lang="it-IT" sz="950" spc="0">
                <a:solidFill>
                  <a:srgbClr val="000000"/>
                </a:solidFill>
                <a:latin typeface="Tahoma" panose="02020603050405020304" pitchFamily="2"/>
              </a:rPr>
              <a:t>I Dirigenti/Responsabili degli uffici del Comune garantiscono il tempestivo e regolare flusso delle informazioni da pubblicare. </a:t>
            </a:r>
          </a:p>
          <a:p>
            <a:pPr marL="2011680" marR="0" indent="137160" algn="just">
              <a:lnSpc>
                <a:spcPts val="2000"/>
              </a:lnSpc>
              <a:spcBef>
                <a:spcPts val="610"/>
              </a:spcBef>
              <a:spcAft>
                <a:spcPts val="0"/>
              </a:spcAft>
              <a:buFont typeface="Tahoma"/>
              <a:buAutoNum type="arabicPeriod"/>
            </a:pPr>
            <a:r>
              <a:rPr lang="it-IT" sz="950" spc="-40">
                <a:solidFill>
                  <a:srgbClr val="000000"/>
                </a:solidFill>
                <a:latin typeface="Tahoma" panose="02020603050405020304" pitchFamily="2"/>
              </a:rPr>
              <a:t>Responsabile dei procedimenti di accesso di cui al precedente art. 2 è il Dirigente/Responsabile dell’ufficio che riceve l’istanza, il quale può affidare ad altro dipendente l’attività istruttoria ed ogni altro adempimento inerente il procedimento, mantenendone comunque la responsabilità. </a:t>
            </a:r>
          </a:p>
          <a:p>
            <a:pPr marL="2011680" marR="0" indent="137160" algn="just">
              <a:lnSpc>
                <a:spcPts val="2000"/>
              </a:lnSpc>
              <a:spcBef>
                <a:spcPts val="625"/>
              </a:spcBef>
              <a:spcAft>
                <a:spcPts val="765"/>
              </a:spcAft>
              <a:buFont typeface="Tahoma"/>
              <a:buAutoNum type="arabicPeriod"/>
            </a:pPr>
            <a:r>
              <a:rPr lang="it-IT" sz="950" spc="0">
                <a:solidFill>
                  <a:srgbClr val="000000"/>
                </a:solidFill>
                <a:latin typeface="Tahoma" panose="02020603050405020304" pitchFamily="2"/>
              </a:rPr>
              <a:t>I Dirigenti/Responsabili dell’Amministrazione comunale ed il Responsabile della prevenzione della corruzione e della trasparenza controllano ed assicurano la regolare attuazione dell’accesso sulla base di quanto stabilito dal presente regolamento. </a:t>
            </a:r>
          </a:p>
        </p:txBody>
      </p:sp>
      <p:sp>
        <p:nvSpPr>
          <p:cNvPr id="93" name="Segnaposto testo 92"/>
          <p:cNvSpPr>
            <a:spLocks noGrp="1"/>
          </p:cNvSpPr>
          <p:nvPr>
            <p:ph type="body" idx="10"/>
          </p:nvPr>
        </p:nvSpPr>
        <p:spPr>
          <a:xfrm>
            <a:off x="700405" y="9211945"/>
            <a:ext cx="6155690" cy="392430"/>
          </a:xfrm>
          <a:prstGeom prst="rect">
            <a:avLst/>
          </a:prstGeom>
          <a:noFill/>
          <a:ln w="0" cmpd="sng">
            <a:noFill/>
            <a:prstDash val="solid"/>
          </a:ln>
        </p:spPr>
        <p:txBody>
          <a:bodyPr vert="horz" lIns="0" tIns="70485" rIns="0" bIns="0" anchor="t"/>
          <a:lstStyle/>
          <a:p>
            <a:pPr marL="45720" marR="0" indent="0" algn="l">
              <a:lnSpc>
                <a:spcPts val="1200"/>
              </a:lnSpc>
              <a:spcAft>
                <a:spcPts val="1295"/>
              </a:spcAft>
            </a:pPr>
            <a:r>
              <a:rPr lang="it-IT" sz="550" spc="-10" baseline="30000">
                <a:solidFill>
                  <a:srgbClr val="000000"/>
                </a:solidFill>
                <a:latin typeface="Tahoma" panose="02020603050405020304" pitchFamily="2"/>
              </a:rPr>
              <a:t>9</a:t>
            </a:r>
            <a:r>
              <a:rPr lang="it-IT" sz="950" spc="-10">
                <a:solidFill>
                  <a:srgbClr val="000000"/>
                </a:solidFill>
                <a:latin typeface="Tahoma" panose="02020603050405020304" pitchFamily="2"/>
              </a:rPr>
              <a:t> Occorre che l’amministrazione operi una scelta tra le opzioni date dalla norma. </a:t>
            </a:r>
          </a:p>
        </p:txBody>
      </p:sp>
      <p:sp>
        <p:nvSpPr>
          <p:cNvPr id="94" name="Segnaposto testo 93"/>
          <p:cNvSpPr>
            <a:spLocks noGrp="1"/>
          </p:cNvSpPr>
          <p:nvPr>
            <p:ph type="body" idx="10"/>
          </p:nvPr>
        </p:nvSpPr>
        <p:spPr>
          <a:xfrm>
            <a:off x="3655695" y="9604375"/>
            <a:ext cx="25082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18 </a:t>
            </a:r>
          </a:p>
        </p:txBody>
      </p:sp>
      <p:cxnSp>
        <p:nvCxnSpPr>
          <p:cNvPr id="95" name="Connettore 1 94"/>
          <p:cNvCxnSpPr/>
          <p:nvPr/>
        </p:nvCxnSpPr>
        <p:spPr>
          <a:xfrm>
            <a:off x="700405" y="9217025"/>
            <a:ext cx="1851660" cy="0"/>
          </a:xfrm>
          <a:prstGeom prst="line">
            <a:avLst/>
          </a:prstGeom>
          <a:ln w="8890" cmpd="sng">
            <a:solidFill>
              <a:srgbClr val="000000"/>
            </a:solidFill>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98" name="Segnaposto testo 97"/>
          <p:cNvSpPr>
            <a:spLocks noGrp="1"/>
          </p:cNvSpPr>
          <p:nvPr>
            <p:ph type="body" idx="10"/>
          </p:nvPr>
        </p:nvSpPr>
        <p:spPr>
          <a:xfrm>
            <a:off x="700405" y="901700"/>
            <a:ext cx="6155690" cy="8702675"/>
          </a:xfrm>
          <a:prstGeom prst="rect">
            <a:avLst/>
          </a:prstGeom>
          <a:noFill/>
          <a:ln w="0" cmpd="sng">
            <a:noFill/>
            <a:prstDash val="solid"/>
          </a:ln>
        </p:spPr>
        <p:txBody>
          <a:bodyPr vert="horz" lIns="0" tIns="0" rIns="0" bIns="0" anchor="t"/>
          <a:lstStyle/>
          <a:p>
            <a:pPr marL="0" marR="0" indent="0" algn="just">
              <a:lnSpc>
                <a:spcPts val="1900"/>
              </a:lnSpc>
              <a:spcAft>
                <a:spcPts val="0"/>
              </a:spcAft>
            </a:pPr>
            <a:r>
              <a:rPr lang="it-IT" sz="950" spc="30">
                <a:solidFill>
                  <a:srgbClr val="000000"/>
                </a:solidFill>
                <a:latin typeface="Tahoma" panose="02020603050405020304" pitchFamily="2"/>
              </a:rPr>
              <a:t>4. Nel caso di istanze per l’ accesso civico il Responsabile della prevenzione della corruzione e trasparenza ha l’obbligo di segnalare, in relazione alla loro gravità, i casi di inadempimento o adempimento parziale all’ufficio di disciplina del Comune ai fini dell’eventuale attivazione del procedimento disciplinare; la segnalazione degli inadempimenti viene effettuata anche al vertice politico dell’amministrazione e all’OIV ai fini dell’attivazione dei procedimenti rispettivamente competenti in tema di responsabilità. Se il documento, l’informazione o il dato richiesti risultino essere già pubblicati sul sito istituzionale dell’ente nel rispetto della normativa vigente, il responsabile del procedimento comunica tempestivamente al richiedente l’avvenuta pubblicazione, indicandogli il relativo collegamento ipertestuale. </a:t>
            </a:r>
          </a:p>
          <a:p>
            <a:pPr marL="0" marR="0" indent="0" algn="ctr">
              <a:lnSpc>
                <a:spcPts val="1300"/>
              </a:lnSpc>
              <a:spcBef>
                <a:spcPts val="3975"/>
              </a:spcBef>
              <a:spcAft>
                <a:spcPts val="0"/>
              </a:spcAft>
            </a:pPr>
            <a:r>
              <a:rPr lang="it-IT" sz="950" b="1" spc="-20">
                <a:solidFill>
                  <a:srgbClr val="000000"/>
                </a:solidFill>
                <a:latin typeface="Tahoma" panose="02020603050405020304" pitchFamily="2"/>
              </a:rPr>
              <a:t>Art. 7 Soggetti Controinteressati </a:t>
            </a:r>
          </a:p>
          <a:p>
            <a:pPr marL="0" marR="0" indent="0" algn="just">
              <a:lnSpc>
                <a:spcPts val="2000"/>
              </a:lnSpc>
              <a:spcBef>
                <a:spcPts val="550"/>
              </a:spcBef>
              <a:spcAft>
                <a:spcPts val="0"/>
              </a:spcAft>
            </a:pPr>
            <a:r>
              <a:rPr lang="it-IT" sz="950" spc="35">
                <a:solidFill>
                  <a:srgbClr val="000000"/>
                </a:solidFill>
                <a:latin typeface="Tahoma" panose="02020603050405020304" pitchFamily="2"/>
              </a:rPr>
              <a:t>1. L’ufficio cui è indirizzata la richiesta di accesso generalizzato, se individua soggetti controinteressati è tenuto a dare comunicazione agli stessi, mediante invio di copia della stessa, a mezzo di raccomandata con avviso di ricevimento o per via telematica per coloro che abbiano acconsentito a tale forma di comunicazione. </a:t>
            </a:r>
          </a:p>
          <a:p>
            <a:pPr marL="0" marR="0" indent="0" algn="just">
              <a:lnSpc>
                <a:spcPts val="2000"/>
              </a:lnSpc>
              <a:spcBef>
                <a:spcPts val="600"/>
              </a:spcBef>
              <a:spcAft>
                <a:spcPts val="0"/>
              </a:spcAft>
            </a:pPr>
            <a:r>
              <a:rPr lang="it-IT" sz="950" spc="0">
                <a:solidFill>
                  <a:srgbClr val="000000"/>
                </a:solidFill>
                <a:latin typeface="Tahoma" panose="02020603050405020304" pitchFamily="2"/>
              </a:rPr>
              <a:t>2. I soggetti controinteressati sono esclusivamente le persone fisiche e giuridiche portatrici dei seguenti interessi privati di cui all’art. 5-bis, c. 2 del decreto trasparenza: </a:t>
            </a:r>
          </a:p>
          <a:p>
            <a:pPr marL="0" marR="0" indent="182880" algn="l">
              <a:lnSpc>
                <a:spcPts val="1200"/>
              </a:lnSpc>
              <a:spcBef>
                <a:spcPts val="1410"/>
              </a:spcBef>
              <a:spcAft>
                <a:spcPts val="0"/>
              </a:spcAft>
              <a:buFont typeface="Tahoma"/>
              <a:buAutoNum type="alphaLcPeriod"/>
            </a:pPr>
            <a:r>
              <a:rPr lang="it-IT" sz="950" spc="15">
                <a:solidFill>
                  <a:srgbClr val="000000"/>
                </a:solidFill>
                <a:latin typeface="Tahoma" panose="02020603050405020304" pitchFamily="2"/>
              </a:rPr>
              <a:t>protezione dei dati personali, in conformità al D.Lgs. n. 196/2003; </a:t>
            </a:r>
          </a:p>
          <a:p>
            <a:pPr marL="0" marR="0" indent="182880" algn="l">
              <a:lnSpc>
                <a:spcPts val="1200"/>
              </a:lnSpc>
              <a:spcBef>
                <a:spcPts val="1385"/>
              </a:spcBef>
              <a:spcAft>
                <a:spcPts val="0"/>
              </a:spcAft>
              <a:buFont typeface="Tahoma"/>
              <a:buAutoNum type="alphaLcPeriod"/>
            </a:pPr>
            <a:r>
              <a:rPr lang="it-IT" sz="950" spc="20">
                <a:solidFill>
                  <a:srgbClr val="000000"/>
                </a:solidFill>
                <a:latin typeface="Tahoma" panose="02020603050405020304" pitchFamily="2"/>
              </a:rPr>
              <a:t>libertà e segretezza della corrispondenza intesa in senso lato ex art.15 Costituzione; </a:t>
            </a:r>
          </a:p>
          <a:p>
            <a:pPr marL="0" marR="0" indent="182880" algn="just">
              <a:lnSpc>
                <a:spcPts val="2000"/>
              </a:lnSpc>
              <a:spcBef>
                <a:spcPts val="570"/>
              </a:spcBef>
              <a:spcAft>
                <a:spcPts val="0"/>
              </a:spcAft>
              <a:buFont typeface="Tahoma"/>
              <a:buAutoNum type="alphaLcPeriod"/>
            </a:pPr>
            <a:r>
              <a:rPr lang="it-IT" sz="950" spc="35">
                <a:solidFill>
                  <a:srgbClr val="000000"/>
                </a:solidFill>
                <a:latin typeface="Tahoma" panose="02020603050405020304" pitchFamily="2"/>
              </a:rPr>
              <a:t>interessi economici e commerciali, ivi compresi la proprietà intellettuale, il diritto d’autore e i segreti commerciali. </a:t>
            </a:r>
          </a:p>
          <a:p>
            <a:pPr marL="0" marR="0" indent="0" algn="just">
              <a:lnSpc>
                <a:spcPts val="2000"/>
              </a:lnSpc>
              <a:spcBef>
                <a:spcPts val="635"/>
              </a:spcBef>
              <a:spcAft>
                <a:spcPts val="0"/>
              </a:spcAft>
            </a:pPr>
            <a:r>
              <a:rPr lang="it-IT" sz="950" spc="0">
                <a:solidFill>
                  <a:srgbClr val="000000"/>
                </a:solidFill>
                <a:latin typeface="Tahoma" panose="02020603050405020304" pitchFamily="2"/>
              </a:rPr>
              <a:t>3. Possono essere controinteressati anche le persone fisiche interne all’amministrazione comunale (componenti degli organi di indirizzo, dirigenti, P.O., dipendenti, componenti di altri organismi). </a:t>
            </a:r>
          </a:p>
          <a:p>
            <a:pPr marL="0" marR="0" indent="0" algn="just">
              <a:lnSpc>
                <a:spcPts val="2000"/>
              </a:lnSpc>
              <a:spcBef>
                <a:spcPts val="595"/>
              </a:spcBef>
              <a:spcAft>
                <a:spcPts val="0"/>
              </a:spcAft>
            </a:pPr>
            <a:r>
              <a:rPr lang="it-IT" sz="950" spc="35">
                <a:solidFill>
                  <a:srgbClr val="000000"/>
                </a:solidFill>
                <a:latin typeface="Tahoma" panose="02020603050405020304" pitchFamily="2"/>
              </a:rPr>
              <a:t>4. Entro dieci giorni dalla ricezione della comunicazione, i controinteressati possono presentare una motivata opposizione, anche per via telematica, alla richiesta di accesso. Decorso tale termine, l’Amministrazione comunale provvede sulla richiesta di accesso, accertata la ricezione della comunicazione da parte dei controinteressati. </a:t>
            </a:r>
          </a:p>
          <a:p>
            <a:pPr marL="0" marR="0" indent="0" algn="just">
              <a:lnSpc>
                <a:spcPts val="2000"/>
              </a:lnSpc>
              <a:spcBef>
                <a:spcPts val="625"/>
              </a:spcBef>
              <a:spcAft>
                <a:spcPts val="6865"/>
              </a:spcAft>
            </a:pPr>
            <a:r>
              <a:rPr lang="it-IT" sz="950" spc="0">
                <a:solidFill>
                  <a:srgbClr val="000000"/>
                </a:solidFill>
                <a:latin typeface="Tahoma" panose="02020603050405020304" pitchFamily="2"/>
              </a:rPr>
              <a:t>5. La comunicazione ai soggetti controinteressati non è dovuta nel caso in cui l’istanza riguardi l’accesso civico, cioè dati, documenti ed informazioni oggetto di pubblicazione obbligatoria. </a:t>
            </a:r>
          </a:p>
        </p:txBody>
      </p:sp>
      <p:sp>
        <p:nvSpPr>
          <p:cNvPr id="99" name="Segnaposto testo 98"/>
          <p:cNvSpPr>
            <a:spLocks noGrp="1"/>
          </p:cNvSpPr>
          <p:nvPr>
            <p:ph type="body" idx="10"/>
          </p:nvPr>
        </p:nvSpPr>
        <p:spPr>
          <a:xfrm>
            <a:off x="3655695" y="9604375"/>
            <a:ext cx="25082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05">
                <a:solidFill>
                  <a:srgbClr val="000000"/>
                </a:solidFill>
                <a:latin typeface="Tahoma" panose="02020603050405020304" pitchFamily="2"/>
              </a:rPr>
              <a:t>19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 name="Segnaposto testo 12"/>
          <p:cNvSpPr>
            <a:spLocks noGrp="1"/>
          </p:cNvSpPr>
          <p:nvPr>
            <p:ph type="body" idx="10"/>
          </p:nvPr>
        </p:nvSpPr>
        <p:spPr>
          <a:xfrm>
            <a:off x="719455" y="7835900"/>
            <a:ext cx="6121400" cy="1763395"/>
          </a:xfrm>
          <a:prstGeom prst="rect">
            <a:avLst/>
          </a:prstGeom>
          <a:noFill/>
          <a:ln w="0" cmpd="sng">
            <a:noFill/>
            <a:prstDash val="solid"/>
          </a:ln>
        </p:spPr>
        <p:txBody>
          <a:bodyPr vert="horz" lIns="0" tIns="15240" rIns="0" bIns="0" anchor="t"/>
          <a:lstStyle/>
          <a:p>
            <a:pPr marL="0" marR="0" indent="0" algn="l">
              <a:lnSpc>
                <a:spcPts val="1200"/>
              </a:lnSpc>
              <a:spcAft>
                <a:spcPts val="0"/>
              </a:spcAft>
            </a:pPr>
            <a:r>
              <a:rPr lang="it-IT" sz="1100" spc="-10">
                <a:solidFill>
                  <a:srgbClr val="000000"/>
                </a:solidFill>
                <a:latin typeface="Bookman Old Style" panose="02020603050405020304" pitchFamily="1"/>
              </a:rPr>
              <a:t>A cura di: </a:t>
            </a:r>
          </a:p>
          <a:p>
            <a:pPr marL="0" marR="0" indent="0" algn="l">
              <a:lnSpc>
                <a:spcPts val="1500"/>
              </a:lnSpc>
              <a:spcBef>
                <a:spcPts val="1030"/>
              </a:spcBef>
              <a:spcAft>
                <a:spcPts val="0"/>
              </a:spcAft>
            </a:pPr>
            <a:r>
              <a:rPr lang="it-IT" sz="1100" b="1" spc="0">
                <a:solidFill>
                  <a:srgbClr val="000000"/>
                </a:solidFill>
                <a:latin typeface="Bookman Old Style" panose="02020603050405020304" pitchFamily="1"/>
              </a:rPr>
              <a:t>Stefania Dota </a:t>
            </a:r>
            <a:r>
              <a:rPr lang="it-IT" sz="1100" spc="0">
                <a:solidFill>
                  <a:srgbClr val="000000"/>
                </a:solidFill>
                <a:latin typeface="Bookman Old Style" panose="02020603050405020304" pitchFamily="1"/>
              </a:rPr>
              <a:t>– Vice Segretario Generale; </a:t>
            </a:r>
            <a:r>
              <a:rPr lang="it-IT" sz="1100" b="1" spc="0">
                <a:solidFill>
                  <a:srgbClr val="000000"/>
                </a:solidFill>
                <a:latin typeface="Bookman Old Style" panose="02020603050405020304" pitchFamily="1"/>
              </a:rPr>
              <a:t>Maria Rosaria Di Cecca </a:t>
            </a:r>
            <a:r>
              <a:rPr lang="it-IT" sz="1100" spc="0">
                <a:solidFill>
                  <a:srgbClr val="000000"/>
                </a:solidFill>
                <a:latin typeface="Bookman Old Style" panose="02020603050405020304" pitchFamily="1"/>
              </a:rPr>
              <a:t>– Responsabile Ufficio Affari istituzionali </a:t>
            </a:r>
          </a:p>
          <a:p>
            <a:pPr marL="0" marR="0" indent="0" algn="l">
              <a:lnSpc>
                <a:spcPts val="1200"/>
              </a:lnSpc>
              <a:spcBef>
                <a:spcPts val="1250"/>
              </a:spcBef>
              <a:spcAft>
                <a:spcPts val="6000"/>
              </a:spcAft>
            </a:pPr>
            <a:r>
              <a:rPr lang="it-IT" sz="1100" spc="0">
                <a:solidFill>
                  <a:srgbClr val="000000"/>
                </a:solidFill>
                <a:latin typeface="Bookman Old Style" panose="02020603050405020304" pitchFamily="1"/>
              </a:rPr>
              <a:t>con la collaborazione di </a:t>
            </a:r>
            <a:r>
              <a:rPr lang="it-IT" sz="1100" b="1" spc="0">
                <a:solidFill>
                  <a:srgbClr val="000000"/>
                </a:solidFill>
                <a:latin typeface="Bookman Old Style" panose="02020603050405020304" pitchFamily="1"/>
              </a:rPr>
              <a:t>Riccardo Narducci </a:t>
            </a:r>
            <a:r>
              <a:rPr lang="it-IT" sz="1100" spc="0">
                <a:solidFill>
                  <a:srgbClr val="000000"/>
                </a:solidFill>
                <a:latin typeface="Bookman Old Style" panose="02020603050405020304" pitchFamily="1"/>
              </a:rPr>
              <a:t>– Studio Narducci </a:t>
            </a:r>
          </a:p>
        </p:txBody>
      </p:sp>
      <p:sp>
        <p:nvSpPr>
          <p:cNvPr id="14" name="Segnaposto testo 13"/>
          <p:cNvSpPr>
            <a:spLocks noGrp="1"/>
          </p:cNvSpPr>
          <p:nvPr>
            <p:ph type="body" idx="10"/>
          </p:nvPr>
        </p:nvSpPr>
        <p:spPr>
          <a:xfrm>
            <a:off x="3686175" y="9599295"/>
            <a:ext cx="183515" cy="16256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it-IT" sz="1050" spc="0">
                <a:solidFill>
                  <a:srgbClr val="000000"/>
                </a:solidFill>
                <a:latin typeface="Calibri" panose="02020603050405020304" pitchFamily="1"/>
              </a:rPr>
              <a:t>2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 name="Segnaposto testo 101"/>
          <p:cNvSpPr>
            <a:spLocks noGrp="1"/>
          </p:cNvSpPr>
          <p:nvPr>
            <p:ph type="body" idx="10"/>
          </p:nvPr>
        </p:nvSpPr>
        <p:spPr>
          <a:xfrm>
            <a:off x="700405" y="901700"/>
            <a:ext cx="6155690" cy="8702675"/>
          </a:xfrm>
          <a:prstGeom prst="rect">
            <a:avLst/>
          </a:prstGeom>
          <a:noFill/>
          <a:ln w="0" cmpd="sng">
            <a:noFill/>
            <a:prstDash val="solid"/>
          </a:ln>
        </p:spPr>
        <p:txBody>
          <a:bodyPr vert="horz" lIns="0" tIns="2540" rIns="0" bIns="0" anchor="t"/>
          <a:lstStyle/>
          <a:p>
            <a:pPr marL="45720" marR="0" indent="0" algn="ctr">
              <a:lnSpc>
                <a:spcPts val="1200"/>
              </a:lnSpc>
              <a:spcAft>
                <a:spcPts val="0"/>
              </a:spcAft>
            </a:pPr>
            <a:r>
              <a:rPr lang="it-IT" sz="950" b="1" spc="-5">
                <a:solidFill>
                  <a:srgbClr val="000000"/>
                </a:solidFill>
                <a:latin typeface="Tahoma" panose="02020603050405020304" pitchFamily="2"/>
              </a:rPr>
              <a:t>Art. 8 Termini del procedimento </a:t>
            </a:r>
          </a:p>
          <a:p>
            <a:pPr marL="45720" marR="0" indent="137160" algn="just">
              <a:lnSpc>
                <a:spcPts val="2000"/>
              </a:lnSpc>
              <a:spcBef>
                <a:spcPts val="615"/>
              </a:spcBef>
              <a:spcAft>
                <a:spcPts val="0"/>
              </a:spcAft>
              <a:buFont typeface="Tahoma"/>
              <a:buAutoNum type="arabicPeriod"/>
            </a:pPr>
            <a:r>
              <a:rPr lang="it-IT" sz="950" spc="25">
                <a:solidFill>
                  <a:srgbClr val="000000"/>
                </a:solidFill>
                <a:latin typeface="Tahoma" panose="02020603050405020304" pitchFamily="2"/>
              </a:rPr>
              <a:t>Il procedimento di accesso civico deve concludersi con provvedimento espresso e motivato nel termine di trenta giorni (art. 5, c. 6, del d.lgs. n. 33/2013) dalla presentazione dell’istanza con la comunicazione del relativo esito al richiedente e agli eventuali soggetti controinteressati. Tali termini sono sospesi nel caso di comunicazione dell’istanza ai controinteressati durante il tempo stabilito dalla norma per consentire agli stessi di presentare eventuale opposizione (10 giorni dalla ricezione della comunicazione). </a:t>
            </a:r>
          </a:p>
          <a:p>
            <a:pPr marL="45720" marR="0" indent="137160" algn="just">
              <a:lnSpc>
                <a:spcPts val="2000"/>
              </a:lnSpc>
              <a:spcBef>
                <a:spcPts val="645"/>
              </a:spcBef>
              <a:spcAft>
                <a:spcPts val="0"/>
              </a:spcAft>
              <a:buFont typeface="Tahoma"/>
              <a:buAutoNum type="arabicPeriod"/>
            </a:pPr>
            <a:r>
              <a:rPr lang="it-IT" sz="950" spc="25">
                <a:solidFill>
                  <a:srgbClr val="000000"/>
                </a:solidFill>
                <a:latin typeface="Tahoma" panose="02020603050405020304" pitchFamily="2"/>
              </a:rPr>
              <a:t>In caso di accoglimento, l’ufficio competente di cui all’art. 5 del presente Regolamento provvede a trasmettere tempestivamente al richiedente i dati o i documenti richiesti, ovvero, nel caso in cui l’istanza riguardi l’accesso civico, a pubblicare sul sito i dati, le informazioni o i documenti richiesti e a comunicare al richiedente l’avvenuta pubblicazione dello stesso, indicandogli il relativo collegamento ipertestuale. </a:t>
            </a:r>
          </a:p>
          <a:p>
            <a:pPr marL="45720" marR="0" indent="137160" algn="just">
              <a:lnSpc>
                <a:spcPts val="2000"/>
              </a:lnSpc>
              <a:spcBef>
                <a:spcPts val="580"/>
              </a:spcBef>
              <a:spcAft>
                <a:spcPts val="0"/>
              </a:spcAft>
              <a:buFont typeface="Tahoma"/>
              <a:buAutoNum type="arabicPeriod"/>
            </a:pPr>
            <a:r>
              <a:rPr lang="it-IT" sz="950" spc="25">
                <a:solidFill>
                  <a:srgbClr val="000000"/>
                </a:solidFill>
                <a:latin typeface="Tahoma" panose="02020603050405020304" pitchFamily="2"/>
              </a:rPr>
              <a:t>Qualora vi sia stato l’accoglimento della richiesta di accesso generalizzato nonostante l’opposizione del controinteressato, il Comune è tenuto a darne comunicazione a quest’ultimo. I dati o i documenti richiesti possono essere trasmessi al richiedente non prima di quindici giorni dalla ricezione della stessa comunicazione da parte del controinteressato, ciò anche al fine di consentire a quest’ultimo di presentare eventualmente richiesta di riesame o ricorso al difensore civico, oppure ricorso al giudice amministrativo. </a:t>
            </a:r>
          </a:p>
          <a:p>
            <a:pPr marL="45720" marR="0" indent="137160" algn="just">
              <a:lnSpc>
                <a:spcPts val="2000"/>
              </a:lnSpc>
              <a:spcBef>
                <a:spcPts val="580"/>
              </a:spcBef>
              <a:spcAft>
                <a:spcPts val="0"/>
              </a:spcAft>
              <a:buFont typeface="Tahoma"/>
              <a:buAutoNum type="arabicPeriod"/>
            </a:pPr>
            <a:r>
              <a:rPr lang="it-IT" sz="950" spc="0">
                <a:solidFill>
                  <a:srgbClr val="000000"/>
                </a:solidFill>
                <a:latin typeface="Tahoma" panose="02020603050405020304" pitchFamily="2"/>
              </a:rPr>
              <a:t>Nel caso di richiesta di accesso generalizzato, il Comune deve motivare l’eventuale rifiuto, differimento o la limitazione dell’accesso con riferimento ai soli casi e limiti stabiliti dall’art. 5-bis del decreto trasparenza. </a:t>
            </a:r>
          </a:p>
          <a:p>
            <a:pPr marL="45720" marR="1645920" indent="1600200" algn="l">
              <a:lnSpc>
                <a:spcPts val="2600"/>
              </a:lnSpc>
              <a:spcBef>
                <a:spcPts val="2640"/>
              </a:spcBef>
              <a:spcAft>
                <a:spcPts val="0"/>
              </a:spcAft>
            </a:pPr>
            <a:r>
              <a:rPr lang="it-IT" sz="950" b="1" spc="0">
                <a:solidFill>
                  <a:srgbClr val="000000"/>
                </a:solidFill>
                <a:latin typeface="Tahoma" panose="02020603050405020304" pitchFamily="2"/>
              </a:rPr>
              <a:t>Art. 9 Eccezioni assolute all’accesso generalizzato </a:t>
            </a:r>
            <a:r>
              <a:rPr lang="it-IT" sz="950" spc="0">
                <a:solidFill>
                  <a:srgbClr val="000000"/>
                </a:solidFill>
                <a:latin typeface="Tahoma" panose="02020603050405020304" pitchFamily="2"/>
              </a:rPr>
              <a:t>1. Il diritto di accesso generalizzato è escluso: </a:t>
            </a:r>
          </a:p>
          <a:p>
            <a:pPr marL="45720" marR="0" indent="0" algn="just">
              <a:lnSpc>
                <a:spcPts val="2000"/>
              </a:lnSpc>
              <a:spcBef>
                <a:spcPts val="580"/>
              </a:spcBef>
              <a:spcAft>
                <a:spcPts val="0"/>
              </a:spcAft>
            </a:pPr>
            <a:r>
              <a:rPr lang="it-IT" sz="950" spc="20">
                <a:solidFill>
                  <a:srgbClr val="000000"/>
                </a:solidFill>
                <a:latin typeface="Tahoma" panose="02020603050405020304" pitchFamily="2"/>
              </a:rPr>
              <a:t>1.1.) nei casi di segreto di Stato (cfr. art. 39, legge n. 124/2007) e nei casi in cui l’accesso è subordinato dalla disciplina vigente al rispetto di specifiche condizioni, modalità o limiti (tra cui la disciplina sugli atti dello stato civile, la disciplina sulle informazioni contenute nelle anagrafi della popolazione, gli Archivi di Stato), inclusi quelli di cui all’art. 24, c. 1, legge n. 241/1990. Ai sensi di quest’ultima norma il diritto di accesso è escluso: </a:t>
            </a:r>
          </a:p>
          <a:p>
            <a:pPr marL="45720" marR="0" indent="137160" algn="just">
              <a:lnSpc>
                <a:spcPts val="2000"/>
              </a:lnSpc>
              <a:spcBef>
                <a:spcPts val="630"/>
              </a:spcBef>
              <a:spcAft>
                <a:spcPts val="0"/>
              </a:spcAft>
              <a:buFont typeface="Tahoma"/>
              <a:buAutoNum type="alphaLcPeriod"/>
            </a:pPr>
            <a:r>
              <a:rPr lang="it-IT" sz="950" spc="0">
                <a:solidFill>
                  <a:srgbClr val="000000"/>
                </a:solidFill>
                <a:latin typeface="Tahoma" panose="02020603050405020304" pitchFamily="2"/>
              </a:rPr>
              <a:t>per i documenti coperti da segreto di Stato ai sensi della legge 24 ottobre 1977, n. 801, e successive modificazioni, e nei casi di segreto o di divieto di divulgazione espressamente previsti dalla legge; </a:t>
            </a:r>
          </a:p>
          <a:p>
            <a:pPr marL="45720" marR="0" indent="137160" algn="just">
              <a:lnSpc>
                <a:spcPts val="1200"/>
              </a:lnSpc>
              <a:spcBef>
                <a:spcPts val="1385"/>
              </a:spcBef>
              <a:spcAft>
                <a:spcPts val="0"/>
              </a:spcAft>
              <a:buFont typeface="Tahoma"/>
              <a:buAutoNum type="alphaLcPeriod"/>
            </a:pPr>
            <a:r>
              <a:rPr lang="it-IT" sz="950" spc="25">
                <a:solidFill>
                  <a:srgbClr val="000000"/>
                </a:solidFill>
                <a:latin typeface="Tahoma" panose="02020603050405020304" pitchFamily="2"/>
              </a:rPr>
              <a:t>nei procedimenti tributari locali, per i quali restano ferme le particolari norme che li regolano; </a:t>
            </a:r>
          </a:p>
          <a:p>
            <a:pPr marL="45720" marR="0" indent="137160" algn="just">
              <a:lnSpc>
                <a:spcPts val="2000"/>
              </a:lnSpc>
              <a:spcBef>
                <a:spcPts val="585"/>
              </a:spcBef>
              <a:spcAft>
                <a:spcPts val="265"/>
              </a:spcAft>
              <a:buFont typeface="Tahoma"/>
              <a:buAutoNum type="alphaLcPeriod"/>
            </a:pPr>
            <a:r>
              <a:rPr lang="it-IT" sz="950" spc="30">
                <a:solidFill>
                  <a:srgbClr val="000000"/>
                </a:solidFill>
                <a:latin typeface="Tahoma" panose="02020603050405020304" pitchFamily="2"/>
              </a:rPr>
              <a:t>nei confronti dell’attività dell’Ente diretta all’emanazione di atti normativi, amministrativi generali, di pianificazione e di programmazione, per i quali restano ferme le particolari norme che ne regolano la formazione; </a:t>
            </a:r>
          </a:p>
        </p:txBody>
      </p:sp>
      <p:sp>
        <p:nvSpPr>
          <p:cNvPr id="103" name="Segnaposto testo 102"/>
          <p:cNvSpPr>
            <a:spLocks noGrp="1"/>
          </p:cNvSpPr>
          <p:nvPr>
            <p:ph type="body" idx="10"/>
          </p:nvPr>
        </p:nvSpPr>
        <p:spPr>
          <a:xfrm>
            <a:off x="3652520" y="9604375"/>
            <a:ext cx="257175"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6" name="Segnaposto testo 105"/>
          <p:cNvSpPr>
            <a:spLocks noGrp="1"/>
          </p:cNvSpPr>
          <p:nvPr>
            <p:ph type="body" idx="10"/>
          </p:nvPr>
        </p:nvSpPr>
        <p:spPr>
          <a:xfrm>
            <a:off x="703580" y="901700"/>
            <a:ext cx="6155690" cy="8702675"/>
          </a:xfrm>
          <a:prstGeom prst="rect">
            <a:avLst/>
          </a:prstGeom>
          <a:noFill/>
          <a:ln w="0" cmpd="sng">
            <a:noFill/>
            <a:prstDash val="solid"/>
          </a:ln>
        </p:spPr>
        <p:txBody>
          <a:bodyPr vert="horz" lIns="0" tIns="0" rIns="0" bIns="0" anchor="t"/>
          <a:lstStyle/>
          <a:p>
            <a:pPr marL="0" marR="0" indent="0" algn="just">
              <a:lnSpc>
                <a:spcPts val="1600"/>
              </a:lnSpc>
              <a:spcAft>
                <a:spcPts val="0"/>
              </a:spcAft>
            </a:pPr>
            <a:r>
              <a:rPr lang="it-IT" sz="950" spc="0">
                <a:solidFill>
                  <a:srgbClr val="000000"/>
                </a:solidFill>
                <a:latin typeface="Tahoma" panose="02020603050405020304" pitchFamily="2"/>
              </a:rPr>
              <a:t>d) nei procedimenti selettivi, nei confronti dei documenti amministrativi contenenti informazioni di carattere psicoattitudinale relativi a terzi. </a:t>
            </a:r>
          </a:p>
          <a:p>
            <a:pPr marL="0" marR="0" indent="0" algn="l">
              <a:lnSpc>
                <a:spcPts val="1200"/>
              </a:lnSpc>
              <a:spcBef>
                <a:spcPts val="1410"/>
              </a:spcBef>
              <a:spcAft>
                <a:spcPts val="0"/>
              </a:spcAft>
            </a:pPr>
            <a:r>
              <a:rPr lang="it-IT" sz="950" spc="15">
                <a:solidFill>
                  <a:srgbClr val="000000"/>
                </a:solidFill>
                <a:latin typeface="Tahoma" panose="02020603050405020304" pitchFamily="2"/>
              </a:rPr>
              <a:t>1.2.) nei casi di divieti di accesso o divulgazione previsti dalla legge tra cui: </a:t>
            </a:r>
          </a:p>
          <a:p>
            <a:pPr marL="0" marR="0" indent="0" algn="l">
              <a:lnSpc>
                <a:spcPts val="1200"/>
              </a:lnSpc>
              <a:spcBef>
                <a:spcPts val="1385"/>
              </a:spcBef>
              <a:spcAft>
                <a:spcPts val="0"/>
              </a:spcAft>
            </a:pPr>
            <a:r>
              <a:rPr lang="it-IT" sz="950" spc="15">
                <a:solidFill>
                  <a:srgbClr val="000000"/>
                </a:solidFill>
                <a:latin typeface="Tahoma" panose="02020603050405020304" pitchFamily="2"/>
              </a:rPr>
              <a:t>- il segreto militare (R.D. n.161/1941);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statistico (D.Lgs 322/1989);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bancario (D.Lgs. 385/1993); </a:t>
            </a:r>
          </a:p>
          <a:p>
            <a:pPr marL="0" marR="0" indent="0" algn="l">
              <a:lnSpc>
                <a:spcPts val="1200"/>
              </a:lnSpc>
              <a:spcBef>
                <a:spcPts val="1390"/>
              </a:spcBef>
              <a:spcAft>
                <a:spcPts val="0"/>
              </a:spcAft>
            </a:pPr>
            <a:r>
              <a:rPr lang="it-IT" sz="950" spc="15">
                <a:solidFill>
                  <a:srgbClr val="000000"/>
                </a:solidFill>
                <a:latin typeface="Tahoma" panose="02020603050405020304" pitchFamily="2"/>
              </a:rPr>
              <a:t>- il segreto scientifico e il segreto industriale (art. 623 c.p.); </a:t>
            </a:r>
          </a:p>
          <a:p>
            <a:pPr marL="0" marR="0" indent="0" algn="l">
              <a:lnSpc>
                <a:spcPts val="1200"/>
              </a:lnSpc>
              <a:spcBef>
                <a:spcPts val="1385"/>
              </a:spcBef>
              <a:spcAft>
                <a:spcPts val="0"/>
              </a:spcAft>
            </a:pPr>
            <a:r>
              <a:rPr lang="it-IT" sz="950" spc="10">
                <a:solidFill>
                  <a:srgbClr val="000000"/>
                </a:solidFill>
                <a:latin typeface="Tahoma" panose="02020603050405020304" pitchFamily="2"/>
              </a:rPr>
              <a:t>- il segreto istruttorio (art.329 c.p.p.); </a:t>
            </a:r>
          </a:p>
          <a:p>
            <a:pPr marL="0" marR="0" indent="0" algn="l">
              <a:lnSpc>
                <a:spcPts val="1200"/>
              </a:lnSpc>
              <a:spcBef>
                <a:spcPts val="1385"/>
              </a:spcBef>
              <a:spcAft>
                <a:spcPts val="0"/>
              </a:spcAft>
            </a:pPr>
            <a:r>
              <a:rPr lang="it-IT" sz="950" spc="15">
                <a:solidFill>
                  <a:srgbClr val="000000"/>
                </a:solidFill>
                <a:latin typeface="Tahoma" panose="02020603050405020304" pitchFamily="2"/>
              </a:rPr>
              <a:t>- il segreto sul contenuto della corrispondenza (art.616 c.p.); </a:t>
            </a:r>
          </a:p>
          <a:p>
            <a:pPr marL="0" marR="0" indent="0" algn="l">
              <a:lnSpc>
                <a:spcPts val="1300"/>
              </a:lnSpc>
              <a:spcBef>
                <a:spcPts val="1360"/>
              </a:spcBef>
              <a:spcAft>
                <a:spcPts val="0"/>
              </a:spcAft>
            </a:pPr>
            <a:r>
              <a:rPr lang="it-IT" sz="950" spc="15">
                <a:solidFill>
                  <a:srgbClr val="000000"/>
                </a:solidFill>
                <a:latin typeface="Tahoma" panose="02020603050405020304" pitchFamily="2"/>
              </a:rPr>
              <a:t>- i divieti di divulgazione connessi al segreto d'ufficio (art.15, D.P.R. 3/1957) </a:t>
            </a:r>
          </a:p>
          <a:p>
            <a:pPr marL="0" marR="45720" indent="0" algn="l">
              <a:lnSpc>
                <a:spcPts val="2000"/>
              </a:lnSpc>
              <a:spcBef>
                <a:spcPts val="580"/>
              </a:spcBef>
              <a:spcAft>
                <a:spcPts val="0"/>
              </a:spcAft>
            </a:pPr>
            <a:r>
              <a:rPr lang="it-IT" sz="950" spc="0">
                <a:solidFill>
                  <a:srgbClr val="000000"/>
                </a:solidFill>
                <a:latin typeface="Tahoma" panose="02020603050405020304" pitchFamily="2"/>
              </a:rPr>
              <a:t>- i dati idonei a rivelare lo stato di salute, ossia a qualsiasi informazione da cui si possa desumere, anche indirettamente, lo stato di malattia o l’esistenza di patologie dei soggetti interessati, compreso qualsiasi riferimento alle condizioni di invalidità, disabilità o handicap fisici e/o psichici (art. 22, comma 8, del Codice; art. 7-bis, c. 6, D.Lgs.. n. 33/2013); </a:t>
            </a:r>
          </a:p>
          <a:p>
            <a:pPr marL="0" marR="0" indent="0" algn="l">
              <a:lnSpc>
                <a:spcPts val="1200"/>
              </a:lnSpc>
              <a:spcBef>
                <a:spcPts val="1385"/>
              </a:spcBef>
              <a:spcAft>
                <a:spcPts val="0"/>
              </a:spcAft>
            </a:pPr>
            <a:r>
              <a:rPr lang="it-IT" sz="950" spc="5">
                <a:solidFill>
                  <a:srgbClr val="000000"/>
                </a:solidFill>
                <a:latin typeface="Tahoma" panose="02020603050405020304" pitchFamily="2"/>
              </a:rPr>
              <a:t>- i dati idonei a rivelare la vita sessuale (art. 7-bis, c. 6, D.Lgs.. n. 33/2013); </a:t>
            </a:r>
          </a:p>
          <a:p>
            <a:pPr marL="0" marR="0" indent="0" algn="just">
              <a:lnSpc>
                <a:spcPts val="2000"/>
              </a:lnSpc>
              <a:spcBef>
                <a:spcPts val="605"/>
              </a:spcBef>
              <a:spcAft>
                <a:spcPts val="0"/>
              </a:spcAft>
            </a:pPr>
            <a:r>
              <a:rPr lang="it-IT" sz="950" spc="0">
                <a:solidFill>
                  <a:srgbClr val="000000"/>
                </a:solidFill>
                <a:latin typeface="Tahoma" panose="02020603050405020304" pitchFamily="2"/>
              </a:rPr>
              <a:t>- i dati identificativi di persone fisiche beneficiarie di aiuti economici da cui è possibile ricavare informazioni relative allo stato di salute ovvero alla situazione di disagio economico-sociale degli interessati (divieto previsto dall’art. 26, comma 4, D.Lgs. n. 33/2013). </a:t>
            </a:r>
          </a:p>
          <a:p>
            <a:pPr marL="0" marR="0" indent="228600" algn="just">
              <a:lnSpc>
                <a:spcPts val="2000"/>
              </a:lnSpc>
              <a:spcBef>
                <a:spcPts val="580"/>
              </a:spcBef>
              <a:spcAft>
                <a:spcPts val="0"/>
              </a:spcAft>
              <a:buFont typeface="Tahoma"/>
              <a:buAutoNum type="arabicPeriod" startAt="2"/>
            </a:pPr>
            <a:r>
              <a:rPr lang="it-IT" sz="950" spc="0">
                <a:solidFill>
                  <a:srgbClr val="000000"/>
                </a:solidFill>
                <a:latin typeface="Tahoma" panose="02020603050405020304" pitchFamily="2"/>
              </a:rPr>
              <a:t>Tale categoria di eccezioni all’accesso generalizzato è prevista dalla legge ed ha carattere tassativo. In presenza ditali eccezioni il Comune è tenuto a rifiutare l’accesso trattandosi di eccezioni poste da una norma di rango primario, sulla base di una valutazione preventiva e generale, a tutela di interessi pubblici e privati fondamentali e prioritari rispetto a quello del diritto alla conoscenza diffusa. </a:t>
            </a:r>
          </a:p>
          <a:p>
            <a:pPr marL="0" marR="0" indent="228600" algn="just">
              <a:lnSpc>
                <a:spcPts val="2000"/>
              </a:lnSpc>
              <a:spcBef>
                <a:spcPts val="610"/>
              </a:spcBef>
              <a:spcAft>
                <a:spcPts val="0"/>
              </a:spcAft>
              <a:buFont typeface="Tahoma"/>
              <a:buAutoNum type="arabicPeriod"/>
            </a:pPr>
            <a:r>
              <a:rPr lang="it-IT" sz="950" spc="0">
                <a:solidFill>
                  <a:srgbClr val="000000"/>
                </a:solidFill>
                <a:latin typeface="Tahoma" panose="02020603050405020304" pitchFamily="2"/>
              </a:rPr>
              <a:t>Nella valutazione dell’istanza di accesso, il Comune deve verificare che la richiesta non riguardi atti, documenti o informazioni sottratte alla possibilità di ostensione in quanto ricadenti in una delle fattispecie indicate al primo comma. </a:t>
            </a:r>
          </a:p>
          <a:p>
            <a:pPr marL="0" marR="0" indent="228600" algn="just">
              <a:lnSpc>
                <a:spcPts val="2000"/>
              </a:lnSpc>
              <a:spcBef>
                <a:spcPts val="625"/>
              </a:spcBef>
              <a:spcAft>
                <a:spcPts val="4465"/>
              </a:spcAft>
              <a:buFont typeface="Tahoma"/>
              <a:buAutoNum type="arabicPeriod"/>
            </a:pPr>
            <a:r>
              <a:rPr lang="it-IT" sz="950" spc="0">
                <a:solidFill>
                  <a:srgbClr val="000000"/>
                </a:solidFill>
                <a:latin typeface="Tahoma" panose="02020603050405020304" pitchFamily="2"/>
              </a:rPr>
              <a:t>Per la definizione delle esclusioni all’accesso generalizzato di cui al presente articolo, si rinvia alle Linee guida recanti indicazioni operative adottate dall’Autorità Nazionale Anticorruzione ai sensi dell’art. 5-bis del decreto trasparenza, che si intendono qui integralmente richiamate. </a:t>
            </a:r>
          </a:p>
        </p:txBody>
      </p:sp>
      <p:sp>
        <p:nvSpPr>
          <p:cNvPr id="107" name="Segnaposto testo 106"/>
          <p:cNvSpPr>
            <a:spLocks noGrp="1"/>
          </p:cNvSpPr>
          <p:nvPr>
            <p:ph type="body" idx="10"/>
          </p:nvPr>
        </p:nvSpPr>
        <p:spPr>
          <a:xfrm>
            <a:off x="3652520" y="9604375"/>
            <a:ext cx="254000" cy="14859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30">
                <a:solidFill>
                  <a:srgbClr val="000000"/>
                </a:solidFill>
                <a:latin typeface="Tahoma" panose="02020603050405020304" pitchFamily="2"/>
              </a:rPr>
              <a:t>21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10" name="Segnaposto testo 109"/>
          <p:cNvSpPr>
            <a:spLocks noGrp="1"/>
          </p:cNvSpPr>
          <p:nvPr>
            <p:ph type="body" idx="10"/>
          </p:nvPr>
        </p:nvSpPr>
        <p:spPr>
          <a:xfrm>
            <a:off x="701675" y="914400"/>
            <a:ext cx="6155690" cy="8700770"/>
          </a:xfrm>
          <a:prstGeom prst="rect">
            <a:avLst/>
          </a:prstGeom>
          <a:noFill/>
          <a:ln w="0" cmpd="sng">
            <a:noFill/>
            <a:prstDash val="solid"/>
          </a:ln>
        </p:spPr>
        <p:txBody>
          <a:bodyPr vert="horz" lIns="0" tIns="0" rIns="0" bIns="0" anchor="t"/>
          <a:lstStyle/>
          <a:p>
            <a:pPr marL="45720" marR="0" indent="0" algn="ctr">
              <a:lnSpc>
                <a:spcPts val="1200"/>
              </a:lnSpc>
              <a:spcAft>
                <a:spcPts val="0"/>
              </a:spcAft>
            </a:pPr>
            <a:r>
              <a:rPr lang="it-IT" sz="950" b="1" spc="0">
                <a:solidFill>
                  <a:srgbClr val="000000"/>
                </a:solidFill>
                <a:latin typeface="Arial" panose="02020603050405020304" pitchFamily="2"/>
              </a:rPr>
              <a:t>Art. 10 Eccezioni relative all’accesso generalizzato </a:t>
            </a:r>
          </a:p>
          <a:p>
            <a:pPr marL="45720" marR="0" indent="137160" algn="just">
              <a:lnSpc>
                <a:spcPts val="2000"/>
              </a:lnSpc>
              <a:spcBef>
                <a:spcPts val="605"/>
              </a:spcBef>
              <a:spcAft>
                <a:spcPts val="0"/>
              </a:spcAft>
              <a:buFont typeface="Arial"/>
              <a:buAutoNum type="arabicPeriod"/>
            </a:pPr>
            <a:r>
              <a:rPr lang="it-IT" sz="950" b="1" spc="0">
                <a:solidFill>
                  <a:srgbClr val="000000"/>
                </a:solidFill>
                <a:latin typeface="Arial" panose="02020603050405020304" pitchFamily="2"/>
              </a:rPr>
              <a:t>I limiti all’accesso generalizzato sono posti dal legislatore a tutela di interessi pubblici e privati di particolare rilievo giuridico che il Comune deve necessariamente valutare con la </a:t>
            </a:r>
            <a:r>
              <a:rPr lang="it-IT" sz="950" spc="0">
                <a:solidFill>
                  <a:srgbClr val="000000"/>
                </a:solidFill>
                <a:latin typeface="Tahoma" panose="02020603050405020304" pitchFamily="2"/>
              </a:rPr>
              <a:t>tecnica </a:t>
            </a:r>
            <a:r>
              <a:rPr lang="it-IT" sz="950" b="1" spc="0">
                <a:solidFill>
                  <a:srgbClr val="000000"/>
                </a:solidFill>
                <a:latin typeface="Arial" panose="02020603050405020304" pitchFamily="2"/>
              </a:rPr>
              <a:t>del bilanciamento, caso per caso, tra l’interesse pubblico alla divulgazione generalizzata e la tutela di </a:t>
            </a:r>
            <a:r>
              <a:rPr lang="it-IT" sz="950" spc="0">
                <a:solidFill>
                  <a:srgbClr val="000000"/>
                </a:solidFill>
                <a:latin typeface="Tahoma" panose="02020603050405020304" pitchFamily="2"/>
              </a:rPr>
              <a:t>altrettanto </a:t>
            </a:r>
            <a:r>
              <a:rPr lang="it-IT" sz="950" b="1" spc="0">
                <a:solidFill>
                  <a:srgbClr val="000000"/>
                </a:solidFill>
                <a:latin typeface="Arial" panose="02020603050405020304" pitchFamily="2"/>
              </a:rPr>
              <a:t>validi interessi considerati dall’ordinamento. </a:t>
            </a:r>
          </a:p>
          <a:p>
            <a:pPr marL="45720" marR="0" indent="137160" algn="just">
              <a:lnSpc>
                <a:spcPts val="2000"/>
              </a:lnSpc>
              <a:spcBef>
                <a:spcPts val="595"/>
              </a:spcBef>
              <a:spcAft>
                <a:spcPts val="0"/>
              </a:spcAft>
              <a:buFont typeface="Arial"/>
              <a:buAutoNum type="arabicPeriod"/>
            </a:pPr>
            <a:r>
              <a:rPr lang="it-IT" sz="950" b="1" spc="0">
                <a:solidFill>
                  <a:srgbClr val="000000"/>
                </a:solidFill>
                <a:latin typeface="Arial" panose="02020603050405020304" pitchFamily="2"/>
              </a:rPr>
              <a:t>L’accesso generalizzato è rifiutato se il diniego è necessario per evitare un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alla tutela di uno degli interessi pubblici inerenti: </a:t>
            </a:r>
          </a:p>
          <a:p>
            <a:pPr marL="45720" marR="0" indent="137160" algn="just">
              <a:lnSpc>
                <a:spcPts val="2000"/>
              </a:lnSpc>
              <a:spcBef>
                <a:spcPts val="605"/>
              </a:spcBef>
              <a:spcAft>
                <a:spcPts val="0"/>
              </a:spcAft>
              <a:buFont typeface="Arial"/>
              <a:buAutoNum type="alphaLcPeriod"/>
            </a:pPr>
            <a:r>
              <a:rPr lang="it-IT" sz="950" b="1" spc="0">
                <a:solidFill>
                  <a:srgbClr val="000000"/>
                </a:solidFill>
                <a:latin typeface="Arial" panose="02020603050405020304" pitchFamily="2"/>
              </a:rPr>
              <a:t>la sicurezza pubblica e l’ordine pubblico.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i verbali e le informative riguardanti </a:t>
            </a:r>
            <a:r>
              <a:rPr lang="it-IT" sz="950" spc="0">
                <a:solidFill>
                  <a:srgbClr val="000000"/>
                </a:solidFill>
                <a:latin typeface="Tahoma" panose="02020603050405020304" pitchFamily="2"/>
              </a:rPr>
              <a:t>attività </a:t>
            </a:r>
            <a:r>
              <a:rPr lang="it-IT" sz="950" b="1" spc="0">
                <a:solidFill>
                  <a:srgbClr val="000000"/>
                </a:solidFill>
                <a:latin typeface="Arial" panose="02020603050405020304" pitchFamily="2"/>
              </a:rPr>
              <a:t>di polizia giudiziaria e di pubblica sicurezza e di tutela dell'ordine pubblico, nonché i dati, i documenti e gli atti prodromici all’adozione di </a:t>
            </a:r>
            <a:r>
              <a:rPr lang="it-IT" sz="950" spc="0">
                <a:solidFill>
                  <a:srgbClr val="000000"/>
                </a:solidFill>
                <a:latin typeface="Tahoma" panose="02020603050405020304" pitchFamily="2"/>
              </a:rPr>
              <a:t>provvedimenti </a:t>
            </a:r>
            <a:r>
              <a:rPr lang="it-IT" sz="950" b="1" spc="0">
                <a:solidFill>
                  <a:srgbClr val="000000"/>
                </a:solidFill>
                <a:latin typeface="Arial" panose="02020603050405020304" pitchFamily="2"/>
              </a:rPr>
              <a:t>rivolti a prevenire ed eliminare gravi pericoli che minacciano l’incolumità e la sicurezza pubblica; </a:t>
            </a:r>
          </a:p>
          <a:p>
            <a:pPr marL="45720" marR="0" indent="137160" algn="just">
              <a:lnSpc>
                <a:spcPts val="1200"/>
              </a:lnSpc>
              <a:spcBef>
                <a:spcPts val="1435"/>
              </a:spcBef>
              <a:spcAft>
                <a:spcPts val="0"/>
              </a:spcAft>
              <a:buFont typeface="Arial"/>
              <a:buAutoNum type="alphaLcPeriod"/>
            </a:pPr>
            <a:r>
              <a:rPr lang="it-IT" sz="950" b="1" spc="-20">
                <a:solidFill>
                  <a:srgbClr val="000000"/>
                </a:solidFill>
                <a:latin typeface="Arial" panose="02020603050405020304" pitchFamily="2"/>
              </a:rPr>
              <a:t>la sicurezza nazionale; </a:t>
            </a:r>
          </a:p>
          <a:p>
            <a:pPr marL="45720" marR="0" indent="137160" algn="just">
              <a:lnSpc>
                <a:spcPts val="2000"/>
              </a:lnSpc>
              <a:spcBef>
                <a:spcPts val="605"/>
              </a:spcBef>
              <a:spcAft>
                <a:spcPts val="0"/>
              </a:spcAft>
              <a:buFont typeface="Arial"/>
              <a:buAutoNum type="alphaLcPeriod"/>
            </a:pPr>
            <a:r>
              <a:rPr lang="it-IT" sz="950" b="1" spc="0">
                <a:solidFill>
                  <a:srgbClr val="000000"/>
                </a:solidFill>
                <a:latin typeface="Arial" panose="02020603050405020304" pitchFamily="2"/>
              </a:rPr>
              <a:t>la difesa e le questioni militari.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r>
              <a:rPr lang="it-IT" sz="950" b="1" spc="0">
                <a:solidFill>
                  <a:srgbClr val="000000"/>
                </a:solidFill>
                <a:latin typeface="Arial" panose="02020603050405020304" pitchFamily="2"/>
              </a:rPr>
              <a:t>gli </a:t>
            </a:r>
            <a:r>
              <a:rPr lang="it-IT" sz="950" spc="0">
                <a:solidFill>
                  <a:srgbClr val="000000"/>
                </a:solidFill>
                <a:latin typeface="Tahoma" panose="02020603050405020304" pitchFamily="2"/>
              </a:rPr>
              <a:t>atti,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documenti </a:t>
            </a:r>
            <a:r>
              <a:rPr lang="it-IT" sz="950" b="1" spc="0">
                <a:solidFill>
                  <a:srgbClr val="000000"/>
                </a:solidFill>
                <a:latin typeface="Arial" panose="02020603050405020304" pitchFamily="2"/>
              </a:rPr>
              <a:t>e le informazioni </a:t>
            </a:r>
            <a:r>
              <a:rPr lang="it-IT" sz="950" spc="0">
                <a:solidFill>
                  <a:srgbClr val="000000"/>
                </a:solidFill>
                <a:latin typeface="Tahoma" panose="02020603050405020304" pitchFamily="2"/>
              </a:rPr>
              <a:t>concernenti </a:t>
            </a:r>
            <a:r>
              <a:rPr lang="it-IT" sz="950" b="1" spc="0">
                <a:solidFill>
                  <a:srgbClr val="000000"/>
                </a:solidFill>
                <a:latin typeface="Arial" panose="02020603050405020304" pitchFamily="2"/>
              </a:rPr>
              <a:t>le </a:t>
            </a:r>
            <a:r>
              <a:rPr lang="it-IT" sz="950" spc="0">
                <a:solidFill>
                  <a:srgbClr val="000000"/>
                </a:solidFill>
                <a:latin typeface="Tahoma" panose="02020603050405020304" pitchFamily="2"/>
              </a:rPr>
              <a:t>attività </a:t>
            </a:r>
            <a:r>
              <a:rPr lang="it-IT" sz="950" b="1" spc="0">
                <a:solidFill>
                  <a:srgbClr val="000000"/>
                </a:solidFill>
                <a:latin typeface="Arial" panose="02020603050405020304" pitchFamily="2"/>
              </a:rPr>
              <a:t>connesse con la pianificazione, l’impiego e l’addestramento delle forze di polizia; </a:t>
            </a:r>
          </a:p>
          <a:p>
            <a:pPr marL="45720" marR="0" indent="137160" algn="just">
              <a:lnSpc>
                <a:spcPts val="1200"/>
              </a:lnSpc>
              <a:spcBef>
                <a:spcPts val="1435"/>
              </a:spcBef>
              <a:spcAft>
                <a:spcPts val="0"/>
              </a:spcAft>
              <a:buFont typeface="Arial"/>
              <a:buAutoNum type="alphaLcPeriod"/>
            </a:pPr>
            <a:r>
              <a:rPr lang="it-IT" sz="950" b="1" spc="-10">
                <a:solidFill>
                  <a:srgbClr val="000000"/>
                </a:solidFill>
                <a:latin typeface="Arial" panose="02020603050405020304" pitchFamily="2"/>
              </a:rPr>
              <a:t>le relazioni internazionali; </a:t>
            </a:r>
          </a:p>
          <a:p>
            <a:pPr marL="45720" marR="0" indent="137160" algn="just">
              <a:lnSpc>
                <a:spcPts val="1200"/>
              </a:lnSpc>
              <a:spcBef>
                <a:spcPts val="1435"/>
              </a:spcBef>
              <a:spcAft>
                <a:spcPts val="0"/>
              </a:spcAft>
              <a:buFont typeface="Arial"/>
              <a:buAutoNum type="alphaLcPeriod"/>
            </a:pPr>
            <a:r>
              <a:rPr lang="it-IT" sz="950" b="1" spc="-10">
                <a:solidFill>
                  <a:srgbClr val="000000"/>
                </a:solidFill>
                <a:latin typeface="Arial" panose="02020603050405020304" pitchFamily="2"/>
              </a:rPr>
              <a:t>la politica e la stabilità finanziaria ed economica dello Stato; </a:t>
            </a:r>
          </a:p>
          <a:p>
            <a:pPr marL="45720" marR="0" indent="137160" algn="just">
              <a:lnSpc>
                <a:spcPts val="2000"/>
              </a:lnSpc>
              <a:spcBef>
                <a:spcPts val="600"/>
              </a:spcBef>
              <a:spcAft>
                <a:spcPts val="0"/>
              </a:spcAft>
              <a:buFont typeface="Arial"/>
              <a:buAutoNum type="alphaLcPeriod"/>
            </a:pPr>
            <a:r>
              <a:rPr lang="it-IT" sz="950" b="1" spc="0">
                <a:solidFill>
                  <a:srgbClr val="000000"/>
                </a:solidFill>
                <a:latin typeface="Arial" panose="02020603050405020304" pitchFamily="2"/>
              </a:rPr>
              <a:t>la conduzione di indagini sui reati e il loro perseguimento.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p>
          <a:p>
            <a:pPr marL="45720" marR="0" indent="0" algn="just">
              <a:lnSpc>
                <a:spcPts val="2000"/>
              </a:lnSpc>
              <a:spcBef>
                <a:spcPts val="605"/>
              </a:spcBef>
              <a:spcAft>
                <a:spcPts val="0"/>
              </a:spcAft>
            </a:pPr>
            <a:r>
              <a:rPr lang="it-IT" sz="950" b="1" spc="0">
                <a:solidFill>
                  <a:srgbClr val="000000"/>
                </a:solidFill>
                <a:latin typeface="Arial" panose="02020603050405020304" pitchFamily="2"/>
              </a:rPr>
              <a:t>- gli </a:t>
            </a:r>
            <a:r>
              <a:rPr lang="it-IT" sz="950" spc="0">
                <a:solidFill>
                  <a:srgbClr val="000000"/>
                </a:solidFill>
                <a:latin typeface="Tahoma" panose="02020603050405020304" pitchFamily="2"/>
              </a:rPr>
              <a:t>atti,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documenti </a:t>
            </a:r>
            <a:r>
              <a:rPr lang="it-IT" sz="950" b="1" spc="0">
                <a:solidFill>
                  <a:srgbClr val="000000"/>
                </a:solidFill>
                <a:latin typeface="Arial" panose="02020603050405020304" pitchFamily="2"/>
              </a:rPr>
              <a:t>e le informazioni </a:t>
            </a:r>
            <a:r>
              <a:rPr lang="it-IT" sz="950" spc="0">
                <a:solidFill>
                  <a:srgbClr val="000000"/>
                </a:solidFill>
                <a:latin typeface="Tahoma" panose="02020603050405020304" pitchFamily="2"/>
              </a:rPr>
              <a:t>concernenti </a:t>
            </a:r>
            <a:r>
              <a:rPr lang="it-IT" sz="950" b="1" spc="0">
                <a:solidFill>
                  <a:srgbClr val="000000"/>
                </a:solidFill>
                <a:latin typeface="Arial" panose="02020603050405020304" pitchFamily="2"/>
              </a:rPr>
              <a:t>azioni di responsabilità di natura civile, penale e contabile, rapporti e denunce trasmesse dall’Autorità giudiziaria e comunque atti riguardanti </a:t>
            </a:r>
            <a:r>
              <a:rPr lang="it-IT" sz="950" spc="0">
                <a:solidFill>
                  <a:srgbClr val="000000"/>
                </a:solidFill>
                <a:latin typeface="Tahoma" panose="02020603050405020304" pitchFamily="2"/>
              </a:rPr>
              <a:t>controversie pendenti, nonché </a:t>
            </a:r>
            <a:r>
              <a:rPr lang="it-IT" sz="950" b="1" spc="0">
                <a:solidFill>
                  <a:srgbClr val="000000"/>
                </a:solidFill>
                <a:latin typeface="Arial" panose="02020603050405020304" pitchFamily="2"/>
              </a:rPr>
              <a:t>i </a:t>
            </a:r>
            <a:r>
              <a:rPr lang="it-IT" sz="950" spc="0">
                <a:solidFill>
                  <a:srgbClr val="000000"/>
                </a:solidFill>
                <a:latin typeface="Tahoma" panose="02020603050405020304" pitchFamily="2"/>
              </a:rPr>
              <a:t>certificati </a:t>
            </a:r>
            <a:r>
              <a:rPr lang="it-IT" sz="950" b="1" spc="0">
                <a:solidFill>
                  <a:srgbClr val="000000"/>
                </a:solidFill>
                <a:latin typeface="Arial" panose="02020603050405020304" pitchFamily="2"/>
              </a:rPr>
              <a:t>penali; </a:t>
            </a:r>
          </a:p>
          <a:p>
            <a:pPr marL="45720" marR="0" indent="0" algn="just">
              <a:lnSpc>
                <a:spcPts val="2000"/>
              </a:lnSpc>
              <a:spcBef>
                <a:spcPts val="580"/>
              </a:spcBef>
              <a:spcAft>
                <a:spcPts val="0"/>
              </a:spcAft>
            </a:pPr>
            <a:r>
              <a:rPr lang="it-IT" sz="950" b="1" spc="0">
                <a:solidFill>
                  <a:srgbClr val="000000"/>
                </a:solidFill>
                <a:latin typeface="Arial" panose="02020603050405020304" pitchFamily="2"/>
              </a:rPr>
              <a:t>- i rapporti con la Procura della Repubblica e con la Procura regionale della Corte dei Conti e richieste o relazioni di dette Procure ove siano </a:t>
            </a:r>
            <a:r>
              <a:rPr lang="it-IT" sz="950" spc="0">
                <a:solidFill>
                  <a:srgbClr val="000000"/>
                </a:solidFill>
                <a:latin typeface="Tahoma" panose="02020603050405020304" pitchFamily="2"/>
              </a:rPr>
              <a:t>nominativamente </a:t>
            </a:r>
            <a:r>
              <a:rPr lang="it-IT" sz="950" b="1" spc="0">
                <a:solidFill>
                  <a:srgbClr val="000000"/>
                </a:solidFill>
                <a:latin typeface="Arial" panose="02020603050405020304" pitchFamily="2"/>
              </a:rPr>
              <a:t>individuati soggetti per i quali si manifesta la sussistenza di responsabilità </a:t>
            </a:r>
            <a:r>
              <a:rPr lang="it-IT" sz="950" spc="0">
                <a:solidFill>
                  <a:srgbClr val="000000"/>
                </a:solidFill>
                <a:latin typeface="Tahoma" panose="02020603050405020304" pitchFamily="2"/>
              </a:rPr>
              <a:t>amministrative, </a:t>
            </a:r>
            <a:r>
              <a:rPr lang="it-IT" sz="950" b="1" spc="0">
                <a:solidFill>
                  <a:srgbClr val="000000"/>
                </a:solidFill>
                <a:latin typeface="Arial" panose="02020603050405020304" pitchFamily="2"/>
              </a:rPr>
              <a:t>contabili o penali; </a:t>
            </a:r>
          </a:p>
          <a:p>
            <a:pPr marL="45720" marR="0" indent="137160" algn="just">
              <a:lnSpc>
                <a:spcPts val="2000"/>
              </a:lnSpc>
              <a:spcBef>
                <a:spcPts val="600"/>
              </a:spcBef>
              <a:spcAft>
                <a:spcPts val="0"/>
              </a:spcAft>
              <a:buFont typeface="Arial"/>
              <a:buAutoNum type="alphaLcPeriod"/>
            </a:pPr>
            <a:r>
              <a:rPr lang="it-IT" sz="950" b="1" spc="0">
                <a:solidFill>
                  <a:srgbClr val="000000"/>
                </a:solidFill>
                <a:latin typeface="Arial" panose="02020603050405020304" pitchFamily="2"/>
              </a:rPr>
              <a:t>il regolare svolgimento di </a:t>
            </a:r>
            <a:r>
              <a:rPr lang="it-IT" sz="950" spc="0">
                <a:solidFill>
                  <a:srgbClr val="000000"/>
                </a:solidFill>
                <a:latin typeface="Tahoma" panose="02020603050405020304" pitchFamily="2"/>
              </a:rPr>
              <a:t>attività ispettive </a:t>
            </a:r>
            <a:r>
              <a:rPr lang="it-IT" sz="950" b="1" spc="0">
                <a:solidFill>
                  <a:srgbClr val="000000"/>
                </a:solidFill>
                <a:latin typeface="Arial" panose="02020603050405020304" pitchFamily="2"/>
              </a:rPr>
              <a:t>preordinate ad acquisire elementi </a:t>
            </a:r>
            <a:r>
              <a:rPr lang="it-IT" sz="950" spc="0">
                <a:solidFill>
                  <a:srgbClr val="000000"/>
                </a:solidFill>
                <a:latin typeface="Tahoma" panose="02020603050405020304" pitchFamily="2"/>
              </a:rPr>
              <a:t>conoscitivi </a:t>
            </a:r>
            <a:r>
              <a:rPr lang="it-IT" sz="950" b="1" spc="0">
                <a:solidFill>
                  <a:srgbClr val="000000"/>
                </a:solidFill>
                <a:latin typeface="Arial" panose="02020603050405020304" pitchFamily="2"/>
              </a:rPr>
              <a:t>necessari per lo svolgimento delle funzioni di competenza dell’Ente. In particolare sono </a:t>
            </a:r>
            <a:r>
              <a:rPr lang="it-IT" sz="950" spc="0">
                <a:solidFill>
                  <a:srgbClr val="000000"/>
                </a:solidFill>
                <a:latin typeface="Tahoma" panose="02020603050405020304" pitchFamily="2"/>
              </a:rPr>
              <a:t>sottratti </a:t>
            </a:r>
            <a:r>
              <a:rPr lang="it-IT" sz="950" b="1" spc="0">
                <a:solidFill>
                  <a:srgbClr val="000000"/>
                </a:solidFill>
                <a:latin typeface="Arial" panose="02020603050405020304" pitchFamily="2"/>
              </a:rPr>
              <a:t>all’accesso, ove sia rilevata la sussistenza del pregiudizio </a:t>
            </a:r>
            <a:r>
              <a:rPr lang="it-IT" sz="950" spc="0">
                <a:solidFill>
                  <a:srgbClr val="000000"/>
                </a:solidFill>
                <a:latin typeface="Tahoma" panose="02020603050405020304" pitchFamily="2"/>
              </a:rPr>
              <a:t>concreto: </a:t>
            </a:r>
          </a:p>
          <a:p>
            <a:pPr marL="45720" marR="0" indent="0" algn="just">
              <a:lnSpc>
                <a:spcPts val="1200"/>
              </a:lnSpc>
              <a:spcBef>
                <a:spcPts val="1385"/>
              </a:spcBef>
              <a:spcAft>
                <a:spcPts val="1695"/>
              </a:spcAft>
            </a:pPr>
            <a:r>
              <a:rPr lang="it-IT" sz="950" b="1" spc="5">
                <a:solidFill>
                  <a:srgbClr val="000000"/>
                </a:solidFill>
                <a:latin typeface="Arial" panose="02020603050405020304" pitchFamily="2"/>
              </a:rPr>
              <a:t>- gli </a:t>
            </a:r>
            <a:r>
              <a:rPr lang="it-IT" sz="950" spc="5">
                <a:solidFill>
                  <a:srgbClr val="000000"/>
                </a:solidFill>
                <a:latin typeface="Tahoma" panose="02020603050405020304" pitchFamily="2"/>
              </a:rPr>
              <a:t>atti, </a:t>
            </a:r>
            <a:r>
              <a:rPr lang="it-IT" sz="950" b="1" spc="5">
                <a:solidFill>
                  <a:srgbClr val="000000"/>
                </a:solidFill>
                <a:latin typeface="Arial" panose="02020603050405020304" pitchFamily="2"/>
              </a:rPr>
              <a:t>i </a:t>
            </a:r>
            <a:r>
              <a:rPr lang="it-IT" sz="950" spc="5">
                <a:solidFill>
                  <a:srgbClr val="000000"/>
                </a:solidFill>
                <a:latin typeface="Tahoma" panose="02020603050405020304" pitchFamily="2"/>
              </a:rPr>
              <a:t>documenti </a:t>
            </a:r>
            <a:r>
              <a:rPr lang="it-IT" sz="950" b="1" spc="5">
                <a:solidFill>
                  <a:srgbClr val="000000"/>
                </a:solidFill>
                <a:latin typeface="Arial" panose="02020603050405020304" pitchFamily="2"/>
              </a:rPr>
              <a:t>e le informazioni </a:t>
            </a:r>
            <a:r>
              <a:rPr lang="it-IT" sz="950" spc="5">
                <a:solidFill>
                  <a:srgbClr val="000000"/>
                </a:solidFill>
                <a:latin typeface="Tahoma" panose="02020603050405020304" pitchFamily="2"/>
              </a:rPr>
              <a:t>concernenti </a:t>
            </a:r>
            <a:r>
              <a:rPr lang="it-IT" sz="950" b="1" spc="5">
                <a:solidFill>
                  <a:srgbClr val="000000"/>
                </a:solidFill>
                <a:latin typeface="Arial" panose="02020603050405020304" pitchFamily="2"/>
              </a:rPr>
              <a:t>segnalazioni, atti o esposti di privati, di organizzazioni </a:t>
            </a:r>
          </a:p>
        </p:txBody>
      </p:sp>
      <p:sp>
        <p:nvSpPr>
          <p:cNvPr id="111" name="Segnaposto testo 110"/>
          <p:cNvSpPr>
            <a:spLocks noGrp="1"/>
          </p:cNvSpPr>
          <p:nvPr>
            <p:ph type="body" idx="10"/>
          </p:nvPr>
        </p:nvSpPr>
        <p:spPr>
          <a:xfrm>
            <a:off x="3652520" y="9615170"/>
            <a:ext cx="254000" cy="14224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b="1" spc="135">
                <a:solidFill>
                  <a:srgbClr val="000000"/>
                </a:solidFill>
                <a:latin typeface="Arial" panose="02020603050405020304" pitchFamily="2"/>
              </a:rPr>
              <a:t>22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14" name="Segnaposto testo 113"/>
          <p:cNvSpPr>
            <a:spLocks noGrp="1"/>
          </p:cNvSpPr>
          <p:nvPr>
            <p:ph type="body" idx="10"/>
          </p:nvPr>
        </p:nvSpPr>
        <p:spPr>
          <a:xfrm>
            <a:off x="701675" y="901700"/>
            <a:ext cx="6155690" cy="8702675"/>
          </a:xfrm>
          <a:prstGeom prst="rect">
            <a:avLst/>
          </a:prstGeom>
          <a:noFill/>
          <a:ln w="0" cmpd="sng">
            <a:noFill/>
            <a:prstDash val="solid"/>
          </a:ln>
        </p:spPr>
        <p:txBody>
          <a:bodyPr vert="horz" lIns="0" tIns="0" rIns="0" bIns="0" anchor="t"/>
          <a:lstStyle/>
          <a:p>
            <a:pPr marL="0" marR="0" indent="0" algn="just">
              <a:lnSpc>
                <a:spcPts val="1800"/>
              </a:lnSpc>
              <a:spcAft>
                <a:spcPts val="0"/>
              </a:spcAft>
            </a:pPr>
            <a:r>
              <a:rPr lang="it-IT" sz="950" spc="0">
                <a:solidFill>
                  <a:srgbClr val="000000"/>
                </a:solidFill>
                <a:latin typeface="Tahoma" panose="02020603050405020304" pitchFamily="2"/>
              </a:rPr>
              <a:t>sindacali e di categoria o altre associazioni fino a quando non sia conclusa la relativa fase istruttoria o gli atti conclusivi del procedimento abbiano assunto carattere di definitività,, qualora non sia possibile soddisfare prima l’istanza di accesso senza impedire o gravemente ostacolare lo svolgimento dell’azione amministrativa o compromettere la decisione finale; </a:t>
            </a:r>
          </a:p>
          <a:p>
            <a:pPr marL="0" marR="0" indent="0" algn="just">
              <a:lnSpc>
                <a:spcPts val="2000"/>
              </a:lnSpc>
              <a:spcBef>
                <a:spcPts val="630"/>
              </a:spcBef>
              <a:spcAft>
                <a:spcPts val="0"/>
              </a:spcAft>
            </a:pPr>
            <a:r>
              <a:rPr lang="it-IT" sz="950" spc="0">
                <a:solidFill>
                  <a:srgbClr val="000000"/>
                </a:solidFill>
                <a:latin typeface="Tahoma" panose="02020603050405020304" pitchFamily="2"/>
              </a:rPr>
              <a:t>- le notizie sulla programmazione dell'attività di vigilanza, sulle modalità ed i tempi del suo svolgimento, le indagini sull'attività degli uffici, dei singoli dipendenti o sull'attività di enti pubblici o privati su cui l'ente esercita forme di vigilanza; </a:t>
            </a:r>
          </a:p>
          <a:p>
            <a:pPr marL="0" marR="0" indent="0" algn="just">
              <a:lnSpc>
                <a:spcPts val="2000"/>
              </a:lnSpc>
              <a:spcBef>
                <a:spcPts val="575"/>
              </a:spcBef>
              <a:spcAft>
                <a:spcPts val="0"/>
              </a:spcAft>
            </a:pPr>
            <a:r>
              <a:rPr lang="it-IT" sz="950" spc="20">
                <a:solidFill>
                  <a:srgbClr val="000000"/>
                </a:solidFill>
                <a:latin typeface="Tahoma" panose="02020603050405020304" pitchFamily="2"/>
              </a:rPr>
              <a:t>- verbali ed atti istruttori relativi alle commissioni di indagine il cui atto istitutivo preveda la segretezza dei lavori; </a:t>
            </a:r>
          </a:p>
          <a:p>
            <a:pPr marL="0" marR="0" indent="0" algn="just">
              <a:lnSpc>
                <a:spcPts val="2000"/>
              </a:lnSpc>
              <a:spcBef>
                <a:spcPts val="595"/>
              </a:spcBef>
              <a:spcAft>
                <a:spcPts val="0"/>
              </a:spcAft>
            </a:pPr>
            <a:r>
              <a:rPr lang="it-IT" sz="950" spc="0">
                <a:solidFill>
                  <a:srgbClr val="000000"/>
                </a:solidFill>
                <a:latin typeface="Tahoma" panose="02020603050405020304" pitchFamily="2"/>
              </a:rPr>
              <a:t>- verbali ed atti istruttori relativi ad ispezioni, verifiche ed accertamenti amministrativi condotti su attività e soggetti privati nell’ambito delle attribuzioni d’ufficio; </a:t>
            </a:r>
          </a:p>
          <a:p>
            <a:pPr marL="0" marR="0" indent="0" algn="just">
              <a:lnSpc>
                <a:spcPts val="2000"/>
              </a:lnSpc>
              <a:spcBef>
                <a:spcPts val="575"/>
              </a:spcBef>
              <a:spcAft>
                <a:spcPts val="0"/>
              </a:spcAft>
            </a:pPr>
            <a:r>
              <a:rPr lang="it-IT" sz="950" spc="0">
                <a:solidFill>
                  <a:srgbClr val="000000"/>
                </a:solidFill>
                <a:latin typeface="Tahoma" panose="02020603050405020304" pitchFamily="2"/>
              </a:rPr>
              <a:t>- pareri legali redatti dagli uffici comunali, nonché quelli di professionisti esterni acquisiti, in relazione a liti in atto o potenziali, atti difensivi e relativa corrispondenza. </a:t>
            </a:r>
          </a:p>
          <a:p>
            <a:pPr marL="0" marR="0" indent="0" algn="just">
              <a:lnSpc>
                <a:spcPts val="2000"/>
              </a:lnSpc>
              <a:spcBef>
                <a:spcPts val="625"/>
              </a:spcBef>
              <a:spcAft>
                <a:spcPts val="0"/>
              </a:spcAft>
            </a:pPr>
            <a:r>
              <a:rPr lang="it-IT" sz="950" spc="0">
                <a:solidFill>
                  <a:srgbClr val="000000"/>
                </a:solidFill>
                <a:latin typeface="Tahoma" panose="02020603050405020304" pitchFamily="2"/>
              </a:rPr>
              <a:t>3. L’accesso generalizzato è altresì rifiutato se il diniego è necessario per evitare un pregiudizio concreto alla tutela di uno dei seguenti interessi privati: </a:t>
            </a:r>
          </a:p>
          <a:p>
            <a:pPr marL="0" marR="0" indent="182880" algn="just">
              <a:lnSpc>
                <a:spcPts val="2000"/>
              </a:lnSpc>
              <a:spcBef>
                <a:spcPts val="605"/>
              </a:spcBef>
              <a:spcAft>
                <a:spcPts val="0"/>
              </a:spcAft>
              <a:buFont typeface="Tahoma"/>
              <a:buAutoNum type="alphaLcPeriod"/>
            </a:pPr>
            <a:r>
              <a:rPr lang="it-IT" sz="950" spc="0">
                <a:solidFill>
                  <a:srgbClr val="000000"/>
                </a:solidFill>
                <a:latin typeface="Tahoma" panose="02020603050405020304" pitchFamily="2"/>
              </a:rPr>
              <a:t>la protezione dei dati personali, in conformità con la disciplina legislativa in materia, fatto salvo quanto previsto dal precedente art.9. In particolare, sono sottratti all’accesso, ove sia rilevata la sussistenza del pregiudizio concreto, i seguenti atti, documenti ed informazioni: </a:t>
            </a:r>
          </a:p>
          <a:p>
            <a:pPr marL="0" marR="0" indent="0" algn="l">
              <a:lnSpc>
                <a:spcPts val="1200"/>
              </a:lnSpc>
              <a:spcBef>
                <a:spcPts val="1385"/>
              </a:spcBef>
              <a:spcAft>
                <a:spcPts val="0"/>
              </a:spcAft>
            </a:pPr>
            <a:r>
              <a:rPr lang="it-IT" sz="950" spc="25">
                <a:solidFill>
                  <a:srgbClr val="000000"/>
                </a:solidFill>
                <a:latin typeface="Tahoma" panose="02020603050405020304" pitchFamily="2"/>
              </a:rPr>
              <a:t>- documenti di natura sanitaria e medica ed ogni altra documentazione riportante notizie di salute o </a:t>
            </a:r>
          </a:p>
          <a:p>
            <a:pPr marL="0" marR="0" indent="0" algn="just">
              <a:lnSpc>
                <a:spcPts val="2000"/>
              </a:lnSpc>
              <a:spcBef>
                <a:spcPts val="570"/>
              </a:spcBef>
              <a:spcAft>
                <a:spcPts val="0"/>
              </a:spcAft>
            </a:pPr>
            <a:r>
              <a:rPr lang="it-IT" sz="950" spc="0">
                <a:solidFill>
                  <a:srgbClr val="000000"/>
                </a:solidFill>
                <a:latin typeface="Tahoma" panose="02020603050405020304" pitchFamily="2"/>
              </a:rPr>
              <a:t>di malattia relative a singole persone, compreso qualsiasi riferimento alle condizioni di invalidità, disabilità o handicap fisici e/o psichici; </a:t>
            </a:r>
          </a:p>
          <a:p>
            <a:pPr marL="0" marR="0" indent="0" algn="just">
              <a:lnSpc>
                <a:spcPts val="2000"/>
              </a:lnSpc>
              <a:spcBef>
                <a:spcPts val="645"/>
              </a:spcBef>
              <a:spcAft>
                <a:spcPts val="0"/>
              </a:spcAft>
            </a:pPr>
            <a:r>
              <a:rPr lang="it-IT" sz="950" spc="0">
                <a:solidFill>
                  <a:srgbClr val="000000"/>
                </a:solidFill>
                <a:latin typeface="Tahoma" panose="02020603050405020304" pitchFamily="2"/>
              </a:rPr>
              <a:t>- relazioni dei Servizi Sociali ed Assistenziali in ordine a situazioni sociali, personali, familiari di persone assistite, fornite dall’Autorità giudiziaria e tutelare o ad altri organismi pubblici per motivi specificatamente previsti da norme di legge; </a:t>
            </a:r>
          </a:p>
          <a:p>
            <a:pPr marL="0" marR="0" indent="0" algn="l">
              <a:lnSpc>
                <a:spcPts val="1200"/>
              </a:lnSpc>
              <a:spcBef>
                <a:spcPts val="1390"/>
              </a:spcBef>
              <a:spcAft>
                <a:spcPts val="0"/>
              </a:spcAft>
            </a:pPr>
            <a:r>
              <a:rPr lang="it-IT" sz="950" spc="15">
                <a:solidFill>
                  <a:srgbClr val="000000"/>
                </a:solidFill>
                <a:latin typeface="Tahoma" panose="02020603050405020304" pitchFamily="2"/>
              </a:rPr>
              <a:t>- la comunicazione di dati sensibili e giudiziari o di dati personali di minorenni, ex D.Lgs. n. 193/2003; </a:t>
            </a:r>
          </a:p>
          <a:p>
            <a:pPr marL="0" marR="0" indent="0" algn="just">
              <a:lnSpc>
                <a:spcPts val="2000"/>
              </a:lnSpc>
              <a:spcBef>
                <a:spcPts val="575"/>
              </a:spcBef>
              <a:spcAft>
                <a:spcPts val="0"/>
              </a:spcAft>
            </a:pPr>
            <a:r>
              <a:rPr lang="it-IT" sz="950" spc="0">
                <a:solidFill>
                  <a:srgbClr val="000000"/>
                </a:solidFill>
                <a:latin typeface="Tahoma" panose="02020603050405020304" pitchFamily="2"/>
              </a:rPr>
              <a:t>- notizie e documenti relativi alla vita privata e familiare, al domicilio ed alla corrispondenza delle persone fisiche, utilizzati ai fini dell’attività amministrativa; </a:t>
            </a:r>
          </a:p>
          <a:p>
            <a:pPr marL="0" marR="0" indent="182880" algn="just">
              <a:lnSpc>
                <a:spcPts val="2000"/>
              </a:lnSpc>
              <a:spcBef>
                <a:spcPts val="625"/>
              </a:spcBef>
              <a:spcAft>
                <a:spcPts val="0"/>
              </a:spcAft>
              <a:buFont typeface="Tahoma"/>
              <a:buAutoNum type="alphaLcPeriod"/>
            </a:pPr>
            <a:r>
              <a:rPr lang="it-IT" sz="950" spc="0">
                <a:solidFill>
                  <a:srgbClr val="000000"/>
                </a:solidFill>
                <a:latin typeface="Tahoma" panose="02020603050405020304" pitchFamily="2"/>
              </a:rPr>
              <a:t>la libertà e la segretezza della corrispondenza. In particolare sono sottratti all’accesso, ove sia rilevata la sussistenza del pregiudizio concreto, i seguenti atti, documenti ed informazioni: </a:t>
            </a:r>
          </a:p>
          <a:p>
            <a:pPr marL="0" marR="0" indent="0" algn="just">
              <a:lnSpc>
                <a:spcPts val="1300"/>
              </a:lnSpc>
              <a:spcBef>
                <a:spcPts val="1365"/>
              </a:spcBef>
              <a:spcAft>
                <a:spcPts val="1030"/>
              </a:spcAft>
            </a:pPr>
            <a:r>
              <a:rPr lang="it-IT" sz="950" spc="50">
                <a:solidFill>
                  <a:srgbClr val="000000"/>
                </a:solidFill>
                <a:latin typeface="Tahoma" panose="02020603050405020304" pitchFamily="2"/>
              </a:rPr>
              <a:t>- gli atti presentati da un privato, a richiesta del Comune, entrati a far parte del procedimento e che </a:t>
            </a:r>
          </a:p>
        </p:txBody>
      </p:sp>
      <p:sp>
        <p:nvSpPr>
          <p:cNvPr id="115" name="Segnaposto testo 114"/>
          <p:cNvSpPr>
            <a:spLocks noGrp="1"/>
          </p:cNvSpPr>
          <p:nvPr>
            <p:ph type="body" idx="10"/>
          </p:nvPr>
        </p:nvSpPr>
        <p:spPr>
          <a:xfrm>
            <a:off x="3652520" y="9604375"/>
            <a:ext cx="254000"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30">
                <a:solidFill>
                  <a:srgbClr val="000000"/>
                </a:solidFill>
                <a:latin typeface="Tahoma" panose="02020603050405020304" pitchFamily="2"/>
              </a:rPr>
              <a:t>23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18" name="Segnaposto testo 117"/>
          <p:cNvSpPr>
            <a:spLocks noGrp="1"/>
          </p:cNvSpPr>
          <p:nvPr>
            <p:ph type="body" idx="10"/>
          </p:nvPr>
        </p:nvSpPr>
        <p:spPr>
          <a:xfrm>
            <a:off x="700405" y="901700"/>
            <a:ext cx="6155690" cy="8702675"/>
          </a:xfrm>
          <a:prstGeom prst="rect">
            <a:avLst/>
          </a:prstGeom>
          <a:noFill/>
          <a:ln w="0" cmpd="sng">
            <a:noFill/>
            <a:prstDash val="solid"/>
          </a:ln>
        </p:spPr>
        <p:txBody>
          <a:bodyPr vert="horz" lIns="0" tIns="0" rIns="0" bIns="0" anchor="t"/>
          <a:lstStyle/>
          <a:p>
            <a:pPr marL="45720" marR="0" indent="0" algn="just">
              <a:lnSpc>
                <a:spcPts val="1600"/>
              </a:lnSpc>
              <a:spcAft>
                <a:spcPts val="0"/>
              </a:spcAft>
            </a:pPr>
            <a:r>
              <a:rPr lang="it-IT" sz="950" spc="0">
                <a:solidFill>
                  <a:srgbClr val="000000"/>
                </a:solidFill>
                <a:latin typeface="Tahoma" panose="02020603050405020304" pitchFamily="2"/>
              </a:rPr>
              <a:t>integrino interessi strettamente personali, sia tecnici, sia di tutela dell’integrità fisica e psichica, sia finanziari, per i quali lo stesso privato chiede che siano riservati e quindi preclusi all’accesso; </a:t>
            </a:r>
          </a:p>
          <a:p>
            <a:pPr marL="45720" marR="0" indent="0" algn="just">
              <a:lnSpc>
                <a:spcPts val="2000"/>
              </a:lnSpc>
              <a:spcBef>
                <a:spcPts val="600"/>
              </a:spcBef>
              <a:spcAft>
                <a:spcPts val="0"/>
              </a:spcAft>
            </a:pPr>
            <a:r>
              <a:rPr lang="it-IT" sz="950" spc="0">
                <a:solidFill>
                  <a:srgbClr val="000000"/>
                </a:solidFill>
                <a:latin typeface="Tahoma" panose="02020603050405020304" pitchFamily="2"/>
              </a:rPr>
              <a:t>- gli atti di ordinaria comunicazione tra enti diversi e tra questi ed i terzi, non utilizzati ai fini dell'attività amministrativa, che abbiano un carattere confidenziale e privato; </a:t>
            </a:r>
          </a:p>
          <a:p>
            <a:pPr marL="45720" marR="0" indent="0" algn="just">
              <a:lnSpc>
                <a:spcPts val="2000"/>
              </a:lnSpc>
              <a:spcBef>
                <a:spcPts val="625"/>
              </a:spcBef>
              <a:spcAft>
                <a:spcPts val="0"/>
              </a:spcAft>
            </a:pPr>
            <a:r>
              <a:rPr lang="it-IT" sz="950" spc="0">
                <a:solidFill>
                  <a:srgbClr val="000000"/>
                </a:solidFill>
                <a:latin typeface="Tahoma" panose="02020603050405020304" pitchFamily="2"/>
              </a:rPr>
              <a:t>c) gli interessi economici e commerciali di una persona fisica o giuridica, ivi compresi la proprietà intellettuale, il diritto d’autore e i segreti commerciali </a:t>
            </a:r>
          </a:p>
          <a:p>
            <a:pPr marL="45720" marR="0" indent="137160" algn="just">
              <a:lnSpc>
                <a:spcPts val="2000"/>
              </a:lnSpc>
              <a:spcBef>
                <a:spcPts val="585"/>
              </a:spcBef>
              <a:spcAft>
                <a:spcPts val="0"/>
              </a:spcAft>
              <a:buFont typeface="Tahoma"/>
              <a:buAutoNum type="arabicPeriod" startAt="4"/>
            </a:pPr>
            <a:r>
              <a:rPr lang="it-IT" sz="950" spc="20">
                <a:solidFill>
                  <a:srgbClr val="000000"/>
                </a:solidFill>
                <a:latin typeface="Tahoma" panose="02020603050405020304" pitchFamily="2"/>
              </a:rPr>
              <a:t>Il Comune è tenuta a verificare e valutare, una volta accertata l’assenza di eccezioni assolute, se l’ostensione degli atti possa determinare un pregiudizio concreto e probabile agli interessi indicati dal legislatore; deve necessariamente sussistere un preciso nesso di causalità tra l’accesso ed il pregiudizio. Il pregiudizio concreto va valutato rispetto al momento ed al contesto in cui l’informazione viene resa accessibile. </a:t>
            </a:r>
          </a:p>
          <a:p>
            <a:pPr marL="45720" marR="0" indent="137160" algn="just">
              <a:lnSpc>
                <a:spcPts val="2000"/>
              </a:lnSpc>
              <a:spcBef>
                <a:spcPts val="600"/>
              </a:spcBef>
              <a:spcAft>
                <a:spcPts val="0"/>
              </a:spcAft>
              <a:buFont typeface="Tahoma"/>
              <a:buAutoNum type="arabicPeriod"/>
            </a:pPr>
            <a:r>
              <a:rPr lang="it-IT" sz="950" spc="20">
                <a:solidFill>
                  <a:srgbClr val="000000"/>
                </a:solidFill>
                <a:latin typeface="Tahoma" panose="02020603050405020304" pitchFamily="2"/>
              </a:rPr>
              <a:t>I limiti all’accesso generalizzato per la tutela degli interessi pubblici e privati individuati nei commi precedenti si applicano unicamente per il periodo nel quale la protezione è giustificata in relazione alla natura del dato. </a:t>
            </a:r>
          </a:p>
          <a:p>
            <a:pPr marL="45720" marR="0" indent="137160" algn="just">
              <a:lnSpc>
                <a:spcPts val="2000"/>
              </a:lnSpc>
              <a:spcBef>
                <a:spcPts val="595"/>
              </a:spcBef>
              <a:spcAft>
                <a:spcPts val="0"/>
              </a:spcAft>
              <a:buFont typeface="Tahoma"/>
              <a:buAutoNum type="arabicPeriod"/>
            </a:pPr>
            <a:r>
              <a:rPr lang="it-IT" sz="950" spc="0">
                <a:solidFill>
                  <a:srgbClr val="000000"/>
                </a:solidFill>
                <a:latin typeface="Tahoma" panose="02020603050405020304" pitchFamily="2"/>
              </a:rPr>
              <a:t>L’accesso generalizzato non può essere negato ove, per la tutela degli interessi pubblici e privati individuati nei commi precedenti, sia sufficiente fare ricorso al potere di differimento. </a:t>
            </a:r>
          </a:p>
          <a:p>
            <a:pPr marL="45720" marR="0" indent="137160" algn="just">
              <a:lnSpc>
                <a:spcPts val="2000"/>
              </a:lnSpc>
              <a:spcBef>
                <a:spcPts val="625"/>
              </a:spcBef>
              <a:spcAft>
                <a:spcPts val="0"/>
              </a:spcAft>
              <a:buFont typeface="Tahoma"/>
              <a:buAutoNum type="arabicPeriod"/>
            </a:pPr>
            <a:r>
              <a:rPr lang="it-IT" sz="950" spc="25">
                <a:solidFill>
                  <a:srgbClr val="000000"/>
                </a:solidFill>
                <a:latin typeface="Tahoma" panose="02020603050405020304" pitchFamily="2"/>
              </a:rPr>
              <a:t>Qualora i limiti di cui ai commi precedenti riguardano soltanto alcuni dati o alcune parti del documento richiesto deve essere consentito l’accesso parziale utilizzando, se del caso, la tecnica dell’oscuramento di alcuni dati; ciò in virtù del principio di proporzionalità che esige che le deroghe non eccedano quanto è adeguato e richiesto per il raggiungimento dello scopo perseguito. </a:t>
            </a:r>
          </a:p>
          <a:p>
            <a:pPr marL="45720" marR="0" indent="0" algn="ctr">
              <a:lnSpc>
                <a:spcPts val="1200"/>
              </a:lnSpc>
              <a:spcBef>
                <a:spcPts val="4005"/>
              </a:spcBef>
              <a:spcAft>
                <a:spcPts val="0"/>
              </a:spcAft>
            </a:pPr>
            <a:r>
              <a:rPr lang="it-IT" sz="950" b="1" spc="-20">
                <a:solidFill>
                  <a:srgbClr val="000000"/>
                </a:solidFill>
                <a:latin typeface="Tahoma" panose="02020603050405020304" pitchFamily="2"/>
              </a:rPr>
              <a:t>Art. 11 Richiesta di riesame </a:t>
            </a:r>
          </a:p>
          <a:p>
            <a:pPr marL="45720" marR="0" indent="137160" algn="just">
              <a:lnSpc>
                <a:spcPts val="2000"/>
              </a:lnSpc>
              <a:spcBef>
                <a:spcPts val="665"/>
              </a:spcBef>
              <a:spcAft>
                <a:spcPts val="0"/>
              </a:spcAft>
              <a:buFont typeface="Tahoma"/>
              <a:buAutoNum type="arabicPeriod"/>
            </a:pPr>
            <a:r>
              <a:rPr lang="it-IT" sz="950" spc="0">
                <a:solidFill>
                  <a:srgbClr val="000000"/>
                </a:solidFill>
                <a:latin typeface="Tahoma" panose="02020603050405020304" pitchFamily="2"/>
              </a:rPr>
              <a:t>Il richiedente, nei casi di diniego totale o parziale dell’accesso generalizzato o di mancata risposta entro il termine previsto al precedente art. 8, ovvero i controinteressati, nei casi di accoglimento della richiesta di accesso, possono presentare richiesta di riesame al Responsabile della prevenzione della corruzione e della trasparenza che decide con provvedimento motivato, entro il termine di venti giorni. </a:t>
            </a:r>
          </a:p>
          <a:p>
            <a:pPr marL="45720" marR="0" indent="137160" algn="just">
              <a:lnSpc>
                <a:spcPts val="2000"/>
              </a:lnSpc>
              <a:spcBef>
                <a:spcPts val="605"/>
              </a:spcBef>
              <a:spcAft>
                <a:spcPts val="2830"/>
              </a:spcAft>
              <a:buFont typeface="Tahoma"/>
              <a:buAutoNum type="arabicPeriod"/>
            </a:pPr>
            <a:r>
              <a:rPr lang="it-IT" sz="950" spc="25">
                <a:solidFill>
                  <a:srgbClr val="000000"/>
                </a:solidFill>
                <a:latin typeface="Tahoma" panose="02020603050405020304" pitchFamily="2"/>
              </a:rPr>
              <a:t>Se l’accesso generalizzato è stato negato o differito a tutela della protezione dei dati personali in conformità con la disciplina legislativa in materia, il Responsabile della prevenzione della corruzione e della trasparenza, provvede sentito il Garante per la protezione dei dati personali, il quale si pronuncia entro il termine di dieci giorni dalla richiesta. </a:t>
            </a:r>
          </a:p>
        </p:txBody>
      </p:sp>
      <p:sp>
        <p:nvSpPr>
          <p:cNvPr id="119" name="Segnaposto testo 118"/>
          <p:cNvSpPr>
            <a:spLocks noGrp="1"/>
          </p:cNvSpPr>
          <p:nvPr>
            <p:ph type="body" idx="10"/>
          </p:nvPr>
        </p:nvSpPr>
        <p:spPr>
          <a:xfrm>
            <a:off x="3652520" y="9604375"/>
            <a:ext cx="25717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24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22" name="Segnaposto testo 121"/>
          <p:cNvSpPr>
            <a:spLocks noGrp="1"/>
          </p:cNvSpPr>
          <p:nvPr>
            <p:ph type="body" idx="10"/>
          </p:nvPr>
        </p:nvSpPr>
        <p:spPr>
          <a:xfrm>
            <a:off x="701675" y="800100"/>
            <a:ext cx="6155690" cy="8235315"/>
          </a:xfrm>
          <a:prstGeom prst="rect">
            <a:avLst/>
          </a:prstGeom>
          <a:noFill/>
          <a:ln w="0" cmpd="sng">
            <a:noFill/>
            <a:prstDash val="solid"/>
          </a:ln>
        </p:spPr>
        <p:txBody>
          <a:bodyPr vert="horz" lIns="0" tIns="5080" rIns="0" bIns="0" anchor="t"/>
          <a:lstStyle/>
          <a:p>
            <a:pPr marL="45720" marR="0" indent="0" algn="just">
              <a:lnSpc>
                <a:spcPts val="2000"/>
              </a:lnSpc>
              <a:spcAft>
                <a:spcPts val="0"/>
              </a:spcAft>
            </a:pPr>
            <a:r>
              <a:rPr lang="it-IT" sz="950" spc="25">
                <a:solidFill>
                  <a:srgbClr val="000000"/>
                </a:solidFill>
                <a:latin typeface="Tahoma" panose="02020603050405020304" pitchFamily="2"/>
              </a:rPr>
              <a:t>3. A decorrere dalla comunicazione al Garante, il termine per l’adozione del provvedimento da parte del RPCT è sospeso, fino alla ricezione del parere del Garante e comunque per un periodo non superiore ai predetti dieci giorni.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12 Motivazione del diniego all’accesso </a:t>
            </a:r>
          </a:p>
          <a:p>
            <a:pPr marL="45720" marR="0" indent="0" algn="just">
              <a:lnSpc>
                <a:spcPts val="2000"/>
              </a:lnSpc>
              <a:spcBef>
                <a:spcPts val="605"/>
              </a:spcBef>
              <a:spcAft>
                <a:spcPts val="0"/>
              </a:spcAft>
            </a:pPr>
            <a:r>
              <a:rPr lang="it-IT" sz="950" spc="0">
                <a:solidFill>
                  <a:srgbClr val="000000"/>
                </a:solidFill>
                <a:latin typeface="Tahoma" panose="02020603050405020304" pitchFamily="2"/>
              </a:rPr>
              <a:t>1. Sia nei casi di diniego, anche parziale, connessi all’esistenza di limiti all’accesso generalizzato, sia per quelli connessi alle eccezioni assolute, sia per le decisioni del RPCT, gli atti sono adeguatamente motivati. </a:t>
            </a:r>
          </a:p>
          <a:p>
            <a:pPr marL="45720" marR="0" indent="0" algn="ctr">
              <a:lnSpc>
                <a:spcPts val="1200"/>
              </a:lnSpc>
              <a:spcBef>
                <a:spcPts val="4000"/>
              </a:spcBef>
              <a:spcAft>
                <a:spcPts val="0"/>
              </a:spcAft>
            </a:pPr>
            <a:r>
              <a:rPr lang="it-IT" sz="950" b="1" spc="-15">
                <a:solidFill>
                  <a:srgbClr val="000000"/>
                </a:solidFill>
                <a:latin typeface="Tahoma" panose="02020603050405020304" pitchFamily="2"/>
              </a:rPr>
              <a:t>Art. 13 Impugnazioni </a:t>
            </a:r>
          </a:p>
          <a:p>
            <a:pPr marL="45720" marR="0" indent="137160" algn="just">
              <a:lnSpc>
                <a:spcPts val="2000"/>
              </a:lnSpc>
              <a:spcBef>
                <a:spcPts val="560"/>
              </a:spcBef>
              <a:spcAft>
                <a:spcPts val="0"/>
              </a:spcAft>
              <a:buFont typeface="Tahoma"/>
              <a:buAutoNum type="arabicPeriod"/>
            </a:pPr>
            <a:r>
              <a:rPr lang="it-IT" sz="950" spc="20">
                <a:solidFill>
                  <a:srgbClr val="000000"/>
                </a:solidFill>
                <a:latin typeface="Tahoma" panose="02020603050405020304" pitchFamily="2"/>
              </a:rPr>
              <a:t>Avverso la decisione del responsabile del procedimento o, in caso di richiesta di riesame, avverso la decisione del RPCT, il richiedente l’accesso generalizzato può proporre ricorso al Tribunale Amministrativo Regionale ai sensi dell’art. 116 del Codice del processo amministrativo di cui al D.Lgs. n. 104/2010. Il termine di cui all’art. 116, c. 1, Codice del processo amministrativo, qualora il richiedente l’accesso generalizzato si sia rivolto al difensore civico provinciale/regionale, decorre dalla data di ricevimento, da parte del richiedente, dell’esito della sua istanza allo stesso</a:t>
            </a:r>
            <a:r>
              <a:rPr lang="it-IT" sz="950" spc="20" baseline="30000">
                <a:solidFill>
                  <a:srgbClr val="000000"/>
                </a:solidFill>
                <a:latin typeface="Tahoma" panose="02020603050405020304" pitchFamily="2"/>
              </a:rPr>
              <a:t>10</a:t>
            </a:r>
            <a:r>
              <a:rPr lang="it-IT" sz="700" spc="20">
                <a:solidFill>
                  <a:srgbClr val="000000"/>
                </a:solidFill>
                <a:latin typeface="Arial" panose="02020603050405020304" pitchFamily="2"/>
              </a:rPr>
              <a:t>. </a:t>
            </a:r>
          </a:p>
          <a:p>
            <a:pPr marL="45720" marR="0" indent="137160" algn="just">
              <a:lnSpc>
                <a:spcPts val="2000"/>
              </a:lnSpc>
              <a:spcBef>
                <a:spcPts val="600"/>
              </a:spcBef>
              <a:spcAft>
                <a:spcPts val="0"/>
              </a:spcAft>
              <a:buFont typeface="Tahoma"/>
              <a:buAutoNum type="arabicPeriod"/>
            </a:pPr>
            <a:r>
              <a:rPr lang="it-IT" sz="950" spc="30">
                <a:solidFill>
                  <a:srgbClr val="000000"/>
                </a:solidFill>
                <a:latin typeface="Tahoma" panose="02020603050405020304" pitchFamily="2"/>
              </a:rPr>
              <a:t>In alternativa il richiedente, o il controinteressato nei casi di accoglimento della richiesta di accesso generalizzato, può presentare ricorso al difensore civico competente per ambito territoriale (qualora tale organo non sia stato istituito la competenza è attribuita al difensore civico competente per l’ambito territoriale immediatamente superiore). Il ricorso deve essere notificato anche all’Amministrazione interessata. </a:t>
            </a:r>
          </a:p>
          <a:p>
            <a:pPr marL="45720" marR="0" indent="137160" algn="just">
              <a:lnSpc>
                <a:spcPts val="2000"/>
              </a:lnSpc>
              <a:spcBef>
                <a:spcPts val="580"/>
              </a:spcBef>
              <a:spcAft>
                <a:spcPts val="0"/>
              </a:spcAft>
              <a:buFont typeface="Tahoma"/>
              <a:buAutoNum type="arabicPeriod"/>
            </a:pPr>
            <a:r>
              <a:rPr lang="it-IT" sz="950" spc="0">
                <a:solidFill>
                  <a:srgbClr val="000000"/>
                </a:solidFill>
                <a:latin typeface="Tahoma" panose="02020603050405020304" pitchFamily="2"/>
              </a:rPr>
              <a:t>Il difensore civico si pronuncia entro trenta giorni dalla presentazione del ricorso. Se il difensore civico ritiene illegittimo il diniego o il differimento ne informa il richiedente e lo comunica all’Amministrazione. Se l’Amministrazione non conferma il diniego o il differimento entro trenta giorni dal ricevimento della comunicazione del difensore civico, l’accesso è consentito. </a:t>
            </a:r>
          </a:p>
          <a:p>
            <a:pPr marL="45720" marR="0" indent="137160" algn="just">
              <a:lnSpc>
                <a:spcPts val="2000"/>
              </a:lnSpc>
              <a:spcBef>
                <a:spcPts val="630"/>
              </a:spcBef>
              <a:spcAft>
                <a:spcPts val="5015"/>
              </a:spcAft>
              <a:buFont typeface="Tahoma"/>
              <a:buAutoNum type="arabicPeriod"/>
            </a:pPr>
            <a:r>
              <a:rPr lang="it-IT" sz="950" spc="0">
                <a:solidFill>
                  <a:srgbClr val="000000"/>
                </a:solidFill>
                <a:latin typeface="Tahoma" panose="02020603050405020304" pitchFamily="2"/>
              </a:rPr>
              <a:t>Se l’accesso generalizzato è negato o differito a tutela della protezione dei dati personali in conformità con la disciplina legislativa in materia, il difensore civico provvede sentito il Garante per la protezione dei dati personali il quale si pronuncia entro dieci giorni dalla richiesta. </a:t>
            </a:r>
          </a:p>
        </p:txBody>
      </p:sp>
      <p:sp>
        <p:nvSpPr>
          <p:cNvPr id="123" name="Segnaposto testo 122"/>
          <p:cNvSpPr>
            <a:spLocks noGrp="1"/>
          </p:cNvSpPr>
          <p:nvPr>
            <p:ph type="body" idx="10"/>
          </p:nvPr>
        </p:nvSpPr>
        <p:spPr>
          <a:xfrm>
            <a:off x="701675" y="9035415"/>
            <a:ext cx="6155690" cy="462280"/>
          </a:xfrm>
          <a:prstGeom prst="rect">
            <a:avLst/>
          </a:prstGeom>
          <a:noFill/>
          <a:ln w="0" cmpd="sng">
            <a:noFill/>
            <a:prstDash val="solid"/>
          </a:ln>
        </p:spPr>
        <p:txBody>
          <a:bodyPr vert="horz" lIns="0" tIns="44450" rIns="0" bIns="0" anchor="t"/>
          <a:lstStyle/>
          <a:p>
            <a:pPr marL="45720" marR="0" indent="0" algn="just">
              <a:lnSpc>
                <a:spcPts val="1400"/>
              </a:lnSpc>
              <a:spcAft>
                <a:spcPts val="430"/>
              </a:spcAft>
            </a:pPr>
            <a:r>
              <a:rPr lang="it-IT" sz="700" b="1" spc="0" baseline="30000">
                <a:solidFill>
                  <a:srgbClr val="000000"/>
                </a:solidFill>
                <a:latin typeface="Arial" panose="02020603050405020304" pitchFamily="2"/>
              </a:rPr>
              <a:t>10</a:t>
            </a:r>
            <a:r>
              <a:rPr lang="it-IT" sz="800" b="1" spc="0">
                <a:solidFill>
                  <a:srgbClr val="000000"/>
                </a:solidFill>
                <a:latin typeface="Tahoma" panose="02020603050405020304" pitchFamily="2"/>
              </a:rPr>
              <a:t> Si ricorda, infatti, che la figura del difensore civico comunale è stata abolita dalla L. 23 dicembre 2009 n. 191 (Legge Finanziaria per </a:t>
            </a:r>
            <a:r>
              <a:rPr lang="it-IT" sz="950" spc="0">
                <a:solidFill>
                  <a:srgbClr val="000000"/>
                </a:solidFill>
                <a:latin typeface="Tahoma" panose="02020603050405020304" pitchFamily="2"/>
              </a:rPr>
              <a:t>il </a:t>
            </a:r>
            <a:r>
              <a:rPr lang="it-IT" sz="800" b="1" spc="0">
                <a:solidFill>
                  <a:srgbClr val="000000"/>
                </a:solidFill>
                <a:latin typeface="Tahoma" panose="02020603050405020304" pitchFamily="2"/>
              </a:rPr>
              <a:t>2010) </a:t>
            </a:r>
          </a:p>
        </p:txBody>
      </p:sp>
      <p:sp>
        <p:nvSpPr>
          <p:cNvPr id="124" name="Segnaposto testo 123"/>
          <p:cNvSpPr>
            <a:spLocks noGrp="1"/>
          </p:cNvSpPr>
          <p:nvPr>
            <p:ph type="body" idx="10"/>
          </p:nvPr>
        </p:nvSpPr>
        <p:spPr>
          <a:xfrm>
            <a:off x="3652520" y="9497695"/>
            <a:ext cx="254000" cy="255905"/>
          </a:xfrm>
          <a:prstGeom prst="rect">
            <a:avLst/>
          </a:prstGeom>
          <a:noFill/>
          <a:ln w="0" cmpd="sng">
            <a:noFill/>
            <a:prstDash val="solid"/>
          </a:ln>
        </p:spPr>
        <p:txBody>
          <a:bodyPr vert="horz" lIns="0" tIns="102870" rIns="0" bIns="0" anchor="t"/>
          <a:lstStyle/>
          <a:p>
            <a:pPr marL="0" marR="0" indent="0" algn="l">
              <a:lnSpc>
                <a:spcPts val="1200"/>
              </a:lnSpc>
              <a:spcAft>
                <a:spcPts val="0"/>
              </a:spcAft>
            </a:pPr>
            <a:r>
              <a:rPr lang="it-IT" sz="950" spc="130">
                <a:solidFill>
                  <a:srgbClr val="000000"/>
                </a:solidFill>
                <a:latin typeface="Tahoma" panose="02020603050405020304" pitchFamily="2"/>
              </a:rPr>
              <a:t>25 </a:t>
            </a:r>
          </a:p>
        </p:txBody>
      </p:sp>
      <p:cxnSp>
        <p:nvCxnSpPr>
          <p:cNvPr id="125" name="Connettore 1 124"/>
          <p:cNvCxnSpPr/>
          <p:nvPr/>
        </p:nvCxnSpPr>
        <p:spPr>
          <a:xfrm>
            <a:off x="701675" y="9040495"/>
            <a:ext cx="1850390" cy="0"/>
          </a:xfrm>
          <a:prstGeom prst="line">
            <a:avLst/>
          </a:prstGeom>
          <a:ln w="8890" cmpd="sng">
            <a:solidFill>
              <a:srgbClr val="000000"/>
            </a:solidFill>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28" name="Segnaposto testo 127"/>
          <p:cNvSpPr>
            <a:spLocks noGrp="1"/>
          </p:cNvSpPr>
          <p:nvPr>
            <p:ph type="body" idx="10"/>
          </p:nvPr>
        </p:nvSpPr>
        <p:spPr>
          <a:xfrm>
            <a:off x="701675" y="901700"/>
            <a:ext cx="6155690" cy="8702675"/>
          </a:xfrm>
          <a:prstGeom prst="rect">
            <a:avLst/>
          </a:prstGeom>
          <a:noFill/>
          <a:ln w="0" cmpd="sng">
            <a:noFill/>
            <a:prstDash val="solid"/>
          </a:ln>
        </p:spPr>
        <p:txBody>
          <a:bodyPr vert="horz" lIns="0" tIns="0" rIns="0" bIns="0" anchor="t"/>
          <a:lstStyle/>
          <a:p>
            <a:pPr marL="0" marR="0" indent="0" algn="just">
              <a:lnSpc>
                <a:spcPts val="1800"/>
              </a:lnSpc>
              <a:spcAft>
                <a:spcPts val="63240"/>
              </a:spcAft>
            </a:pPr>
            <a:r>
              <a:rPr lang="it-IT" sz="950" spc="30">
                <a:solidFill>
                  <a:srgbClr val="000000"/>
                </a:solidFill>
                <a:latin typeface="Tahoma" panose="02020603050405020304" pitchFamily="2"/>
              </a:rPr>
              <a:t>5. Nel caso in cui la richiesta riguardi l’accesso civico (dati, informazioni o documenti oggetto di pubblicazione obbligatoria), il RPCT ha l’obbligo di effettuare la segnalazione di cui all’art. 43, c. 5, del decreto trasparenza. </a:t>
            </a:r>
          </a:p>
        </p:txBody>
      </p:sp>
      <p:sp>
        <p:nvSpPr>
          <p:cNvPr id="129" name="Segnaposto testo 128"/>
          <p:cNvSpPr>
            <a:spLocks noGrp="1"/>
          </p:cNvSpPr>
          <p:nvPr>
            <p:ph type="body" idx="10"/>
          </p:nvPr>
        </p:nvSpPr>
        <p:spPr>
          <a:xfrm>
            <a:off x="3652520" y="9604375"/>
            <a:ext cx="257175" cy="149225"/>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it-IT" sz="950" spc="140">
                <a:solidFill>
                  <a:srgbClr val="000000"/>
                </a:solidFill>
                <a:latin typeface="Tahoma" panose="02020603050405020304" pitchFamily="2"/>
              </a:rPr>
              <a:t>26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2" name="Segnaposto testo 131"/>
          <p:cNvSpPr>
            <a:spLocks noGrp="1"/>
          </p:cNvSpPr>
          <p:nvPr>
            <p:ph type="body" idx="10"/>
          </p:nvPr>
        </p:nvSpPr>
        <p:spPr>
          <a:xfrm>
            <a:off x="703580" y="1231900"/>
            <a:ext cx="6155690" cy="5908675"/>
          </a:xfrm>
          <a:prstGeom prst="rect">
            <a:avLst/>
          </a:prstGeom>
          <a:noFill/>
          <a:ln w="0" cmpd="sng">
            <a:noFill/>
            <a:prstDash val="solid"/>
          </a:ln>
        </p:spPr>
        <p:txBody>
          <a:bodyPr vert="horz" lIns="0" tIns="17145" rIns="0" bIns="0" anchor="t"/>
          <a:lstStyle/>
          <a:p>
            <a:pPr marL="0" marR="0" indent="0" algn="ctr">
              <a:lnSpc>
                <a:spcPts val="1400"/>
              </a:lnSpc>
              <a:spcAft>
                <a:spcPts val="0"/>
              </a:spcAft>
            </a:pPr>
            <a:r>
              <a:rPr lang="it-IT" sz="1200" b="1" spc="0">
                <a:solidFill>
                  <a:srgbClr val="000000"/>
                </a:solidFill>
                <a:latin typeface="Bookman Old Style" panose="02020603050405020304" pitchFamily="1"/>
              </a:rPr>
              <a:t>MODULISTICA - PROPOSTE </a:t>
            </a:r>
          </a:p>
          <a:p>
            <a:pPr marL="0" marR="0" indent="0" algn="r">
              <a:lnSpc>
                <a:spcPts val="1600"/>
              </a:lnSpc>
              <a:spcBef>
                <a:spcPts val="3325"/>
              </a:spcBef>
              <a:spcAft>
                <a:spcPts val="0"/>
              </a:spcAft>
            </a:pPr>
            <a:r>
              <a:rPr lang="it-IT" sz="1400" b="1" u="sng" spc="-10">
                <a:solidFill>
                  <a:srgbClr val="000000"/>
                </a:solidFill>
                <a:latin typeface="Times New Roman" panose="02020603050405020304" pitchFamily="1"/>
              </a:rPr>
              <a:t>FAC-SIMILE</a:t>
            </a:r>
            <a:r>
              <a:rPr lang="it-IT" sz="100" b="1" spc="-10">
                <a:solidFill>
                  <a:srgbClr val="000000"/>
                </a:solidFill>
                <a:latin typeface="Times New Roman" panose="02020603050405020304" pitchFamily="1"/>
              </a:rPr>
              <a:t> </a:t>
            </a:r>
          </a:p>
          <a:p>
            <a:pPr marL="0" marR="0" indent="0" algn="r">
              <a:lnSpc>
                <a:spcPts val="1400"/>
              </a:lnSpc>
              <a:spcBef>
                <a:spcPts val="4385"/>
              </a:spcBef>
              <a:spcAft>
                <a:spcPts val="0"/>
              </a:spcAft>
            </a:pPr>
            <a:r>
              <a:rPr lang="it-IT" sz="1200" b="1" spc="0">
                <a:solidFill>
                  <a:srgbClr val="000000"/>
                </a:solidFill>
                <a:latin typeface="Times New Roman" panose="02020603050405020304" pitchFamily="1"/>
              </a:rPr>
              <a:t>MOD.1 RICHIESTA DI ACCESSO CIVICO </a:t>
            </a:r>
          </a:p>
          <a:p>
            <a:pPr marL="0" marR="0" indent="0" algn="ctr">
              <a:lnSpc>
                <a:spcPts val="1400"/>
              </a:lnSpc>
              <a:spcBef>
                <a:spcPts val="5630"/>
              </a:spcBef>
              <a:spcAft>
                <a:spcPts val="0"/>
              </a:spcAft>
            </a:pPr>
            <a:r>
              <a:rPr lang="it-IT" sz="1200" b="1" spc="0">
                <a:solidFill>
                  <a:srgbClr val="000000"/>
                </a:solidFill>
                <a:latin typeface="Times New Roman" panose="02020603050405020304" pitchFamily="1"/>
              </a:rPr>
              <a:t>RICHIESTA DI ACCESSO CIVICO </a:t>
            </a:r>
            <a:r>
              <a:t/>
            </a:r>
            <a:br/>
            <a:r>
              <a:rPr lang="it-IT" sz="1200" spc="0">
                <a:solidFill>
                  <a:srgbClr val="000000"/>
                </a:solidFill>
                <a:latin typeface="Times New Roman" panose="02020603050405020304" pitchFamily="1"/>
              </a:rPr>
              <a:t>(art. 5, c. 1, D.Lgs. n. 33/2013 e </a:t>
            </a:r>
          </a:p>
          <a:p>
            <a:pPr marL="914400" marR="0" indent="0" algn="l">
              <a:lnSpc>
                <a:spcPts val="1400"/>
              </a:lnSpc>
              <a:spcBef>
                <a:spcPts val="10"/>
              </a:spcBef>
              <a:spcAft>
                <a:spcPts val="0"/>
              </a:spcAft>
              <a:tabLst>
                <a:tab pos="3108960" algn="l"/>
                <a:tab pos="5074920" algn="l"/>
              </a:tabLst>
            </a:pPr>
            <a:r>
              <a:rPr lang="it-IT" sz="1200" spc="5">
                <a:solidFill>
                  <a:srgbClr val="000000"/>
                </a:solidFill>
                <a:latin typeface="Times New Roman" panose="02020603050405020304" pitchFamily="1"/>
              </a:rPr>
              <a:t>Regolamento Comune approvato con delibera n. ) </a:t>
            </a:r>
          </a:p>
          <a:p>
            <a:pPr marL="0" marR="0" indent="0" algn="l">
              <a:lnSpc>
                <a:spcPts val="1300"/>
              </a:lnSpc>
              <a:spcBef>
                <a:spcPts val="6260"/>
              </a:spcBef>
              <a:spcAft>
                <a:spcPts val="0"/>
              </a:spcAft>
              <a:tabLst>
                <a:tab pos="3611880" algn="r"/>
              </a:tabLst>
            </a:pPr>
            <a:r>
              <a:rPr lang="it-IT" sz="1100" spc="0">
                <a:solidFill>
                  <a:srgbClr val="000000"/>
                </a:solidFill>
                <a:latin typeface="Times New Roman" panose="02020603050405020304" pitchFamily="1"/>
              </a:rPr>
              <a:t>Il/la sottoscritto/a cognome* .nome* </a:t>
            </a:r>
          </a:p>
          <a:p>
            <a:pPr marL="0" marR="0" indent="0" algn="l">
              <a:lnSpc>
                <a:spcPts val="1300"/>
              </a:lnSpc>
              <a:spcBef>
                <a:spcPts val="10"/>
              </a:spcBef>
              <a:spcAft>
                <a:spcPts val="0"/>
              </a:spcAft>
              <a:tabLst>
                <a:tab pos="1645920" algn="l"/>
                <a:tab pos="2240280" algn="l"/>
                <a:tab pos="3611880" algn="r"/>
              </a:tabLst>
            </a:pPr>
            <a:r>
              <a:rPr lang="it-IT" sz="1100" spc="0">
                <a:solidFill>
                  <a:srgbClr val="000000"/>
                </a:solidFill>
                <a:latin typeface="Times New Roman" panose="02020603050405020304" pitchFamily="1"/>
              </a:rPr>
              <a:t>nato/a* (prov. ) il </a:t>
            </a:r>
            <a:r>
              <a:rPr lang="it-IT" sz="100" spc="0">
                <a:solidFill>
                  <a:srgbClr val="000000"/>
                </a:solidFill>
                <a:latin typeface="Times New Roman" panose="02020603050405020304" pitchFamily="1"/>
              </a:rPr>
              <a:t> </a:t>
            </a:r>
          </a:p>
          <a:p>
            <a:pPr marL="0" marR="0" indent="0" algn="l">
              <a:lnSpc>
                <a:spcPts val="1300"/>
              </a:lnSpc>
              <a:spcBef>
                <a:spcPts val="5"/>
              </a:spcBef>
              <a:spcAft>
                <a:spcPts val="0"/>
              </a:spcAft>
              <a:tabLst>
                <a:tab pos="1783080" algn="l"/>
              </a:tabLst>
            </a:pPr>
            <a:r>
              <a:rPr lang="it-IT" sz="1100" spc="0">
                <a:solidFill>
                  <a:srgbClr val="000000"/>
                </a:solidFill>
                <a:latin typeface="Times New Roman" panose="02020603050405020304" pitchFamily="1"/>
              </a:rPr>
              <a:t>residente in* (prov._____) </a:t>
            </a:r>
          </a:p>
          <a:p>
            <a:pPr marL="0" marR="0" indent="0" algn="l">
              <a:lnSpc>
                <a:spcPts val="1200"/>
              </a:lnSpc>
              <a:spcBef>
                <a:spcPts val="0"/>
              </a:spcBef>
              <a:spcAft>
                <a:spcPts val="0"/>
              </a:spcAft>
              <a:tabLst>
                <a:tab pos="1508760" algn="l"/>
                <a:tab pos="3017520" algn="r"/>
                <a:tab pos="3611880" algn="r"/>
              </a:tabLst>
            </a:pPr>
            <a:r>
              <a:rPr lang="it-IT" sz="1100" spc="0">
                <a:solidFill>
                  <a:srgbClr val="000000"/>
                </a:solidFill>
                <a:latin typeface="Times New Roman" panose="02020603050405020304" pitchFamily="1"/>
              </a:rPr>
              <a:t>via n. e-mail </a:t>
            </a:r>
            <a:r>
              <a:rPr lang="it-IT" sz="100" spc="0">
                <a:solidFill>
                  <a:srgbClr val="000000"/>
                </a:solidFill>
                <a:latin typeface="Times New Roman" panose="02020603050405020304" pitchFamily="1"/>
              </a:rPr>
              <a:t> </a:t>
            </a:r>
          </a:p>
          <a:p>
            <a:pPr marL="0" marR="0" indent="0" algn="l">
              <a:lnSpc>
                <a:spcPts val="1400"/>
              </a:lnSpc>
              <a:spcBef>
                <a:spcPts val="20"/>
              </a:spcBef>
              <a:spcAft>
                <a:spcPts val="0"/>
              </a:spcAft>
              <a:tabLst>
                <a:tab pos="1188720" algn="l"/>
                <a:tab pos="3017520" algn="r"/>
              </a:tabLst>
            </a:pPr>
            <a:r>
              <a:rPr lang="it-IT" sz="1200" spc="0">
                <a:solidFill>
                  <a:srgbClr val="000000"/>
                </a:solidFill>
                <a:latin typeface="Times New Roman" panose="02020603050405020304" pitchFamily="1"/>
              </a:rPr>
              <a:t>cell. tel. fax </a:t>
            </a:r>
          </a:p>
          <a:p>
            <a:pPr marL="0" marR="0" indent="0" algn="l">
              <a:lnSpc>
                <a:spcPts val="1400"/>
              </a:lnSpc>
              <a:spcBef>
                <a:spcPts val="1380"/>
              </a:spcBef>
              <a:spcAft>
                <a:spcPts val="0"/>
              </a:spcAft>
            </a:pPr>
            <a:r>
              <a:rPr lang="it-IT" sz="1200" spc="0">
                <a:solidFill>
                  <a:srgbClr val="000000"/>
                </a:solidFill>
                <a:latin typeface="Times New Roman" panose="02020603050405020304" pitchFamily="1"/>
              </a:rPr>
              <a:t>Considerata </a:t>
            </a:r>
          </a:p>
          <a:p>
            <a:pPr marL="0" marR="4572000" indent="0" algn="l">
              <a:lnSpc>
                <a:spcPts val="1400"/>
              </a:lnSpc>
              <a:spcBef>
                <a:spcPts val="0"/>
              </a:spcBef>
              <a:spcAft>
                <a:spcPts val="0"/>
              </a:spcAft>
            </a:pPr>
            <a:r>
              <a:rPr lang="it-IT" sz="1200" spc="0">
                <a:solidFill>
                  <a:srgbClr val="000000"/>
                </a:solidFill>
                <a:latin typeface="Times New Roman" panose="02020603050405020304" pitchFamily="1"/>
              </a:rPr>
              <a:t>[] l’omessa pubblicazione ovvero </a:t>
            </a:r>
          </a:p>
          <a:p>
            <a:pPr marL="0" marR="0" indent="0" algn="l">
              <a:lnSpc>
                <a:spcPts val="1400"/>
              </a:lnSpc>
              <a:spcBef>
                <a:spcPts val="0"/>
              </a:spcBef>
              <a:spcAft>
                <a:spcPts val="0"/>
              </a:spcAft>
            </a:pPr>
            <a:r>
              <a:rPr lang="it-IT" sz="1200" spc="0">
                <a:solidFill>
                  <a:srgbClr val="000000"/>
                </a:solidFill>
                <a:latin typeface="Times New Roman" panose="02020603050405020304" pitchFamily="1"/>
              </a:rPr>
              <a:t>[] la pubblicazione parziale </a:t>
            </a:r>
          </a:p>
          <a:p>
            <a:pPr marL="0" marR="0" indent="0" algn="l">
              <a:lnSpc>
                <a:spcPts val="1400"/>
              </a:lnSpc>
              <a:spcBef>
                <a:spcPts val="1380"/>
              </a:spcBef>
              <a:spcAft>
                <a:spcPts val="0"/>
              </a:spcAft>
            </a:pPr>
            <a:r>
              <a:rPr lang="it-IT" sz="1200" spc="45">
                <a:solidFill>
                  <a:srgbClr val="000000"/>
                </a:solidFill>
                <a:latin typeface="Times New Roman" panose="02020603050405020304" pitchFamily="1"/>
              </a:rPr>
              <a:t>del seguente documento /informazione/dato che in base alla normativa vigente non risulta </a:t>
            </a:r>
          </a:p>
          <a:p>
            <a:pPr marL="0" marR="0" indent="0" algn="l">
              <a:lnSpc>
                <a:spcPts val="1400"/>
              </a:lnSpc>
              <a:spcBef>
                <a:spcPts val="0"/>
              </a:spcBef>
              <a:spcAft>
                <a:spcPts val="810"/>
              </a:spcAft>
              <a:tabLst>
                <a:tab pos="4480560" algn="l"/>
              </a:tabLst>
            </a:pPr>
            <a:r>
              <a:rPr lang="it-IT" sz="1200" spc="5">
                <a:solidFill>
                  <a:srgbClr val="000000"/>
                </a:solidFill>
                <a:latin typeface="Times New Roman" panose="02020603050405020304" pitchFamily="1"/>
              </a:rPr>
              <a:t>pubblicato sul sito del Comune di (1) </a:t>
            </a:r>
          </a:p>
        </p:txBody>
      </p:sp>
      <p:sp>
        <p:nvSpPr>
          <p:cNvPr id="133" name="Segnaposto testo 132"/>
          <p:cNvSpPr>
            <a:spLocks noGrp="1"/>
          </p:cNvSpPr>
          <p:nvPr>
            <p:ph type="body" idx="10"/>
          </p:nvPr>
        </p:nvSpPr>
        <p:spPr>
          <a:xfrm>
            <a:off x="703580" y="7140575"/>
            <a:ext cx="6155690" cy="2458720"/>
          </a:xfrm>
          <a:prstGeom prst="rect">
            <a:avLst/>
          </a:prstGeom>
          <a:noFill/>
          <a:ln w="0" cmpd="sng">
            <a:noFill/>
            <a:prstDash val="solid"/>
          </a:ln>
        </p:spPr>
        <p:txBody>
          <a:bodyPr vert="horz" lIns="0" tIns="643890" rIns="0" bIns="0" anchor="t"/>
          <a:lstStyle/>
          <a:p>
            <a:pPr marL="0" marR="0" indent="0" algn="ctr">
              <a:lnSpc>
                <a:spcPts val="1400"/>
              </a:lnSpc>
              <a:spcAft>
                <a:spcPts val="0"/>
              </a:spcAft>
            </a:pPr>
            <a:r>
              <a:rPr lang="it-IT" sz="1200" b="1" spc="-5">
                <a:solidFill>
                  <a:srgbClr val="000000"/>
                </a:solidFill>
                <a:latin typeface="Times New Roman" panose="02020603050405020304" pitchFamily="1"/>
              </a:rPr>
              <a:t>CHIEDE </a:t>
            </a:r>
          </a:p>
          <a:p>
            <a:pPr marL="0" marR="0" indent="0" algn="just">
              <a:lnSpc>
                <a:spcPts val="1400"/>
              </a:lnSpc>
              <a:spcBef>
                <a:spcPts val="1395"/>
              </a:spcBef>
              <a:spcAft>
                <a:spcPts val="0"/>
              </a:spcAft>
            </a:pPr>
            <a:r>
              <a:rPr lang="it-IT" sz="1200" spc="0">
                <a:solidFill>
                  <a:srgbClr val="000000"/>
                </a:solidFill>
                <a:latin typeface="Times New Roman" panose="02020603050405020304" pitchFamily="1"/>
              </a:rPr>
              <a:t>ai sensi e per gli effetti dell’art. 5, c. 1, D.Lgs. n. 33/2013, e dell’art. _____ del Regolamento dell’Ente, la pubblicazione di quanto richiesto e la comunicazione alla/al medesima/o dell’avvenuta pubblicazione, indicando il collegamento ipertestuale al dato/informazione oggetto dell’istanza. </a:t>
            </a:r>
          </a:p>
          <a:p>
            <a:pPr marL="0" marR="0" indent="0" algn="l">
              <a:lnSpc>
                <a:spcPts val="1400"/>
              </a:lnSpc>
              <a:spcBef>
                <a:spcPts val="1380"/>
              </a:spcBef>
              <a:spcAft>
                <a:spcPts val="0"/>
              </a:spcAft>
            </a:pPr>
            <a:r>
              <a:rPr lang="it-IT" sz="1200" spc="0">
                <a:solidFill>
                  <a:srgbClr val="000000"/>
                </a:solidFill>
                <a:latin typeface="Times New Roman" panose="02020603050405020304" pitchFamily="1"/>
              </a:rPr>
              <a:t>Indirizzo per le comunicazioni: </a:t>
            </a:r>
          </a:p>
          <a:p>
            <a:pPr marL="0" marR="0" indent="0" algn="l">
              <a:lnSpc>
                <a:spcPts val="1400"/>
              </a:lnSpc>
              <a:spcBef>
                <a:spcPts val="0"/>
              </a:spcBef>
              <a:spcAft>
                <a:spcPts val="0"/>
              </a:spcAft>
              <a:tabLst>
                <a:tab pos="6035040" algn="r"/>
              </a:tabLst>
            </a:pPr>
            <a:r>
              <a:rPr lang="it-IT" sz="100" spc="0">
                <a:solidFill>
                  <a:srgbClr val="000000"/>
                </a:solidFill>
                <a:latin typeface="Times New Roman" panose="02020603050405020304" pitchFamily="1"/>
              </a:rPr>
              <a:t> </a:t>
            </a:r>
            <a:r>
              <a:rPr lang="it-IT" sz="1200" spc="0">
                <a:solidFill>
                  <a:srgbClr val="000000"/>
                </a:solidFill>
                <a:latin typeface="Times New Roman" panose="02020603050405020304" pitchFamily="1"/>
              </a:rPr>
              <a:t>[2] </a:t>
            </a:r>
          </a:p>
          <a:p>
            <a:pPr marL="0" marR="0" indent="0" algn="r">
              <a:lnSpc>
                <a:spcPts val="1300"/>
              </a:lnSpc>
              <a:spcBef>
                <a:spcPts val="1340"/>
              </a:spcBef>
              <a:spcAft>
                <a:spcPts val="595"/>
              </a:spcAft>
            </a:pPr>
            <a:r>
              <a:rPr lang="it-IT" sz="1100" spc="0">
                <a:solidFill>
                  <a:srgbClr val="000000"/>
                </a:solidFill>
                <a:latin typeface="Times New Roman" panose="02020603050405020304" pitchFamily="1"/>
              </a:rPr>
              <a:t>(Si allega copia del proprio documento d’identità) </a:t>
            </a:r>
          </a:p>
        </p:txBody>
      </p:sp>
      <p:sp>
        <p:nvSpPr>
          <p:cNvPr id="134" name="Segnaposto testo 133"/>
          <p:cNvSpPr>
            <a:spLocks noGrp="1"/>
          </p:cNvSpPr>
          <p:nvPr>
            <p:ph type="body" idx="10"/>
          </p:nvPr>
        </p:nvSpPr>
        <p:spPr>
          <a:xfrm>
            <a:off x="3652520" y="9599295"/>
            <a:ext cx="254000" cy="162560"/>
          </a:xfrm>
          <a:prstGeom prst="rect">
            <a:avLst/>
          </a:prstGeom>
          <a:noFill/>
          <a:ln w="0" cmpd="sng">
            <a:noFill/>
            <a:prstDash val="solid"/>
          </a:ln>
        </p:spPr>
        <p:txBody>
          <a:bodyPr vert="horz" lIns="0" tIns="8255" rIns="0" bIns="0" anchor="t"/>
          <a:lstStyle/>
          <a:p>
            <a:pPr marL="0" marR="0" indent="0" algn="l">
              <a:lnSpc>
                <a:spcPts val="1200"/>
              </a:lnSpc>
              <a:spcAft>
                <a:spcPts val="0"/>
              </a:spcAft>
            </a:pPr>
            <a:r>
              <a:rPr lang="it-IT" sz="1050" b="1" spc="125">
                <a:solidFill>
                  <a:srgbClr val="000000"/>
                </a:solidFill>
                <a:latin typeface="Calibri" panose="02020603050405020304" pitchFamily="1"/>
              </a:rPr>
              <a:t>27 </a:t>
            </a:r>
          </a:p>
        </p:txBody>
      </p:sp>
      <p:cxnSp>
        <p:nvCxnSpPr>
          <p:cNvPr id="135" name="Connettore 1 134"/>
          <p:cNvCxnSpPr/>
          <p:nvPr/>
        </p:nvCxnSpPr>
        <p:spPr>
          <a:xfrm>
            <a:off x="868680" y="7150735"/>
            <a:ext cx="5432425" cy="0"/>
          </a:xfrm>
          <a:prstGeom prst="line">
            <a:avLst/>
          </a:prstGeom>
          <a:ln w="18415">
            <a:solidFill>
              <a:srgbClr val="000000"/>
            </a:solidFill>
            <a:prstDash val="sysDot"/>
          </a:ln>
        </p:spPr>
      </p:cxnSp>
      <p:cxnSp>
        <p:nvCxnSpPr>
          <p:cNvPr id="136" name="Connettore 1 135"/>
          <p:cNvCxnSpPr/>
          <p:nvPr/>
        </p:nvCxnSpPr>
        <p:spPr>
          <a:xfrm>
            <a:off x="868680" y="7440295"/>
            <a:ext cx="5432425" cy="0"/>
          </a:xfrm>
          <a:prstGeom prst="line">
            <a:avLst/>
          </a:prstGeom>
          <a:ln w="18415">
            <a:solidFill>
              <a:srgbClr val="000000"/>
            </a:solidFill>
            <a:prstDash val="sysDot"/>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9" name="Segnaposto testo 138"/>
          <p:cNvSpPr>
            <a:spLocks noGrp="1"/>
          </p:cNvSpPr>
          <p:nvPr>
            <p:ph type="body" idx="10"/>
          </p:nvPr>
        </p:nvSpPr>
        <p:spPr>
          <a:xfrm>
            <a:off x="701675" y="1358900"/>
            <a:ext cx="6155690" cy="626110"/>
          </a:xfrm>
          <a:prstGeom prst="rect">
            <a:avLst/>
          </a:prstGeom>
          <a:noFill/>
          <a:ln w="0" cmpd="sng">
            <a:noFill/>
            <a:prstDash val="solid"/>
          </a:ln>
        </p:spPr>
        <p:txBody>
          <a:bodyPr vert="horz" lIns="0" tIns="182880" rIns="0" bIns="0" anchor="t"/>
          <a:lstStyle/>
          <a:p>
            <a:pPr marL="411480" marR="0" indent="0" algn="l">
              <a:lnSpc>
                <a:spcPts val="1200"/>
              </a:lnSpc>
              <a:spcAft>
                <a:spcPts val="2330"/>
              </a:spcAft>
            </a:pPr>
            <a:r>
              <a:rPr lang="it-IT" sz="1000" spc="25">
                <a:solidFill>
                  <a:srgbClr val="000000"/>
                </a:solidFill>
                <a:latin typeface="Times New Roman" panose="02020603050405020304" pitchFamily="1"/>
              </a:rPr>
              <a:t>(luogo e data) </a:t>
            </a:r>
          </a:p>
        </p:txBody>
      </p:sp>
      <p:sp>
        <p:nvSpPr>
          <p:cNvPr id="140" name="Segnaposto testo 139"/>
          <p:cNvSpPr>
            <a:spLocks noGrp="1"/>
          </p:cNvSpPr>
          <p:nvPr>
            <p:ph type="body" idx="10"/>
          </p:nvPr>
        </p:nvSpPr>
        <p:spPr>
          <a:xfrm>
            <a:off x="701675" y="1985010"/>
            <a:ext cx="6155690" cy="760730"/>
          </a:xfrm>
          <a:prstGeom prst="rect">
            <a:avLst/>
          </a:prstGeom>
          <a:noFill/>
          <a:ln w="0" cmpd="sng">
            <a:noFill/>
            <a:prstDash val="solid"/>
          </a:ln>
        </p:spPr>
        <p:txBody>
          <a:bodyPr vert="horz" lIns="0" tIns="178435" rIns="0" bIns="0" anchor="t"/>
          <a:lstStyle/>
          <a:p>
            <a:pPr marL="3520440" marR="0" indent="0" algn="l">
              <a:lnSpc>
                <a:spcPts val="1200"/>
              </a:lnSpc>
              <a:spcAft>
                <a:spcPts val="3415"/>
              </a:spcAft>
            </a:pPr>
            <a:r>
              <a:rPr lang="it-IT" sz="1000" spc="30">
                <a:solidFill>
                  <a:srgbClr val="000000"/>
                </a:solidFill>
                <a:latin typeface="Times New Roman" panose="02020603050405020304" pitchFamily="1"/>
              </a:rPr>
              <a:t>(firma per esteso leggibile) </a:t>
            </a:r>
          </a:p>
        </p:txBody>
      </p:sp>
      <p:sp>
        <p:nvSpPr>
          <p:cNvPr id="141" name="Segnaposto testo 140"/>
          <p:cNvSpPr>
            <a:spLocks noGrp="1"/>
          </p:cNvSpPr>
          <p:nvPr>
            <p:ph type="body" idx="10"/>
          </p:nvPr>
        </p:nvSpPr>
        <p:spPr>
          <a:xfrm>
            <a:off x="701675" y="2745740"/>
            <a:ext cx="6155690" cy="6853555"/>
          </a:xfrm>
          <a:prstGeom prst="rect">
            <a:avLst/>
          </a:prstGeom>
          <a:noFill/>
          <a:ln w="0" cmpd="sng">
            <a:noFill/>
            <a:prstDash val="solid"/>
          </a:ln>
        </p:spPr>
        <p:txBody>
          <a:bodyPr vert="horz" lIns="0" tIns="8890" rIns="0" bIns="0" anchor="t"/>
          <a:lstStyle/>
          <a:p>
            <a:pPr marL="45720" marR="0" indent="0" algn="l">
              <a:lnSpc>
                <a:spcPts val="1200"/>
              </a:lnSpc>
              <a:spcAft>
                <a:spcPts val="0"/>
              </a:spcAft>
            </a:pPr>
            <a:r>
              <a:rPr lang="it-IT" sz="1000" b="1" spc="-10">
                <a:solidFill>
                  <a:srgbClr val="000000"/>
                </a:solidFill>
                <a:latin typeface="Times New Roman" panose="02020603050405020304" pitchFamily="1"/>
              </a:rPr>
              <a:t>* </a:t>
            </a:r>
            <a:r>
              <a:rPr lang="it-IT" sz="1000" spc="-10">
                <a:solidFill>
                  <a:srgbClr val="000000"/>
                </a:solidFill>
                <a:latin typeface="Times New Roman" panose="02020603050405020304" pitchFamily="1"/>
              </a:rPr>
              <a:t>Dati obbligatori </a:t>
            </a:r>
          </a:p>
          <a:p>
            <a:pPr marL="45720" marR="0" indent="91440" algn="just">
              <a:lnSpc>
                <a:spcPts val="1200"/>
              </a:lnSpc>
              <a:spcBef>
                <a:spcPts val="1155"/>
              </a:spcBef>
              <a:spcAft>
                <a:spcPts val="0"/>
              </a:spcAft>
              <a:buFont typeface="Times New Roman"/>
              <a:buAutoNum type="arabicPeriod"/>
            </a:pPr>
            <a:r>
              <a:rPr lang="it-IT" sz="1000" spc="0">
                <a:solidFill>
                  <a:srgbClr val="000000"/>
                </a:solidFill>
                <a:latin typeface="Times New Roman" panose="02020603050405020304" pitchFamily="1"/>
              </a:rPr>
              <a:t>Specificare il documento/informazione/dato di cui è stata omessa la pubblicazione obbligatoria; nel caso sia a conoscenza dell’istante, specificare la norma che impone la pubblicazione di quanto richiesto. </a:t>
            </a:r>
          </a:p>
          <a:p>
            <a:pPr marL="45720" marR="0" indent="91440" algn="just">
              <a:lnSpc>
                <a:spcPts val="1200"/>
              </a:lnSpc>
              <a:spcBef>
                <a:spcPts val="5"/>
              </a:spcBef>
              <a:spcAft>
                <a:spcPts val="0"/>
              </a:spcAft>
              <a:buFont typeface="Times New Roman"/>
              <a:buAutoNum type="arabicPeriod"/>
            </a:pPr>
            <a:r>
              <a:rPr lang="it-IT" sz="1000" spc="5">
                <a:solidFill>
                  <a:srgbClr val="000000"/>
                </a:solidFill>
                <a:latin typeface="Times New Roman" panose="02020603050405020304" pitchFamily="1"/>
              </a:rPr>
              <a:t>Inserire l’indirizzo al quale si chiede venga inviato il riscontro alla presente istanza. </a:t>
            </a:r>
          </a:p>
          <a:p>
            <a:pPr marL="45720" marR="0" indent="0" algn="l">
              <a:lnSpc>
                <a:spcPts val="900"/>
              </a:lnSpc>
              <a:spcBef>
                <a:spcPts val="2085"/>
              </a:spcBef>
              <a:spcAft>
                <a:spcPts val="0"/>
              </a:spcAft>
            </a:pPr>
            <a:r>
              <a:rPr lang="it-IT" sz="800" b="1" spc="0">
                <a:solidFill>
                  <a:srgbClr val="000000"/>
                </a:solidFill>
                <a:latin typeface="Times New Roman" panose="02020603050405020304" pitchFamily="1"/>
              </a:rPr>
              <a:t>Informativa sul trattamento dei dati personali forniti con la richiesta (Ai sensi dell’art. 13 del D.Lgs. 196/2003) </a:t>
            </a:r>
          </a:p>
          <a:p>
            <a:pPr marL="45720" marR="0" indent="91440" algn="l">
              <a:lnSpc>
                <a:spcPts val="900"/>
              </a:lnSpc>
              <a:spcBef>
                <a:spcPts val="10"/>
              </a:spcBef>
              <a:spcAft>
                <a:spcPts val="0"/>
              </a:spcAft>
              <a:buFont typeface="Times New Roman"/>
              <a:buAutoNum type="arabicPeriod"/>
            </a:pPr>
            <a:r>
              <a:rPr lang="it-IT" sz="800" b="1" spc="-5">
                <a:solidFill>
                  <a:srgbClr val="000000"/>
                </a:solidFill>
                <a:latin typeface="Times New Roman" panose="02020603050405020304" pitchFamily="1"/>
              </a:rPr>
              <a:t>Finalità del trattamento </a:t>
            </a:r>
          </a:p>
          <a:p>
            <a:pPr marL="45720" marR="0" indent="0" algn="l">
              <a:lnSpc>
                <a:spcPts val="900"/>
              </a:lnSpc>
              <a:spcBef>
                <a:spcPts val="0"/>
              </a:spcBef>
              <a:spcAft>
                <a:spcPts val="0"/>
              </a:spcAft>
              <a:tabLst>
                <a:tab pos="2148840" algn="l"/>
              </a:tabLst>
            </a:pPr>
            <a:r>
              <a:rPr lang="it-IT" sz="800" spc="0">
                <a:solidFill>
                  <a:srgbClr val="000000"/>
                </a:solidFill>
                <a:latin typeface="Times New Roman" panose="02020603050405020304" pitchFamily="1"/>
              </a:rPr>
              <a:t>I dati personali verranno trattati dal Comune di per lo svolgimento delle proprie funzioni istituzionali in relazione al procedimento avviato. </a:t>
            </a:r>
          </a:p>
          <a:p>
            <a:pPr marL="45720" marR="0" indent="91440" algn="l">
              <a:lnSpc>
                <a:spcPts val="900"/>
              </a:lnSpc>
              <a:spcBef>
                <a:spcPts val="0"/>
              </a:spcBef>
              <a:spcAft>
                <a:spcPts val="0"/>
              </a:spcAft>
              <a:buFont typeface="Times New Roman"/>
              <a:buAutoNum type="arabicPeriod"/>
            </a:pPr>
            <a:r>
              <a:rPr lang="it-IT" sz="800" b="1" spc="-5">
                <a:solidFill>
                  <a:srgbClr val="000000"/>
                </a:solidFill>
                <a:latin typeface="Times New Roman" panose="02020603050405020304" pitchFamily="1"/>
              </a:rPr>
              <a:t>Natura del conferimento </a:t>
            </a:r>
          </a:p>
          <a:p>
            <a:pPr marL="45720" marR="0" indent="0" algn="just">
              <a:lnSpc>
                <a:spcPts val="900"/>
              </a:lnSpc>
              <a:spcBef>
                <a:spcPts val="25"/>
              </a:spcBef>
              <a:spcAft>
                <a:spcPts val="0"/>
              </a:spcAft>
            </a:pPr>
            <a:r>
              <a:rPr lang="it-IT" sz="800" spc="0">
                <a:solidFill>
                  <a:srgbClr val="000000"/>
                </a:solidFill>
                <a:latin typeface="Times New Roman" panose="02020603050405020304" pitchFamily="1"/>
              </a:rPr>
              <a:t>Il conferimento dei dati personali è obbligatorio, in quanto in mancanza di esso non sarà possibile dare inizio al procedimento menzionato in precedenza e provvedere all’emanazione del provvedimento conclusivo dello stesso. </a:t>
            </a:r>
          </a:p>
          <a:p>
            <a:pPr marL="45720" marR="0" indent="91440" algn="l">
              <a:lnSpc>
                <a:spcPts val="900"/>
              </a:lnSpc>
              <a:spcBef>
                <a:spcPts val="0"/>
              </a:spcBef>
              <a:spcAft>
                <a:spcPts val="0"/>
              </a:spcAft>
              <a:buFont typeface="Times New Roman"/>
              <a:buAutoNum type="arabicPeriod"/>
            </a:pPr>
            <a:r>
              <a:rPr lang="it-IT" sz="800" b="1" spc="-5">
                <a:solidFill>
                  <a:srgbClr val="000000"/>
                </a:solidFill>
                <a:latin typeface="Times New Roman" panose="02020603050405020304" pitchFamily="1"/>
              </a:rPr>
              <a:t>Modalità del trattamento </a:t>
            </a:r>
          </a:p>
          <a:p>
            <a:pPr marL="45720" marR="0" indent="0" algn="just">
              <a:lnSpc>
                <a:spcPts val="900"/>
              </a:lnSpc>
              <a:spcBef>
                <a:spcPts val="25"/>
              </a:spcBef>
              <a:spcAft>
                <a:spcPts val="0"/>
              </a:spcAft>
            </a:pPr>
            <a:r>
              <a:rPr lang="it-IT" sz="800" spc="0">
                <a:solidFill>
                  <a:srgbClr val="000000"/>
                </a:solidFill>
                <a:latin typeface="Times New Roman" panose="02020603050405020304" pitchFamily="1"/>
              </a:rPr>
              <a:t>In relazione alle finalità di cui sopra, il trattamento dei dati personali avverrà con modalità informatiche e manuali, in modo da garantire la riservatezza e la sicurezza degli stessi. </a:t>
            </a:r>
          </a:p>
          <a:p>
            <a:pPr marL="45720" marR="0" indent="0" algn="l">
              <a:lnSpc>
                <a:spcPts val="900"/>
              </a:lnSpc>
              <a:spcBef>
                <a:spcPts val="0"/>
              </a:spcBef>
              <a:spcAft>
                <a:spcPts val="0"/>
              </a:spcAft>
            </a:pPr>
            <a:r>
              <a:rPr lang="it-IT" sz="800" spc="0">
                <a:solidFill>
                  <a:srgbClr val="000000"/>
                </a:solidFill>
                <a:latin typeface="Times New Roman" panose="02020603050405020304" pitchFamily="1"/>
              </a:rPr>
              <a:t>I dati non saranno diffusi, potranno essere eventualmente utilizzati in maniera anonima per la creazione di profili degli utenti del servizio. </a:t>
            </a:r>
          </a:p>
          <a:p>
            <a:pPr marL="45720" marR="0" indent="91440" algn="just">
              <a:lnSpc>
                <a:spcPts val="900"/>
              </a:lnSpc>
              <a:spcBef>
                <a:spcPts val="5"/>
              </a:spcBef>
              <a:spcAft>
                <a:spcPts val="0"/>
              </a:spcAft>
              <a:buFont typeface="Times New Roman"/>
              <a:buAutoNum type="arabicPeriod"/>
            </a:pPr>
            <a:r>
              <a:rPr lang="it-IT" sz="800" b="1" spc="0">
                <a:solidFill>
                  <a:srgbClr val="000000"/>
                </a:solidFill>
                <a:latin typeface="Times New Roman" panose="02020603050405020304" pitchFamily="1"/>
              </a:rPr>
              <a:t>Categorie di soggetti ai quali i dati personali possono essere comunicati o che possono venirne a conoscenza in qualità di Responsabili o Incaricati </a:t>
            </a:r>
          </a:p>
          <a:p>
            <a:pPr marL="45720" marR="0" indent="0" algn="just">
              <a:lnSpc>
                <a:spcPts val="900"/>
              </a:lnSpc>
              <a:spcBef>
                <a:spcPts val="25"/>
              </a:spcBef>
              <a:spcAft>
                <a:spcPts val="0"/>
              </a:spcAft>
            </a:pPr>
            <a:r>
              <a:rPr lang="it-IT" sz="800" spc="5">
                <a:solidFill>
                  <a:srgbClr val="000000"/>
                </a:solidFill>
                <a:latin typeface="Times New Roman" panose="02020603050405020304" pitchFamily="1"/>
              </a:rPr>
              <a:t>Potranno venire a conoscenza dei dati personali i dipendenti e i collaboratori, anche esterni, del Titolare e i soggetti che forniscono servizi strumentali alle finalità di cui sopra (come, ad esempio, servizi tecnici). Tali soggetti agiranno in qualità di Responsabili o Incaricati del trattamento. I dati personali potranno essere comunicati ad altri soggetti pubblici e/o privati unicamente in forza di una disposizione di legge o di regolamento che lo preveda. </a:t>
            </a:r>
          </a:p>
          <a:p>
            <a:pPr marL="45720" marR="0" indent="91440" algn="l">
              <a:lnSpc>
                <a:spcPts val="900"/>
              </a:lnSpc>
              <a:spcBef>
                <a:spcPts val="15"/>
              </a:spcBef>
              <a:spcAft>
                <a:spcPts val="0"/>
              </a:spcAft>
              <a:buFont typeface="Times New Roman"/>
              <a:buAutoNum type="arabicPeriod"/>
            </a:pPr>
            <a:r>
              <a:rPr lang="it-IT" sz="800" b="1" spc="-5">
                <a:solidFill>
                  <a:srgbClr val="000000"/>
                </a:solidFill>
                <a:latin typeface="Times New Roman" panose="02020603050405020304" pitchFamily="1"/>
              </a:rPr>
              <a:t>Diritti dell’interessato </a:t>
            </a:r>
          </a:p>
          <a:p>
            <a:pPr marL="45720" marR="0" indent="0" algn="just">
              <a:lnSpc>
                <a:spcPts val="900"/>
              </a:lnSpc>
              <a:spcBef>
                <a:spcPts val="5"/>
              </a:spcBef>
              <a:spcAft>
                <a:spcPts val="0"/>
              </a:spcAft>
            </a:pPr>
            <a:r>
              <a:rPr lang="it-IT" sz="800" spc="0">
                <a:solidFill>
                  <a:srgbClr val="000000"/>
                </a:solidFill>
                <a:latin typeface="Times New Roman" panose="02020603050405020304" pitchFamily="1"/>
              </a:rPr>
              <a:t>All’interessato sono riconosciuti i diritti di cui all’art. 7, D.Lgs. n. 196/2003 e, in particolare, il diritto di accedere ai propri dati personali, di chiederne la rettifica, l’aggiornamento o la cancellazione se incompleti, erronei o raccolti in violazione di legge, l’opposizione al loro trattamento o la trasformazione in forma anonima. Per l’esercizio di tali diritti, l’interessato può rivolgersi al Responsabile del trattamento dei dati. </a:t>
            </a:r>
          </a:p>
          <a:p>
            <a:pPr marL="45720" marR="0" indent="91440" algn="l">
              <a:lnSpc>
                <a:spcPts val="900"/>
              </a:lnSpc>
              <a:spcBef>
                <a:spcPts val="15"/>
              </a:spcBef>
              <a:spcAft>
                <a:spcPts val="0"/>
              </a:spcAft>
              <a:buFont typeface="Times New Roman"/>
              <a:buAutoNum type="arabicPeriod"/>
            </a:pPr>
            <a:r>
              <a:rPr lang="it-IT" sz="800" b="1" spc="-5">
                <a:solidFill>
                  <a:srgbClr val="000000"/>
                </a:solidFill>
                <a:latin typeface="Times New Roman" panose="02020603050405020304" pitchFamily="1"/>
              </a:rPr>
              <a:t>Titolare e Responsabili del trattamento </a:t>
            </a:r>
          </a:p>
          <a:p>
            <a:pPr marL="45720" marR="0" indent="0" algn="l">
              <a:lnSpc>
                <a:spcPts val="900"/>
              </a:lnSpc>
              <a:spcBef>
                <a:spcPts val="0"/>
              </a:spcBef>
              <a:spcAft>
                <a:spcPts val="0"/>
              </a:spcAft>
              <a:tabLst>
                <a:tab pos="2240280" algn="l"/>
                <a:tab pos="3017520" algn="l"/>
              </a:tabLst>
            </a:pPr>
            <a:r>
              <a:rPr lang="it-IT" sz="800" spc="0">
                <a:solidFill>
                  <a:srgbClr val="000000"/>
                </a:solidFill>
                <a:latin typeface="Times New Roman" panose="02020603050405020304" pitchFamily="1"/>
              </a:rPr>
              <a:t>Il Titolare del trattamento dei dati è il Comune di con sede in </a:t>
            </a:r>
            <a:r>
              <a:rPr lang="it-IT" sz="100" spc="0">
                <a:solidFill>
                  <a:srgbClr val="000000"/>
                </a:solidFill>
                <a:latin typeface="Times New Roman" panose="02020603050405020304" pitchFamily="1"/>
              </a:rPr>
              <a:t> </a:t>
            </a:r>
          </a:p>
          <a:p>
            <a:pPr marL="45720" marR="0" indent="0" algn="l">
              <a:lnSpc>
                <a:spcPts val="900"/>
              </a:lnSpc>
              <a:spcBef>
                <a:spcPts val="5"/>
              </a:spcBef>
              <a:spcAft>
                <a:spcPts val="24835"/>
              </a:spcAft>
              <a:tabLst>
                <a:tab pos="1874520" algn="l"/>
              </a:tabLst>
            </a:pPr>
            <a:r>
              <a:rPr lang="it-IT" sz="800" spc="0">
                <a:solidFill>
                  <a:srgbClr val="000000"/>
                </a:solidFill>
                <a:latin typeface="Times New Roman" panose="02020603050405020304" pitchFamily="1"/>
              </a:rPr>
              <a:t>Il Responsabile del trattamento è il sig </a:t>
            </a:r>
            <a:r>
              <a:rPr lang="it-IT" sz="100" spc="0">
                <a:solidFill>
                  <a:srgbClr val="000000"/>
                </a:solidFill>
                <a:latin typeface="Times New Roman" panose="02020603050405020304" pitchFamily="1"/>
              </a:rPr>
              <a:t> </a:t>
            </a:r>
          </a:p>
        </p:txBody>
      </p:sp>
      <p:sp>
        <p:nvSpPr>
          <p:cNvPr id="142" name="Segnaposto testo 141"/>
          <p:cNvSpPr>
            <a:spLocks noGrp="1"/>
          </p:cNvSpPr>
          <p:nvPr>
            <p:ph type="body" idx="10"/>
          </p:nvPr>
        </p:nvSpPr>
        <p:spPr>
          <a:xfrm>
            <a:off x="3652520" y="9599295"/>
            <a:ext cx="254000" cy="162560"/>
          </a:xfrm>
          <a:prstGeom prst="rect">
            <a:avLst/>
          </a:prstGeom>
          <a:noFill/>
          <a:ln w="0" cmpd="sng">
            <a:noFill/>
            <a:prstDash val="solid"/>
          </a:ln>
        </p:spPr>
        <p:txBody>
          <a:bodyPr vert="horz" lIns="0" tIns="14605" rIns="0" bIns="0" anchor="t"/>
          <a:lstStyle/>
          <a:p>
            <a:pPr marL="0" marR="0" indent="0" algn="l">
              <a:lnSpc>
                <a:spcPts val="1100"/>
              </a:lnSpc>
              <a:spcAft>
                <a:spcPts val="0"/>
              </a:spcAft>
            </a:pPr>
            <a:r>
              <a:rPr lang="it-IT" sz="1050" spc="120">
                <a:solidFill>
                  <a:srgbClr val="000000"/>
                </a:solidFill>
                <a:latin typeface="Calibri" panose="02020603050405020304" pitchFamily="1"/>
              </a:rPr>
              <a:t>28 </a:t>
            </a:r>
          </a:p>
        </p:txBody>
      </p:sp>
      <p:cxnSp>
        <p:nvCxnSpPr>
          <p:cNvPr id="143" name="Connettore 1 142"/>
          <p:cNvCxnSpPr/>
          <p:nvPr/>
        </p:nvCxnSpPr>
        <p:spPr>
          <a:xfrm>
            <a:off x="701675" y="1365250"/>
            <a:ext cx="1484630" cy="0"/>
          </a:xfrm>
          <a:prstGeom prst="line">
            <a:avLst/>
          </a:prstGeom>
          <a:ln w="8890" cmpd="sng">
            <a:solidFill>
              <a:srgbClr val="000000"/>
            </a:solidFill>
          </a:ln>
        </p:spPr>
      </p:cxnSp>
      <p:cxnSp>
        <p:nvCxnSpPr>
          <p:cNvPr id="144" name="Connettore 1 143"/>
          <p:cNvCxnSpPr/>
          <p:nvPr/>
        </p:nvCxnSpPr>
        <p:spPr>
          <a:xfrm>
            <a:off x="4102735" y="1990090"/>
            <a:ext cx="1753235" cy="0"/>
          </a:xfrm>
          <a:prstGeom prst="line">
            <a:avLst/>
          </a:prstGeom>
          <a:ln w="8890" cmpd="sng">
            <a:solidFill>
              <a:srgbClr val="000000"/>
            </a:solidFill>
          </a:ln>
        </p:spPr>
      </p:cxnSp>
      <p:cxnSp>
        <p:nvCxnSpPr>
          <p:cNvPr id="145" name="Connettore 1 144"/>
          <p:cNvCxnSpPr/>
          <p:nvPr/>
        </p:nvCxnSpPr>
        <p:spPr>
          <a:xfrm>
            <a:off x="701675" y="2749550"/>
            <a:ext cx="5797550" cy="0"/>
          </a:xfrm>
          <a:prstGeom prst="line">
            <a:avLst/>
          </a:prstGeom>
          <a:ln w="6350" cmpd="sng">
            <a:solidFill>
              <a:srgbClr val="000000"/>
            </a:solidFill>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48" name="Segnaposto testo 147"/>
          <p:cNvSpPr>
            <a:spLocks noGrp="1"/>
          </p:cNvSpPr>
          <p:nvPr>
            <p:ph type="body" idx="10"/>
          </p:nvPr>
        </p:nvSpPr>
        <p:spPr>
          <a:xfrm>
            <a:off x="698500" y="990600"/>
            <a:ext cx="6155690" cy="4319905"/>
          </a:xfrm>
          <a:prstGeom prst="rect">
            <a:avLst/>
          </a:prstGeom>
          <a:noFill/>
          <a:ln w="0" cmpd="sng">
            <a:noFill/>
            <a:prstDash val="solid"/>
          </a:ln>
        </p:spPr>
        <p:txBody>
          <a:bodyPr vert="horz" lIns="0" tIns="8255" rIns="0" bIns="0" anchor="t"/>
          <a:lstStyle/>
          <a:p>
            <a:pPr marL="0" marR="0" indent="0" algn="r">
              <a:lnSpc>
                <a:spcPts val="1600"/>
              </a:lnSpc>
              <a:spcAft>
                <a:spcPts val="0"/>
              </a:spcAft>
            </a:pPr>
            <a:r>
              <a:rPr lang="it-IT" sz="1350" b="1" u="sng" spc="10">
                <a:solidFill>
                  <a:srgbClr val="000000"/>
                </a:solidFill>
                <a:latin typeface="Times New Roman" panose="02020603050405020304" pitchFamily="1"/>
              </a:rPr>
              <a:t>FAC-SIMILE</a:t>
            </a:r>
            <a:r>
              <a:rPr lang="it-IT" sz="100" b="1" spc="10">
                <a:solidFill>
                  <a:srgbClr val="000000"/>
                </a:solidFill>
                <a:latin typeface="Times New Roman" panose="02020603050405020304" pitchFamily="1"/>
              </a:rPr>
              <a:t> </a:t>
            </a:r>
          </a:p>
          <a:p>
            <a:pPr marL="0" marR="0" indent="0" algn="r">
              <a:lnSpc>
                <a:spcPts val="1200"/>
              </a:lnSpc>
              <a:spcBef>
                <a:spcPts val="3095"/>
              </a:spcBef>
              <a:spcAft>
                <a:spcPts val="0"/>
              </a:spcAft>
            </a:pPr>
            <a:r>
              <a:rPr lang="it-IT" sz="1050" b="1" spc="40">
                <a:solidFill>
                  <a:srgbClr val="000000"/>
                </a:solidFill>
                <a:latin typeface="Times New Roman" panose="02020603050405020304" pitchFamily="1"/>
              </a:rPr>
              <a:t>MOD. 2 RICHIESTA DI ACCESSO GENERALIZZATO </a:t>
            </a:r>
          </a:p>
          <a:p>
            <a:pPr marL="0" marR="0" indent="0" algn="ctr">
              <a:lnSpc>
                <a:spcPts val="2400"/>
              </a:lnSpc>
              <a:spcBef>
                <a:spcPts val="4240"/>
              </a:spcBef>
              <a:spcAft>
                <a:spcPts val="0"/>
              </a:spcAft>
            </a:pPr>
            <a:r>
              <a:rPr lang="it-IT" sz="1050" b="1" spc="0">
                <a:solidFill>
                  <a:srgbClr val="000000"/>
                </a:solidFill>
                <a:latin typeface="Times New Roman" panose="02020603050405020304" pitchFamily="1"/>
              </a:rPr>
              <a:t>RICHIESTA DI ACCESSO GENERALIZZATO </a:t>
            </a:r>
            <a:r>
              <a:t/>
            </a:r>
            <a:br/>
            <a:r>
              <a:rPr lang="it-IT" sz="1100" spc="0">
                <a:solidFill>
                  <a:srgbClr val="000000"/>
                </a:solidFill>
                <a:latin typeface="Times New Roman" panose="02020603050405020304" pitchFamily="1"/>
              </a:rPr>
              <a:t>(art. 5, c. 2, D.Lgs. n. 33/2013 e </a:t>
            </a:r>
          </a:p>
          <a:p>
            <a:pPr marL="777240" marR="0" indent="0" algn="l">
              <a:lnSpc>
                <a:spcPts val="1200"/>
              </a:lnSpc>
              <a:spcBef>
                <a:spcPts val="1220"/>
              </a:spcBef>
              <a:spcAft>
                <a:spcPts val="0"/>
              </a:spcAft>
              <a:tabLst>
                <a:tab pos="3474720" algn="l"/>
              </a:tabLst>
            </a:pPr>
            <a:r>
              <a:rPr lang="it-IT" sz="1100" spc="0">
                <a:solidFill>
                  <a:srgbClr val="000000"/>
                </a:solidFill>
                <a:latin typeface="Times New Roman" panose="02020603050405020304" pitchFamily="1"/>
              </a:rPr>
              <a:t>Regolamento Comune di approvato con delibera n.______) </a:t>
            </a:r>
          </a:p>
          <a:p>
            <a:pPr marL="0" marR="0" indent="0" algn="l">
              <a:lnSpc>
                <a:spcPts val="1200"/>
              </a:lnSpc>
              <a:spcBef>
                <a:spcPts val="6135"/>
              </a:spcBef>
              <a:spcAft>
                <a:spcPts val="0"/>
              </a:spcAft>
            </a:pPr>
            <a:r>
              <a:rPr lang="it-IT" sz="1100" spc="0">
                <a:solidFill>
                  <a:srgbClr val="000000"/>
                </a:solidFill>
                <a:latin typeface="Times New Roman" panose="02020603050405020304" pitchFamily="1"/>
              </a:rPr>
              <a:t>AL </a:t>
            </a:r>
          </a:p>
          <a:p>
            <a:pPr marL="0" marR="1920240" indent="0" algn="l">
              <a:lnSpc>
                <a:spcPts val="2300"/>
              </a:lnSpc>
              <a:spcBef>
                <a:spcPts val="170"/>
              </a:spcBef>
              <a:spcAft>
                <a:spcPts val="0"/>
              </a:spcAft>
              <a:tabLst>
                <a:tab pos="1508760" algn="l"/>
              </a:tabLst>
            </a:pPr>
            <a:r>
              <a:rPr lang="it-IT" sz="1100" spc="-5">
                <a:solidFill>
                  <a:srgbClr val="000000"/>
                </a:solidFill>
                <a:latin typeface="Times New Roman" panose="02020603050405020304" pitchFamily="1"/>
              </a:rPr>
              <a:t>□ Ufficio di (che detiene i dati, le informazioni o documenti) </a:t>
            </a:r>
            <a:r>
              <a:t/>
            </a:r>
            <a:br/>
            <a:r>
              <a:rPr lang="it-IT" sz="1100" spc="-5">
                <a:solidFill>
                  <a:srgbClr val="000000"/>
                </a:solidFill>
                <a:latin typeface="Times New Roman" panose="02020603050405020304" pitchFamily="1"/>
              </a:rPr>
              <a:t>□ Ufficio Relazioni con il Pubblico </a:t>
            </a:r>
          </a:p>
          <a:p>
            <a:pPr marL="0" marR="0" indent="0" algn="l">
              <a:lnSpc>
                <a:spcPts val="1200"/>
              </a:lnSpc>
              <a:spcBef>
                <a:spcPts val="1025"/>
              </a:spcBef>
              <a:spcAft>
                <a:spcPts val="2110"/>
              </a:spcAft>
              <a:tabLst>
                <a:tab pos="1325880" algn="l"/>
              </a:tabLst>
            </a:pPr>
            <a:r>
              <a:rPr lang="it-IT" sz="1100" spc="0">
                <a:solidFill>
                  <a:srgbClr val="000000"/>
                </a:solidFill>
                <a:latin typeface="Times New Roman" panose="02020603050405020304" pitchFamily="1"/>
              </a:rPr>
              <a:t>□ Ufficio di (come indicato dal Comune nella sezione “amministrazione trasparente”) </a:t>
            </a:r>
          </a:p>
        </p:txBody>
      </p:sp>
      <p:sp>
        <p:nvSpPr>
          <p:cNvPr id="149" name="Segnaposto testo 148"/>
          <p:cNvSpPr>
            <a:spLocks noGrp="1"/>
          </p:cNvSpPr>
          <p:nvPr>
            <p:ph type="body" idx="10"/>
          </p:nvPr>
        </p:nvSpPr>
        <p:spPr>
          <a:xfrm>
            <a:off x="698500" y="5310505"/>
            <a:ext cx="6155690" cy="3735070"/>
          </a:xfrm>
          <a:prstGeom prst="rect">
            <a:avLst/>
          </a:prstGeom>
          <a:noFill/>
          <a:ln w="0" cmpd="sng">
            <a:noFill/>
            <a:prstDash val="solid"/>
          </a:ln>
        </p:spPr>
        <p:txBody>
          <a:bodyPr vert="horz" lIns="0" tIns="431165" rIns="0" bIns="0" anchor="t"/>
          <a:lstStyle/>
          <a:p>
            <a:pPr marL="0" marR="0" indent="0" algn="l">
              <a:lnSpc>
                <a:spcPts val="1200"/>
              </a:lnSpc>
              <a:spcAft>
                <a:spcPts val="0"/>
              </a:spcAft>
              <a:tabLst>
                <a:tab pos="3611880" algn="r"/>
              </a:tabLst>
            </a:pPr>
            <a:r>
              <a:rPr lang="it-IT" sz="1100" spc="0">
                <a:solidFill>
                  <a:srgbClr val="000000"/>
                </a:solidFill>
                <a:latin typeface="Times New Roman" panose="02020603050405020304" pitchFamily="1"/>
              </a:rPr>
              <a:t>Il/la sottoscritto/a cognome* .nome* </a:t>
            </a:r>
          </a:p>
          <a:p>
            <a:pPr marL="0" marR="0" indent="0" algn="l">
              <a:lnSpc>
                <a:spcPts val="1200"/>
              </a:lnSpc>
              <a:spcBef>
                <a:spcPts val="1050"/>
              </a:spcBef>
              <a:spcAft>
                <a:spcPts val="0"/>
              </a:spcAft>
              <a:tabLst>
                <a:tab pos="1645920" algn="l"/>
                <a:tab pos="2240280" algn="l"/>
                <a:tab pos="3611880" algn="r"/>
              </a:tabLst>
            </a:pPr>
            <a:r>
              <a:rPr lang="it-IT" sz="1100" spc="0">
                <a:solidFill>
                  <a:srgbClr val="000000"/>
                </a:solidFill>
                <a:latin typeface="Times New Roman" panose="02020603050405020304" pitchFamily="1"/>
              </a:rPr>
              <a:t>nato/a* (prov. ) il </a:t>
            </a:r>
            <a:r>
              <a:rPr lang="it-IT" sz="100" spc="0">
                <a:solidFill>
                  <a:srgbClr val="000000"/>
                </a:solidFill>
                <a:latin typeface="Times New Roman" panose="02020603050405020304" pitchFamily="1"/>
              </a:rPr>
              <a:t> </a:t>
            </a:r>
          </a:p>
          <a:p>
            <a:pPr marL="0" marR="0" indent="0" algn="l">
              <a:lnSpc>
                <a:spcPts val="1200"/>
              </a:lnSpc>
              <a:spcBef>
                <a:spcPts val="1030"/>
              </a:spcBef>
              <a:spcAft>
                <a:spcPts val="0"/>
              </a:spcAft>
              <a:tabLst>
                <a:tab pos="1783080" algn="l"/>
              </a:tabLst>
            </a:pPr>
            <a:r>
              <a:rPr lang="it-IT" sz="1100" spc="0">
                <a:solidFill>
                  <a:srgbClr val="000000"/>
                </a:solidFill>
                <a:latin typeface="Times New Roman" panose="02020603050405020304" pitchFamily="1"/>
              </a:rPr>
              <a:t>residente in* (prov._____) </a:t>
            </a:r>
          </a:p>
          <a:p>
            <a:pPr marL="0" marR="0" indent="0" algn="l">
              <a:lnSpc>
                <a:spcPts val="1200"/>
              </a:lnSpc>
              <a:spcBef>
                <a:spcPts val="1025"/>
              </a:spcBef>
              <a:spcAft>
                <a:spcPts val="0"/>
              </a:spcAft>
              <a:tabLst>
                <a:tab pos="1508760" algn="l"/>
                <a:tab pos="2651760" algn="l"/>
                <a:tab pos="3611880" algn="r"/>
              </a:tabLst>
            </a:pPr>
            <a:r>
              <a:rPr lang="it-IT" sz="1100" spc="0">
                <a:solidFill>
                  <a:srgbClr val="000000"/>
                </a:solidFill>
                <a:latin typeface="Times New Roman" panose="02020603050405020304" pitchFamily="1"/>
              </a:rPr>
              <a:t>via n. e-mail </a:t>
            </a:r>
            <a:r>
              <a:rPr lang="it-IT" sz="100" spc="0">
                <a:solidFill>
                  <a:srgbClr val="000000"/>
                </a:solidFill>
                <a:latin typeface="Times New Roman" panose="02020603050405020304" pitchFamily="1"/>
              </a:rPr>
              <a:t> </a:t>
            </a:r>
          </a:p>
          <a:p>
            <a:pPr marL="0" marR="0" indent="0" algn="l">
              <a:lnSpc>
                <a:spcPts val="1200"/>
              </a:lnSpc>
              <a:spcBef>
                <a:spcPts val="1050"/>
              </a:spcBef>
              <a:spcAft>
                <a:spcPts val="0"/>
              </a:spcAft>
              <a:tabLst>
                <a:tab pos="1097280" algn="l"/>
                <a:tab pos="2560320" algn="l"/>
              </a:tabLst>
            </a:pPr>
            <a:r>
              <a:rPr lang="it-IT" sz="1100" spc="-10">
                <a:solidFill>
                  <a:srgbClr val="000000"/>
                </a:solidFill>
                <a:latin typeface="Times New Roman" panose="02020603050405020304" pitchFamily="1"/>
              </a:rPr>
              <a:t>cell. tel. fax </a:t>
            </a:r>
          </a:p>
          <a:p>
            <a:pPr marL="0" marR="0" indent="0" algn="l">
              <a:lnSpc>
                <a:spcPts val="1200"/>
              </a:lnSpc>
              <a:spcBef>
                <a:spcPts val="3285"/>
              </a:spcBef>
              <a:spcAft>
                <a:spcPts val="0"/>
              </a:spcAft>
            </a:pPr>
            <a:r>
              <a:rPr lang="it-IT" sz="1100" spc="0">
                <a:solidFill>
                  <a:srgbClr val="000000"/>
                </a:solidFill>
                <a:latin typeface="Times New Roman" panose="02020603050405020304" pitchFamily="1"/>
              </a:rPr>
              <a:t>ai sensi e per gli effetti dell’art. 5, c. 2, D.Lgs. n. 33/2013, e dell’art. _____ del Regolamento dell’Ente, disciplinanti il diritto di accesso generalizzato ai dati e documenti detenuti dall’Ente, </a:t>
            </a:r>
          </a:p>
          <a:p>
            <a:pPr marL="0" marR="0" indent="0" algn="ctr">
              <a:lnSpc>
                <a:spcPts val="1200"/>
              </a:lnSpc>
              <a:spcBef>
                <a:spcPts val="3315"/>
              </a:spcBef>
              <a:spcAft>
                <a:spcPts val="0"/>
              </a:spcAft>
            </a:pPr>
            <a:r>
              <a:rPr lang="it-IT" sz="1050" b="1" spc="15">
                <a:solidFill>
                  <a:srgbClr val="000000"/>
                </a:solidFill>
                <a:latin typeface="Times New Roman" panose="02020603050405020304" pitchFamily="1"/>
              </a:rPr>
              <a:t>CHIEDE </a:t>
            </a:r>
          </a:p>
          <a:p>
            <a:pPr marL="0" marR="0" indent="0" algn="l">
              <a:lnSpc>
                <a:spcPts val="1200"/>
              </a:lnSpc>
              <a:spcBef>
                <a:spcPts val="3325"/>
              </a:spcBef>
              <a:spcAft>
                <a:spcPts val="835"/>
              </a:spcAft>
            </a:pPr>
            <a:r>
              <a:rPr lang="it-IT" sz="1100" spc="-5">
                <a:solidFill>
                  <a:srgbClr val="000000"/>
                </a:solidFill>
                <a:latin typeface="Times New Roman" panose="02020603050405020304" pitchFamily="1"/>
              </a:rPr>
              <a:t>□ il seguente documento </a:t>
            </a:r>
          </a:p>
        </p:txBody>
      </p:sp>
      <p:sp>
        <p:nvSpPr>
          <p:cNvPr id="150" name="Segnaposto testo 149"/>
          <p:cNvSpPr>
            <a:spLocks noGrp="1"/>
          </p:cNvSpPr>
          <p:nvPr>
            <p:ph type="body" idx="10"/>
          </p:nvPr>
        </p:nvSpPr>
        <p:spPr>
          <a:xfrm>
            <a:off x="698500" y="9045575"/>
            <a:ext cx="6155690" cy="548005"/>
          </a:xfrm>
          <a:prstGeom prst="rect">
            <a:avLst/>
          </a:prstGeom>
          <a:noFill/>
          <a:ln w="0" cmpd="sng">
            <a:noFill/>
            <a:prstDash val="solid"/>
          </a:ln>
        </p:spPr>
        <p:txBody>
          <a:bodyPr vert="horz" lIns="0" tIns="183515" rIns="0" bIns="0" anchor="t"/>
          <a:lstStyle/>
          <a:p>
            <a:pPr marL="0" marR="0" indent="0" algn="l">
              <a:lnSpc>
                <a:spcPts val="1200"/>
              </a:lnSpc>
              <a:spcAft>
                <a:spcPts val="1625"/>
              </a:spcAft>
            </a:pPr>
            <a:r>
              <a:rPr lang="it-IT" sz="1100" spc="0">
                <a:solidFill>
                  <a:srgbClr val="000000"/>
                </a:solidFill>
                <a:latin typeface="Times New Roman" panose="02020603050405020304" pitchFamily="1"/>
              </a:rPr>
              <a:t>□ le seguenti informazioni </a:t>
            </a:r>
          </a:p>
        </p:txBody>
      </p:sp>
      <p:sp>
        <p:nvSpPr>
          <p:cNvPr id="151" name="Segnaposto testo 150"/>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0">
                <a:solidFill>
                  <a:srgbClr val="000000"/>
                </a:solidFill>
                <a:latin typeface="Calibri" panose="02020603050405020304" pitchFamily="1"/>
              </a:rPr>
              <a:t>29 </a:t>
            </a:r>
          </a:p>
        </p:txBody>
      </p:sp>
      <p:cxnSp>
        <p:nvCxnSpPr>
          <p:cNvPr id="152" name="Connettore 1 151"/>
          <p:cNvCxnSpPr/>
          <p:nvPr/>
        </p:nvCxnSpPr>
        <p:spPr>
          <a:xfrm>
            <a:off x="698500" y="5315585"/>
            <a:ext cx="5541645" cy="0"/>
          </a:xfrm>
          <a:prstGeom prst="line">
            <a:avLst/>
          </a:prstGeom>
          <a:ln w="8890" cmpd="sng">
            <a:solidFill>
              <a:srgbClr val="000000"/>
            </a:solidFill>
          </a:ln>
        </p:spPr>
      </p:cxnSp>
      <p:cxnSp>
        <p:nvCxnSpPr>
          <p:cNvPr id="153" name="Connettore 1 152"/>
          <p:cNvCxnSpPr/>
          <p:nvPr/>
        </p:nvCxnSpPr>
        <p:spPr>
          <a:xfrm>
            <a:off x="868680" y="9055735"/>
            <a:ext cx="5432425" cy="0"/>
          </a:xfrm>
          <a:prstGeom prst="line">
            <a:avLst/>
          </a:prstGeom>
          <a:ln w="18415">
            <a:solidFill>
              <a:srgbClr val="000000"/>
            </a:solidFill>
            <a:prstDash val="sysDot"/>
          </a:ln>
        </p:spPr>
      </p:cxnSp>
      <p:cxnSp>
        <p:nvCxnSpPr>
          <p:cNvPr id="154" name="Connettore 1 153"/>
          <p:cNvCxnSpPr/>
          <p:nvPr/>
        </p:nvCxnSpPr>
        <p:spPr>
          <a:xfrm>
            <a:off x="868680" y="9506585"/>
            <a:ext cx="5432425" cy="0"/>
          </a:xfrm>
          <a:prstGeom prst="line">
            <a:avLst/>
          </a:prstGeom>
          <a:ln w="18415">
            <a:solidFill>
              <a:srgbClr val="000000"/>
            </a:solidFill>
            <a:prstDash val="sysDot"/>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 name="Segnaposto testo 16"/>
          <p:cNvSpPr>
            <a:spLocks noGrp="1"/>
          </p:cNvSpPr>
          <p:nvPr>
            <p:ph type="body" idx="10"/>
          </p:nvPr>
        </p:nvSpPr>
        <p:spPr>
          <a:xfrm>
            <a:off x="713105" y="889000"/>
            <a:ext cx="6121400" cy="8704580"/>
          </a:xfrm>
          <a:prstGeom prst="rect">
            <a:avLst/>
          </a:prstGeom>
          <a:noFill/>
          <a:ln w="0" cmpd="sng">
            <a:noFill/>
            <a:prstDash val="solid"/>
          </a:ln>
        </p:spPr>
        <p:txBody>
          <a:bodyPr vert="horz" lIns="0" tIns="31750" rIns="0" bIns="0" anchor="t"/>
          <a:lstStyle/>
          <a:p>
            <a:pPr marL="45720" marR="0" indent="0" algn="ctr">
              <a:lnSpc>
                <a:spcPts val="1300"/>
              </a:lnSpc>
              <a:spcAft>
                <a:spcPts val="0"/>
              </a:spcAft>
            </a:pPr>
            <a:r>
              <a:rPr lang="it-IT" sz="1200" b="1" spc="0">
                <a:solidFill>
                  <a:srgbClr val="000000"/>
                </a:solidFill>
                <a:latin typeface="Bookman Old Style" panose="02020603050405020304" pitchFamily="1"/>
              </a:rPr>
              <a:t>INDICE </a:t>
            </a:r>
          </a:p>
          <a:p>
            <a:pPr marL="45720" marR="0" indent="0" algn="l">
              <a:lnSpc>
                <a:spcPts val="1300"/>
              </a:lnSpc>
              <a:spcBef>
                <a:spcPts val="3425"/>
              </a:spcBef>
              <a:spcAft>
                <a:spcPts val="0"/>
              </a:spcAft>
              <a:tabLst>
                <a:tab pos="6126480" algn="r"/>
              </a:tabLst>
            </a:pPr>
            <a:r>
              <a:rPr lang="it-IT" sz="1100" spc="0">
                <a:solidFill>
                  <a:srgbClr val="000000"/>
                </a:solidFill>
                <a:latin typeface="Bookman Old Style" panose="02020603050405020304" pitchFamily="1"/>
              </a:rPr>
              <a:t>Premessa 4 </a:t>
            </a:r>
          </a:p>
          <a:p>
            <a:pPr marL="45720" marR="0" indent="137160" algn="l">
              <a:lnSpc>
                <a:spcPts val="1300"/>
              </a:lnSpc>
              <a:spcBef>
                <a:spcPts val="123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Ambito soggettivo e oggettivo di applicazione dell’accesso generalizzato  4 </a:t>
            </a:r>
          </a:p>
          <a:p>
            <a:pPr marL="182880" marR="0" indent="0" algn="l">
              <a:lnSpc>
                <a:spcPts val="1300"/>
              </a:lnSpc>
              <a:spcBef>
                <a:spcPts val="1175"/>
              </a:spcBef>
              <a:spcAft>
                <a:spcPts val="0"/>
              </a:spcAft>
              <a:tabLst>
                <a:tab pos="6126480" algn="r"/>
              </a:tabLst>
            </a:pPr>
            <a:r>
              <a:rPr lang="it-IT" sz="1100" spc="0">
                <a:solidFill>
                  <a:srgbClr val="000000"/>
                </a:solidFill>
                <a:latin typeface="Bookman Old Style" panose="02020603050405020304" pitchFamily="1"/>
              </a:rPr>
              <a:t>1.1 Ambito soggettivo  4 </a:t>
            </a:r>
          </a:p>
          <a:p>
            <a:pPr marL="182880" marR="0" indent="0" algn="l">
              <a:lnSpc>
                <a:spcPts val="1300"/>
              </a:lnSpc>
              <a:spcBef>
                <a:spcPts val="1250"/>
              </a:spcBef>
              <a:spcAft>
                <a:spcPts val="0"/>
              </a:spcAft>
              <a:tabLst>
                <a:tab pos="6126480" algn="r"/>
              </a:tabLst>
            </a:pPr>
            <a:r>
              <a:rPr lang="it-IT" sz="1100" spc="0">
                <a:solidFill>
                  <a:srgbClr val="000000"/>
                </a:solidFill>
                <a:latin typeface="Bookman Old Style" panose="02020603050405020304" pitchFamily="1"/>
              </a:rPr>
              <a:t>1.2 Ambito oggettivo  5 </a:t>
            </a:r>
          </a:p>
          <a:p>
            <a:pPr marL="45720" marR="0" indent="137160" algn="l">
              <a:lnSpc>
                <a:spcPts val="1300"/>
              </a:lnSpc>
              <a:spcBef>
                <a:spcPts val="120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Le tipologie di accesso ad atti e documenti 5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2.1. L’accesso “generalizzato”  5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2.2. L’accesso civico “semplice”  6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2.3. L’accesso documentale  6 </a:t>
            </a:r>
          </a:p>
          <a:p>
            <a:pPr marL="45720" marR="0" indent="137160" algn="l">
              <a:lnSpc>
                <a:spcPts val="1300"/>
              </a:lnSpc>
              <a:spcBef>
                <a:spcPts val="123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L’istanza di accesso civico  7 </a:t>
            </a:r>
          </a:p>
          <a:p>
            <a:pPr marL="45720" marR="0" indent="137160" algn="l">
              <a:lnSpc>
                <a:spcPts val="1300"/>
              </a:lnSpc>
              <a:spcBef>
                <a:spcPts val="1200"/>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Il procedimento 8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4.1. Il provvedimento espresso 8 </a:t>
            </a:r>
          </a:p>
          <a:p>
            <a:pPr marL="182880" marR="0" indent="0" algn="l">
              <a:lnSpc>
                <a:spcPts val="1300"/>
              </a:lnSpc>
              <a:spcBef>
                <a:spcPts val="1205"/>
              </a:spcBef>
              <a:spcAft>
                <a:spcPts val="0"/>
              </a:spcAft>
              <a:tabLst>
                <a:tab pos="6126480" algn="r"/>
              </a:tabLst>
            </a:pPr>
            <a:r>
              <a:rPr lang="it-IT" sz="1100" spc="0">
                <a:solidFill>
                  <a:srgbClr val="000000"/>
                </a:solidFill>
                <a:latin typeface="Bookman Old Style" panose="02020603050405020304" pitchFamily="1"/>
              </a:rPr>
              <a:t>4.2. I controinteressati  9 </a:t>
            </a:r>
          </a:p>
          <a:p>
            <a:pPr marL="45720" marR="0" indent="137160" algn="l">
              <a:lnSpc>
                <a:spcPts val="1300"/>
              </a:lnSpc>
              <a:spcBef>
                <a:spcPts val="122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Esclusioni e limitazioni dell’accesso  11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5.1. Eccezioni assolute   11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5.2. Eccezioni relative  12 </a:t>
            </a:r>
          </a:p>
          <a:p>
            <a:pPr marL="45720" marR="0" indent="137160" algn="l">
              <a:lnSpc>
                <a:spcPts val="1300"/>
              </a:lnSpc>
              <a:spcBef>
                <a:spcPts val="1205"/>
              </a:spcBef>
              <a:spcAft>
                <a:spcPts val="0"/>
              </a:spcAft>
              <a:buFont typeface="Bookman Old Style"/>
              <a:buAutoNum type="arabicPeriod"/>
              <a:tabLst>
                <a:tab pos="6126480" algn="r"/>
              </a:tabLst>
            </a:pPr>
            <a:r>
              <a:rPr lang="it-IT" sz="1100" spc="0">
                <a:solidFill>
                  <a:srgbClr val="000000"/>
                </a:solidFill>
                <a:latin typeface="Bookman Old Style" panose="02020603050405020304" pitchFamily="1"/>
              </a:rPr>
              <a:t>Entrata in vigore  13 </a:t>
            </a:r>
          </a:p>
          <a:p>
            <a:pPr marL="4572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MODULISTICA - PROPOSTE 15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Regolamento in materia di accesso civico e accesso generalizzato  15 </a:t>
            </a:r>
          </a:p>
          <a:p>
            <a:pPr marL="182880" marR="0" indent="0" algn="l">
              <a:lnSpc>
                <a:spcPts val="1300"/>
              </a:lnSpc>
              <a:spcBef>
                <a:spcPts val="1230"/>
              </a:spcBef>
              <a:spcAft>
                <a:spcPts val="0"/>
              </a:spcAft>
              <a:tabLst>
                <a:tab pos="6126480" algn="r"/>
              </a:tabLst>
            </a:pPr>
            <a:r>
              <a:rPr lang="it-IT" sz="1100" spc="0">
                <a:solidFill>
                  <a:srgbClr val="000000"/>
                </a:solidFill>
                <a:latin typeface="Bookman Old Style" panose="02020603050405020304" pitchFamily="1"/>
              </a:rPr>
              <a:t>Mod.1 Richiesta di accesso civico 27 </a:t>
            </a:r>
          </a:p>
          <a:p>
            <a:pPr marL="182880" marR="0" indent="0" algn="l">
              <a:lnSpc>
                <a:spcPts val="1300"/>
              </a:lnSpc>
              <a:spcBef>
                <a:spcPts val="1200"/>
              </a:spcBef>
              <a:spcAft>
                <a:spcPts val="0"/>
              </a:spcAft>
              <a:tabLst>
                <a:tab pos="6126480" algn="r"/>
              </a:tabLst>
            </a:pPr>
            <a:r>
              <a:rPr lang="it-IT" sz="1100" spc="0">
                <a:solidFill>
                  <a:srgbClr val="000000"/>
                </a:solidFill>
                <a:latin typeface="Bookman Old Style" panose="02020603050405020304" pitchFamily="1"/>
              </a:rPr>
              <a:t>Mod. 2 Richiesta di accesso generalizzato 29 </a:t>
            </a:r>
          </a:p>
          <a:p>
            <a:pPr marL="182880" marR="0" indent="0" algn="l">
              <a:lnSpc>
                <a:spcPts val="1300"/>
              </a:lnSpc>
              <a:spcBef>
                <a:spcPts val="1225"/>
              </a:spcBef>
              <a:spcAft>
                <a:spcPts val="0"/>
              </a:spcAft>
              <a:tabLst>
                <a:tab pos="6126480" algn="r"/>
              </a:tabLst>
            </a:pPr>
            <a:r>
              <a:rPr lang="it-IT" sz="1100" spc="0">
                <a:solidFill>
                  <a:srgbClr val="000000"/>
                </a:solidFill>
                <a:latin typeface="Bookman Old Style" panose="02020603050405020304" pitchFamily="1"/>
              </a:rPr>
              <a:t>Mod. 3 Comunicazione ai soggetti controinteressati 32 </a:t>
            </a:r>
          </a:p>
          <a:p>
            <a:pPr marL="182880" marR="0" indent="0" algn="l">
              <a:lnSpc>
                <a:spcPts val="1300"/>
              </a:lnSpc>
              <a:spcBef>
                <a:spcPts val="1225"/>
              </a:spcBef>
              <a:spcAft>
                <a:spcPts val="0"/>
              </a:spcAft>
            </a:pPr>
            <a:r>
              <a:rPr lang="it-IT" sz="1100" spc="-10">
                <a:solidFill>
                  <a:srgbClr val="000000"/>
                </a:solidFill>
                <a:latin typeface="Bookman Old Style" panose="02020603050405020304" pitchFamily="1"/>
              </a:rPr>
              <a:t>Mod.4 Provvedimento di diniego/differimento della richiesta di accesso generalizzato 33 </a:t>
            </a:r>
          </a:p>
          <a:p>
            <a:pPr marL="182880" marR="0" indent="-182880" algn="l">
              <a:lnSpc>
                <a:spcPts val="2500"/>
              </a:lnSpc>
              <a:spcBef>
                <a:spcPts val="10"/>
              </a:spcBef>
              <a:spcAft>
                <a:spcPts val="0"/>
              </a:spcAft>
              <a:tabLst>
                <a:tab pos="6126480" algn="r"/>
              </a:tabLst>
            </a:pPr>
            <a:r>
              <a:rPr lang="it-IT" sz="1100" spc="0">
                <a:solidFill>
                  <a:srgbClr val="000000"/>
                </a:solidFill>
                <a:latin typeface="Bookman Old Style" panose="02020603050405020304" pitchFamily="1"/>
              </a:rPr>
              <a:t>APPENDICE 34 </a:t>
            </a:r>
            <a:r>
              <a:t/>
            </a:r>
            <a:br/>
            <a:r>
              <a:rPr lang="it-IT" sz="1100" spc="0">
                <a:solidFill>
                  <a:srgbClr val="000000"/>
                </a:solidFill>
                <a:latin typeface="Bookman Old Style" panose="02020603050405020304" pitchFamily="1"/>
              </a:rPr>
              <a:t>ANAC – Bozza Schema di “Linee Guida recanti indicazioni operative ai fini della </a:t>
            </a:r>
          </a:p>
          <a:p>
            <a:pPr marL="182880" marR="0" indent="0" algn="l">
              <a:lnSpc>
                <a:spcPts val="1300"/>
              </a:lnSpc>
              <a:spcBef>
                <a:spcPts val="220"/>
              </a:spcBef>
              <a:spcAft>
                <a:spcPts val="0"/>
              </a:spcAft>
            </a:pPr>
            <a:r>
              <a:rPr lang="it-IT" sz="1100" spc="0">
                <a:solidFill>
                  <a:srgbClr val="000000"/>
                </a:solidFill>
                <a:latin typeface="Bookman Old Style" panose="02020603050405020304" pitchFamily="1"/>
              </a:rPr>
              <a:t>definizione delle esclusioni e dei limiti all’accesso civico di cui all’art. 5 co. 2 del d.lgs. </a:t>
            </a:r>
          </a:p>
          <a:p>
            <a:pPr marL="182880" marR="0" indent="0" algn="l">
              <a:lnSpc>
                <a:spcPts val="1300"/>
              </a:lnSpc>
              <a:spcBef>
                <a:spcPts val="190"/>
              </a:spcBef>
              <a:spcAft>
                <a:spcPts val="2165"/>
              </a:spcAft>
              <a:tabLst>
                <a:tab pos="6126480" algn="r"/>
              </a:tabLst>
            </a:pPr>
            <a:r>
              <a:rPr lang="it-IT" sz="1100" spc="0">
                <a:solidFill>
                  <a:srgbClr val="000000"/>
                </a:solidFill>
                <a:latin typeface="Bookman Old Style" panose="02020603050405020304" pitchFamily="1"/>
              </a:rPr>
              <a:t>33/2013”.  34 </a:t>
            </a:r>
          </a:p>
        </p:txBody>
      </p:sp>
      <p:sp>
        <p:nvSpPr>
          <p:cNvPr id="18" name="Segnaposto testo 17"/>
          <p:cNvSpPr>
            <a:spLocks noGrp="1"/>
          </p:cNvSpPr>
          <p:nvPr>
            <p:ph type="body" idx="10"/>
          </p:nvPr>
        </p:nvSpPr>
        <p:spPr>
          <a:xfrm>
            <a:off x="3686175" y="9593580"/>
            <a:ext cx="183515"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3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57" name="Segnaposto testo 156"/>
          <p:cNvSpPr>
            <a:spLocks noGrp="1"/>
          </p:cNvSpPr>
          <p:nvPr>
            <p:ph type="body" idx="10"/>
          </p:nvPr>
        </p:nvSpPr>
        <p:spPr>
          <a:xfrm>
            <a:off x="703580" y="901700"/>
            <a:ext cx="6155690" cy="3826510"/>
          </a:xfrm>
          <a:prstGeom prst="rect">
            <a:avLst/>
          </a:prstGeom>
          <a:noFill/>
          <a:ln w="0" cmpd="sng">
            <a:noFill/>
            <a:prstDash val="solid"/>
          </a:ln>
        </p:spPr>
        <p:txBody>
          <a:bodyPr vert="horz" lIns="0" tIns="2540" rIns="0" bIns="0" anchor="t"/>
          <a:lstStyle/>
          <a:p>
            <a:pPr marL="0" marR="5120640" indent="0" algn="l">
              <a:lnSpc>
                <a:spcPts val="1300"/>
              </a:lnSpc>
              <a:spcAft>
                <a:spcPts val="0"/>
              </a:spcAft>
            </a:pPr>
            <a:r>
              <a:rPr lang="it-IT" sz="1100" spc="0">
                <a:solidFill>
                  <a:srgbClr val="000000"/>
                </a:solidFill>
                <a:latin typeface="Times New Roman" panose="02020603050405020304" pitchFamily="1"/>
              </a:rPr>
              <a:t>□ il seguente dato ... </a:t>
            </a:r>
          </a:p>
          <a:p>
            <a:pPr marL="0" marR="0" indent="0" algn="ctr">
              <a:lnSpc>
                <a:spcPts val="1200"/>
              </a:lnSpc>
              <a:spcBef>
                <a:spcPts val="3305"/>
              </a:spcBef>
              <a:spcAft>
                <a:spcPts val="0"/>
              </a:spcAft>
            </a:pPr>
            <a:r>
              <a:rPr lang="it-IT" sz="1050" b="1" spc="25">
                <a:solidFill>
                  <a:srgbClr val="000000"/>
                </a:solidFill>
                <a:latin typeface="Times New Roman" panose="02020603050405020304" pitchFamily="1"/>
              </a:rPr>
              <a:t>DICHIARA </a:t>
            </a:r>
          </a:p>
          <a:p>
            <a:pPr marL="0" marR="0" indent="0" algn="l">
              <a:lnSpc>
                <a:spcPts val="1300"/>
              </a:lnSpc>
              <a:spcBef>
                <a:spcPts val="1010"/>
              </a:spcBef>
              <a:spcAft>
                <a:spcPts val="0"/>
              </a:spcAft>
            </a:pPr>
            <a:r>
              <a:rPr lang="it-IT" sz="1100" spc="0">
                <a:solidFill>
                  <a:srgbClr val="000000"/>
                </a:solidFill>
                <a:latin typeface="Times New Roman" panose="02020603050405020304" pitchFamily="1"/>
              </a:rPr>
              <a:t>□ di conoscere le sanzioni amministrative e penali previste dagli artt. 75 e 76 del D.P.R. 445/2000, “Testo unico delle disposizioni legislative e regolamentari in materia di documentazione amministrativa”(1); </a:t>
            </a:r>
          </a:p>
          <a:p>
            <a:pPr marL="0" marR="0" indent="0" algn="l">
              <a:lnSpc>
                <a:spcPts val="1200"/>
              </a:lnSpc>
              <a:spcBef>
                <a:spcPts val="3270"/>
              </a:spcBef>
              <a:spcAft>
                <a:spcPts val="0"/>
              </a:spcAft>
            </a:pPr>
            <a:r>
              <a:rPr lang="it-IT" sz="1100" spc="-5">
                <a:solidFill>
                  <a:srgbClr val="000000"/>
                </a:solidFill>
                <a:latin typeface="Times New Roman" panose="02020603050405020304" pitchFamily="1"/>
              </a:rPr>
              <a:t>□ di voler ricevere quanto richiesto, personalmente presso lo Sportello dell’Ufficio Relazioni con il Pubblico, </a:t>
            </a:r>
          </a:p>
          <a:p>
            <a:pPr marL="0" marR="0" indent="0" algn="l">
              <a:lnSpc>
                <a:spcPts val="1200"/>
              </a:lnSpc>
              <a:spcBef>
                <a:spcPts val="35"/>
              </a:spcBef>
              <a:spcAft>
                <a:spcPts val="0"/>
              </a:spcAft>
              <a:tabLst>
                <a:tab pos="6126480" algn="r"/>
              </a:tabLst>
            </a:pPr>
            <a:r>
              <a:rPr lang="it-IT" sz="1100" spc="0">
                <a:solidFill>
                  <a:srgbClr val="000000"/>
                </a:solidFill>
                <a:latin typeface="Times New Roman" panose="02020603050405020304" pitchFamily="1"/>
              </a:rPr>
              <a:t>oppure al proprio indirizzo di posta elettronica , oppure al seguente n. </a:t>
            </a:r>
          </a:p>
          <a:p>
            <a:pPr marL="0" marR="0" indent="0" algn="l">
              <a:lnSpc>
                <a:spcPts val="1200"/>
              </a:lnSpc>
              <a:spcBef>
                <a:spcPts val="30"/>
              </a:spcBef>
              <a:spcAft>
                <a:spcPts val="0"/>
              </a:spcAft>
              <a:tabLst>
                <a:tab pos="1645920" algn="l"/>
              </a:tabLst>
            </a:pPr>
            <a:r>
              <a:rPr lang="it-IT" sz="1100" spc="-25">
                <a:solidFill>
                  <a:srgbClr val="000000"/>
                </a:solidFill>
                <a:latin typeface="Times New Roman" panose="02020603050405020304" pitchFamily="1"/>
              </a:rPr>
              <a:t>di fax , </a:t>
            </a:r>
          </a:p>
          <a:p>
            <a:pPr marL="0" marR="0" indent="0" algn="l">
              <a:lnSpc>
                <a:spcPts val="1200"/>
              </a:lnSpc>
              <a:spcBef>
                <a:spcPts val="1015"/>
              </a:spcBef>
              <a:spcAft>
                <a:spcPts val="0"/>
              </a:spcAft>
              <a:tabLst>
                <a:tab pos="6126480" algn="r"/>
              </a:tabLst>
            </a:pPr>
            <a:r>
              <a:rPr lang="it-IT" sz="1100" spc="0">
                <a:solidFill>
                  <a:srgbClr val="000000"/>
                </a:solidFill>
                <a:latin typeface="Times New Roman" panose="02020603050405020304" pitchFamily="1"/>
              </a:rPr>
              <a:t>oppure che gli atti siano inviati al seguente indirizzo mediante raccomandata con avviso di </a:t>
            </a:r>
          </a:p>
          <a:p>
            <a:pPr marL="0" marR="0" indent="0" algn="l">
              <a:lnSpc>
                <a:spcPts val="1200"/>
              </a:lnSpc>
              <a:spcBef>
                <a:spcPts val="35"/>
              </a:spcBef>
              <a:spcAft>
                <a:spcPts val="0"/>
              </a:spcAft>
            </a:pPr>
            <a:r>
              <a:rPr lang="it-IT" sz="1100" spc="0">
                <a:solidFill>
                  <a:srgbClr val="000000"/>
                </a:solidFill>
                <a:latin typeface="Times New Roman" panose="02020603050405020304" pitchFamily="1"/>
              </a:rPr>
              <a:t>ricevimento con spesa a proprio carico. (2) </a:t>
            </a:r>
          </a:p>
          <a:p>
            <a:pPr marL="0" marR="0" indent="0" algn="r">
              <a:lnSpc>
                <a:spcPts val="1200"/>
              </a:lnSpc>
              <a:spcBef>
                <a:spcPts val="3295"/>
              </a:spcBef>
              <a:spcAft>
                <a:spcPts val="4375"/>
              </a:spcAft>
            </a:pPr>
            <a:r>
              <a:rPr lang="it-IT" sz="1100" spc="0">
                <a:solidFill>
                  <a:srgbClr val="000000"/>
                </a:solidFill>
                <a:latin typeface="Times New Roman" panose="02020603050405020304" pitchFamily="1"/>
              </a:rPr>
              <a:t>(Si allega copia del proprio documento d’identità) </a:t>
            </a:r>
          </a:p>
        </p:txBody>
      </p:sp>
      <p:sp>
        <p:nvSpPr>
          <p:cNvPr id="158" name="Segnaposto testo 157"/>
          <p:cNvSpPr>
            <a:spLocks noGrp="1"/>
          </p:cNvSpPr>
          <p:nvPr>
            <p:ph type="body" idx="10"/>
          </p:nvPr>
        </p:nvSpPr>
        <p:spPr>
          <a:xfrm>
            <a:off x="703580" y="4728210"/>
            <a:ext cx="6155690" cy="576580"/>
          </a:xfrm>
          <a:prstGeom prst="rect">
            <a:avLst/>
          </a:prstGeom>
          <a:noFill/>
          <a:ln w="0" cmpd="sng">
            <a:noFill/>
            <a:prstDash val="solid"/>
          </a:ln>
        </p:spPr>
        <p:txBody>
          <a:bodyPr vert="horz" lIns="0" tIns="147955" rIns="0" bIns="0" anchor="t"/>
          <a:lstStyle/>
          <a:p>
            <a:pPr marL="411480" marR="0" indent="0" algn="l">
              <a:lnSpc>
                <a:spcPts val="1200"/>
              </a:lnSpc>
              <a:spcAft>
                <a:spcPts val="2125"/>
              </a:spcAft>
            </a:pPr>
            <a:r>
              <a:rPr lang="it-IT" sz="1100" spc="-5">
                <a:solidFill>
                  <a:srgbClr val="000000"/>
                </a:solidFill>
                <a:latin typeface="Times New Roman" panose="02020603050405020304" pitchFamily="1"/>
              </a:rPr>
              <a:t>(luogo e data) </a:t>
            </a:r>
          </a:p>
        </p:txBody>
      </p:sp>
      <p:sp>
        <p:nvSpPr>
          <p:cNvPr id="159" name="Segnaposto testo 158"/>
          <p:cNvSpPr>
            <a:spLocks noGrp="1"/>
          </p:cNvSpPr>
          <p:nvPr>
            <p:ph type="body" idx="10"/>
          </p:nvPr>
        </p:nvSpPr>
        <p:spPr>
          <a:xfrm>
            <a:off x="703580" y="5304790"/>
            <a:ext cx="6155690" cy="863600"/>
          </a:xfrm>
          <a:prstGeom prst="rect">
            <a:avLst/>
          </a:prstGeom>
          <a:noFill/>
          <a:ln w="0" cmpd="sng">
            <a:noFill/>
            <a:prstDash val="solid"/>
          </a:ln>
        </p:spPr>
        <p:txBody>
          <a:bodyPr vert="horz" lIns="0" tIns="147320" rIns="0" bIns="0" anchor="t"/>
          <a:lstStyle/>
          <a:p>
            <a:pPr marL="3520440" marR="0" indent="0" algn="l">
              <a:lnSpc>
                <a:spcPts val="1200"/>
              </a:lnSpc>
              <a:spcAft>
                <a:spcPts val="4355"/>
              </a:spcAft>
            </a:pPr>
            <a:r>
              <a:rPr lang="it-IT" sz="1100" spc="0">
                <a:solidFill>
                  <a:srgbClr val="000000"/>
                </a:solidFill>
                <a:latin typeface="Times New Roman" panose="02020603050405020304" pitchFamily="1"/>
              </a:rPr>
              <a:t>(firma per esteso leggibile) </a:t>
            </a:r>
          </a:p>
        </p:txBody>
      </p:sp>
      <p:sp>
        <p:nvSpPr>
          <p:cNvPr id="160" name="Segnaposto testo 159"/>
          <p:cNvSpPr>
            <a:spLocks noGrp="1"/>
          </p:cNvSpPr>
          <p:nvPr>
            <p:ph type="body" idx="10"/>
          </p:nvPr>
        </p:nvSpPr>
        <p:spPr>
          <a:xfrm>
            <a:off x="703580" y="6168390"/>
            <a:ext cx="6155690" cy="3425190"/>
          </a:xfrm>
          <a:prstGeom prst="rect">
            <a:avLst/>
          </a:prstGeom>
          <a:noFill/>
          <a:ln w="0" cmpd="sng">
            <a:noFill/>
            <a:prstDash val="solid"/>
          </a:ln>
        </p:spPr>
        <p:txBody>
          <a:bodyPr vert="horz" lIns="0" tIns="21590" rIns="0" bIns="0" anchor="t"/>
          <a:lstStyle/>
          <a:p>
            <a:pPr marL="0" marR="0" indent="0" algn="l">
              <a:lnSpc>
                <a:spcPts val="1200"/>
              </a:lnSpc>
              <a:spcAft>
                <a:spcPts val="0"/>
              </a:spcAft>
            </a:pPr>
            <a:r>
              <a:rPr lang="it-IT" sz="1100" spc="-40">
                <a:solidFill>
                  <a:srgbClr val="000000"/>
                </a:solidFill>
                <a:latin typeface="Times New Roman" panose="02020603050405020304" pitchFamily="1"/>
              </a:rPr>
              <a:t>*Dati obbligatori </a:t>
            </a:r>
          </a:p>
          <a:p>
            <a:pPr marL="0" marR="0" indent="137160" algn="just">
              <a:lnSpc>
                <a:spcPts val="900"/>
              </a:lnSpc>
              <a:spcBef>
                <a:spcPts val="1170"/>
              </a:spcBef>
              <a:spcAft>
                <a:spcPts val="0"/>
              </a:spcAft>
              <a:buFont typeface="Times New Roman"/>
              <a:buAutoNum type="arabicPeriod"/>
            </a:pPr>
            <a:r>
              <a:rPr lang="it-IT" sz="800" spc="0">
                <a:solidFill>
                  <a:srgbClr val="000000"/>
                </a:solidFill>
                <a:latin typeface="Times New Roman" panose="02020603050405020304" pitchFamily="1"/>
              </a:rPr>
              <a:t>Art. 75, D.P.R. n. 445/2000: “Fermo restando quanto previsto dall’articolo 76, qualora dal controllo di cui all’art. 71 emerga la non veridicità del contenuto della dichiarazione, il dichiarante decade dai benefici eventualmente conseguiti al provvedimento emanato sulla base della dichiarazione non veritiera.” </a:t>
            </a:r>
          </a:p>
          <a:p>
            <a:pPr marL="0" marR="0" indent="0" algn="just">
              <a:lnSpc>
                <a:spcPts val="900"/>
              </a:lnSpc>
              <a:spcBef>
                <a:spcPts val="60"/>
              </a:spcBef>
              <a:spcAft>
                <a:spcPts val="0"/>
              </a:spcAft>
            </a:pPr>
            <a:r>
              <a:rPr lang="it-IT" sz="800" spc="0">
                <a:solidFill>
                  <a:srgbClr val="000000"/>
                </a:solidFill>
                <a:latin typeface="Times New Roman" panose="02020603050405020304" pitchFamily="1"/>
              </a:rPr>
              <a:t>Art. 76, D.P.R. n. 445/2000: “Chiunque rilascia dichiarazioni mendaci, forma atti falsi o ne fa uso nei casi previsti dal presente testo unico e punito ai sensi del codice penale e delle leggi speciali in materia. L’esibizione di un atto contenente dati non rispondenti a verità equivale ad uso di atto falso. Le dichiarazioni sostitutive rese ai sensi degli articoli 46 e 47 e le dichiarazioni rese per conto delle persone indicate nell’art. 4, comma 2, sono considerate come fatte a pubblico ufficiale. Se i reati indicati nei commi 1, 2 e 3 sono commessi per ottenere la nomina ad un pubblico ufficio o l’autorizzazione all’esercizio di una professione o arte, il giudice, nei casi più gravi, può applicare l’interdizione temporanea dai pubblici uffici o dalla professione e arte”. </a:t>
            </a:r>
          </a:p>
          <a:p>
            <a:pPr marL="0" marR="274320" indent="137160" algn="l">
              <a:lnSpc>
                <a:spcPts val="900"/>
              </a:lnSpc>
              <a:spcBef>
                <a:spcPts val="30"/>
              </a:spcBef>
              <a:spcAft>
                <a:spcPts val="0"/>
              </a:spcAft>
              <a:buFont typeface="Times New Roman"/>
              <a:buAutoNum type="arabicPeriod"/>
            </a:pPr>
            <a:r>
              <a:rPr lang="it-IT" sz="800" spc="0">
                <a:solidFill>
                  <a:srgbClr val="000000"/>
                </a:solidFill>
                <a:latin typeface="Times New Roman" panose="02020603050405020304" pitchFamily="1"/>
              </a:rPr>
              <a:t>Il rilascio di dati o documenti in formato elettronico o cartaceo è gratuito, salvo il rimborso del costo effettivamente sostenuto e documentato dall’amministrazione per la riproduzione su supporti materiali. </a:t>
            </a:r>
          </a:p>
          <a:p>
            <a:pPr marL="0" marR="0" indent="0" algn="l">
              <a:lnSpc>
                <a:spcPts val="900"/>
              </a:lnSpc>
              <a:spcBef>
                <a:spcPts val="1270"/>
              </a:spcBef>
              <a:spcAft>
                <a:spcPts val="0"/>
              </a:spcAft>
            </a:pPr>
            <a:r>
              <a:rPr lang="it-IT" sz="800" b="1" spc="0">
                <a:solidFill>
                  <a:srgbClr val="000000"/>
                </a:solidFill>
                <a:latin typeface="Times New Roman" panose="02020603050405020304" pitchFamily="1"/>
              </a:rPr>
              <a:t>Informativa sul trattamento dei dati personali forniti con la richiesta </a:t>
            </a:r>
          </a:p>
          <a:p>
            <a:pPr marL="0" marR="0" indent="0" algn="l">
              <a:lnSpc>
                <a:spcPts val="900"/>
              </a:lnSpc>
              <a:spcBef>
                <a:spcPts val="5"/>
              </a:spcBef>
              <a:spcAft>
                <a:spcPts val="0"/>
              </a:spcAft>
            </a:pPr>
            <a:r>
              <a:rPr lang="it-IT" sz="800" b="1" spc="0">
                <a:solidFill>
                  <a:srgbClr val="000000"/>
                </a:solidFill>
                <a:latin typeface="Times New Roman" panose="02020603050405020304" pitchFamily="1"/>
              </a:rPr>
              <a:t>Art. 13 del d.lgs. 196/2003 - “Codice in materia di protezione dei dati personali” </a:t>
            </a:r>
          </a:p>
          <a:p>
            <a:pPr marL="0" marR="0" indent="137160" algn="l">
              <a:lnSpc>
                <a:spcPts val="900"/>
              </a:lnSpc>
              <a:spcBef>
                <a:spcPts val="25"/>
              </a:spcBef>
              <a:spcAft>
                <a:spcPts val="0"/>
              </a:spcAft>
              <a:buFont typeface="Times New Roman"/>
              <a:buAutoNum type="arabicPeriod"/>
            </a:pPr>
            <a:r>
              <a:rPr lang="it-IT" sz="800" b="1" spc="-5">
                <a:solidFill>
                  <a:srgbClr val="000000"/>
                </a:solidFill>
                <a:latin typeface="Times New Roman" panose="02020603050405020304" pitchFamily="1"/>
              </a:rPr>
              <a:t>Finalità del trattamento </a:t>
            </a:r>
          </a:p>
          <a:p>
            <a:pPr marL="0" marR="0" indent="0" algn="l">
              <a:lnSpc>
                <a:spcPts val="900"/>
              </a:lnSpc>
              <a:spcBef>
                <a:spcPts val="0"/>
              </a:spcBef>
              <a:spcAft>
                <a:spcPts val="0"/>
              </a:spcAft>
              <a:tabLst>
                <a:tab pos="6126480" algn="r"/>
              </a:tabLst>
            </a:pPr>
            <a:r>
              <a:rPr lang="it-IT" sz="800" spc="0">
                <a:solidFill>
                  <a:srgbClr val="000000"/>
                </a:solidFill>
                <a:latin typeface="Times New Roman" panose="02020603050405020304" pitchFamily="1"/>
              </a:rPr>
              <a:t>I dati personali verranno trattati dal Comune di per lo svolgimento delle proprie funzioni istituzionali in relazione al procedimento avviato. </a:t>
            </a:r>
          </a:p>
          <a:p>
            <a:pPr marL="0" marR="0" indent="137160" algn="l">
              <a:lnSpc>
                <a:spcPts val="900"/>
              </a:lnSpc>
              <a:spcBef>
                <a:spcPts val="5"/>
              </a:spcBef>
              <a:spcAft>
                <a:spcPts val="0"/>
              </a:spcAft>
              <a:buFont typeface="Times New Roman"/>
              <a:buAutoNum type="arabicPeriod"/>
            </a:pPr>
            <a:r>
              <a:rPr lang="it-IT" sz="800" b="1" spc="-5">
                <a:solidFill>
                  <a:srgbClr val="000000"/>
                </a:solidFill>
                <a:latin typeface="Times New Roman" panose="02020603050405020304" pitchFamily="1"/>
              </a:rPr>
              <a:t>Natura del conferimento </a:t>
            </a:r>
          </a:p>
          <a:p>
            <a:pPr marL="0" marR="0" indent="0" algn="just">
              <a:lnSpc>
                <a:spcPts val="900"/>
              </a:lnSpc>
              <a:spcBef>
                <a:spcPts val="25"/>
              </a:spcBef>
              <a:spcAft>
                <a:spcPts val="0"/>
              </a:spcAft>
            </a:pPr>
            <a:r>
              <a:rPr lang="it-IT" sz="800" spc="0">
                <a:solidFill>
                  <a:srgbClr val="000000"/>
                </a:solidFill>
                <a:latin typeface="Times New Roman" panose="02020603050405020304" pitchFamily="1"/>
              </a:rPr>
              <a:t>Il conferimento dei dati personali e obbligatorio, in quanto in mancanza di esso non sarà possibile dare inizio al procedimento menzionato in precedenza e provvedere all’emanazione del provvedimento conclusivo dello stesso. </a:t>
            </a:r>
          </a:p>
          <a:p>
            <a:pPr marL="0" marR="0" indent="137160" algn="l">
              <a:lnSpc>
                <a:spcPts val="900"/>
              </a:lnSpc>
              <a:spcBef>
                <a:spcPts val="5"/>
              </a:spcBef>
              <a:spcAft>
                <a:spcPts val="0"/>
              </a:spcAft>
              <a:buFont typeface="Times New Roman"/>
              <a:buAutoNum type="arabicPeriod"/>
            </a:pPr>
            <a:r>
              <a:rPr lang="it-IT" sz="800" b="1" spc="-5">
                <a:solidFill>
                  <a:srgbClr val="000000"/>
                </a:solidFill>
                <a:latin typeface="Times New Roman" panose="02020603050405020304" pitchFamily="1"/>
              </a:rPr>
              <a:t>Modalità del trattamento </a:t>
            </a:r>
          </a:p>
          <a:p>
            <a:pPr marL="0" marR="0" indent="0" algn="just">
              <a:lnSpc>
                <a:spcPts val="900"/>
              </a:lnSpc>
              <a:spcBef>
                <a:spcPts val="30"/>
              </a:spcBef>
              <a:spcAft>
                <a:spcPts val="0"/>
              </a:spcAft>
            </a:pPr>
            <a:r>
              <a:rPr lang="it-IT" sz="800" spc="0">
                <a:solidFill>
                  <a:srgbClr val="000000"/>
                </a:solidFill>
                <a:latin typeface="Times New Roman" panose="02020603050405020304" pitchFamily="1"/>
              </a:rPr>
              <a:t>In relazione alle finalità di cui sopra, il trattamento dei dati personali avverrà con modalità informatiche e manuali, in modo da garantire la riservatezza e la sicurezza degli stessi. I dati non saranno diffusi, potranno essere eventualmente utilizzati in maniera anonima per la creazione di profili degli utenti del servizio. </a:t>
            </a:r>
          </a:p>
          <a:p>
            <a:pPr marL="0" marR="0" indent="137160" algn="just">
              <a:lnSpc>
                <a:spcPts val="900"/>
              </a:lnSpc>
              <a:spcBef>
                <a:spcPts val="45"/>
              </a:spcBef>
              <a:spcAft>
                <a:spcPts val="1075"/>
              </a:spcAft>
              <a:buFont typeface="Times New Roman"/>
              <a:buAutoNum type="arabicPeriod"/>
            </a:pPr>
            <a:r>
              <a:rPr lang="it-IT" sz="800" b="1" spc="0">
                <a:solidFill>
                  <a:srgbClr val="000000"/>
                </a:solidFill>
                <a:latin typeface="Times New Roman" panose="02020603050405020304" pitchFamily="1"/>
              </a:rPr>
              <a:t>Categorie di soggetti ai quali i dati personali possono essere comunicati o che possono venirne a conoscenza in qualità di Responsabili o Incaricati </a:t>
            </a:r>
          </a:p>
        </p:txBody>
      </p:sp>
      <p:sp>
        <p:nvSpPr>
          <p:cNvPr id="161" name="Segnaposto testo 160"/>
          <p:cNvSpPr>
            <a:spLocks noGrp="1"/>
          </p:cNvSpPr>
          <p:nvPr>
            <p:ph type="body" idx="10"/>
          </p:nvPr>
        </p:nvSpPr>
        <p:spPr>
          <a:xfrm>
            <a:off x="3652520" y="9593580"/>
            <a:ext cx="257175"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14">
                <a:solidFill>
                  <a:srgbClr val="000000"/>
                </a:solidFill>
                <a:latin typeface="Calibri" panose="02020603050405020304" pitchFamily="1"/>
              </a:rPr>
              <a:t>30 </a:t>
            </a:r>
          </a:p>
        </p:txBody>
      </p:sp>
      <p:cxnSp>
        <p:nvCxnSpPr>
          <p:cNvPr id="162" name="Connettore 1 161"/>
          <p:cNvCxnSpPr/>
          <p:nvPr/>
        </p:nvCxnSpPr>
        <p:spPr>
          <a:xfrm>
            <a:off x="703580" y="4733290"/>
            <a:ext cx="1482725" cy="0"/>
          </a:xfrm>
          <a:prstGeom prst="line">
            <a:avLst/>
          </a:prstGeom>
          <a:ln w="8890" cmpd="sng">
            <a:solidFill>
              <a:srgbClr val="000000"/>
            </a:solidFill>
          </a:ln>
        </p:spPr>
      </p:cxnSp>
      <p:cxnSp>
        <p:nvCxnSpPr>
          <p:cNvPr id="163" name="Connettore 1 162"/>
          <p:cNvCxnSpPr/>
          <p:nvPr/>
        </p:nvCxnSpPr>
        <p:spPr>
          <a:xfrm>
            <a:off x="4102735" y="5309870"/>
            <a:ext cx="1753235" cy="0"/>
          </a:xfrm>
          <a:prstGeom prst="line">
            <a:avLst/>
          </a:prstGeom>
          <a:ln w="8890" cmpd="sng">
            <a:solidFill>
              <a:srgbClr val="000000"/>
            </a:solidFill>
          </a:ln>
        </p:spPr>
      </p:cxnSp>
      <p:cxnSp>
        <p:nvCxnSpPr>
          <p:cNvPr id="164" name="Connettore 1 163"/>
          <p:cNvCxnSpPr/>
          <p:nvPr/>
        </p:nvCxnSpPr>
        <p:spPr>
          <a:xfrm>
            <a:off x="703580" y="6172200"/>
            <a:ext cx="6112510" cy="0"/>
          </a:xfrm>
          <a:prstGeom prst="line">
            <a:avLst/>
          </a:prstGeom>
          <a:ln w="6350" cmpd="sng">
            <a:solidFill>
              <a:srgbClr val="000000"/>
            </a:solidFill>
          </a:ln>
        </p:spPr>
      </p:cxnSp>
      <p:cxnSp>
        <p:nvCxnSpPr>
          <p:cNvPr id="165" name="Connettore 1 164"/>
          <p:cNvCxnSpPr/>
          <p:nvPr/>
        </p:nvCxnSpPr>
        <p:spPr>
          <a:xfrm>
            <a:off x="868680" y="1185545"/>
            <a:ext cx="5432425" cy="0"/>
          </a:xfrm>
          <a:prstGeom prst="line">
            <a:avLst/>
          </a:prstGeom>
          <a:ln w="18415">
            <a:solidFill>
              <a:srgbClr val="000000"/>
            </a:solidFill>
            <a:prstDash val="sysDot"/>
          </a:ln>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68" name="Segnaposto testo 167"/>
          <p:cNvSpPr>
            <a:spLocks noGrp="1"/>
          </p:cNvSpPr>
          <p:nvPr>
            <p:ph type="body" idx="10"/>
          </p:nvPr>
        </p:nvSpPr>
        <p:spPr>
          <a:xfrm>
            <a:off x="703580" y="901700"/>
            <a:ext cx="6155690" cy="8697595"/>
          </a:xfrm>
          <a:prstGeom prst="rect">
            <a:avLst/>
          </a:prstGeom>
          <a:noFill/>
          <a:ln w="0" cmpd="sng">
            <a:noFill/>
            <a:prstDash val="solid"/>
          </a:ln>
        </p:spPr>
        <p:txBody>
          <a:bodyPr vert="horz" lIns="0" tIns="10160" rIns="0" bIns="0" anchor="t"/>
          <a:lstStyle/>
          <a:p>
            <a:pPr marL="0" marR="0" indent="0" algn="l">
              <a:lnSpc>
                <a:spcPts val="900"/>
              </a:lnSpc>
              <a:spcAft>
                <a:spcPts val="0"/>
              </a:spcAft>
            </a:pPr>
            <a:r>
              <a:rPr lang="it-IT" sz="800" spc="0">
                <a:solidFill>
                  <a:srgbClr val="000000"/>
                </a:solidFill>
                <a:latin typeface="Times New Roman" panose="02020603050405020304" pitchFamily="1"/>
              </a:rPr>
              <a:t>Potranno venire a conoscenza dei dati personali i dipendenti e i collaboratori, anche esterni, del Titolare e i soggetti che forniscono servizi strumentali alle finalità di cui sopra. Tali soggetti agiranno in qualità di Responsabili o Incaricati del trattamento. I dati personali potranno essere comunicati ad altri soggetti pubblici e/o privati unicamente in forza di una disposizione di legge o di regolamento che lo preveda. </a:t>
            </a:r>
          </a:p>
          <a:p>
            <a:pPr marL="0" marR="0" indent="137160" algn="l">
              <a:lnSpc>
                <a:spcPts val="900"/>
              </a:lnSpc>
              <a:spcBef>
                <a:spcPts val="0"/>
              </a:spcBef>
              <a:spcAft>
                <a:spcPts val="0"/>
              </a:spcAft>
              <a:buFont typeface="Times New Roman"/>
              <a:buAutoNum type="arabicPeriod" startAt="5"/>
            </a:pPr>
            <a:r>
              <a:rPr lang="it-IT" sz="800" b="1" spc="-5">
                <a:solidFill>
                  <a:srgbClr val="000000"/>
                </a:solidFill>
                <a:latin typeface="Times New Roman" panose="02020603050405020304" pitchFamily="1"/>
              </a:rPr>
              <a:t>Diritti dell’interessato </a:t>
            </a:r>
          </a:p>
          <a:p>
            <a:pPr marL="0" marR="0" indent="0" algn="l">
              <a:lnSpc>
                <a:spcPts val="900"/>
              </a:lnSpc>
              <a:spcBef>
                <a:spcPts val="0"/>
              </a:spcBef>
              <a:spcAft>
                <a:spcPts val="0"/>
              </a:spcAft>
            </a:pPr>
            <a:r>
              <a:rPr lang="it-IT" sz="800" spc="0">
                <a:solidFill>
                  <a:srgbClr val="000000"/>
                </a:solidFill>
                <a:latin typeface="Times New Roman" panose="02020603050405020304" pitchFamily="1"/>
              </a:rPr>
              <a:t>All’interessato sono riconosciuti i diritti di cui all’art. 7, D.Lgs. n.196/2003 e, in particolare, il diritto di accedere ai propri dati personali, di chiederne la rettifica, l’aggiornamento o la cancellazione se incompleti, erronei o raccolti in violazione di legge, l’opposizione al loro trattamento o la trasformazione in forma anonima. Per l’esercizio di tali diritti, l’interessato può rivolgersi al Responsabile del trattamento dei dati. </a:t>
            </a:r>
          </a:p>
          <a:p>
            <a:pPr marL="0" marR="0" indent="137160" algn="l">
              <a:lnSpc>
                <a:spcPts val="900"/>
              </a:lnSpc>
              <a:spcBef>
                <a:spcPts val="0"/>
              </a:spcBef>
              <a:spcAft>
                <a:spcPts val="0"/>
              </a:spcAft>
              <a:buFont typeface="Times New Roman"/>
              <a:buAutoNum type="arabicPeriod"/>
            </a:pPr>
            <a:r>
              <a:rPr lang="it-IT" sz="800" b="1" spc="0">
                <a:solidFill>
                  <a:srgbClr val="000000"/>
                </a:solidFill>
                <a:latin typeface="Times New Roman" panose="02020603050405020304" pitchFamily="1"/>
              </a:rPr>
              <a:t>Titolare e Responsabili del trattamento </a:t>
            </a:r>
          </a:p>
          <a:p>
            <a:pPr marL="0" marR="0" indent="0" algn="l">
              <a:lnSpc>
                <a:spcPts val="900"/>
              </a:lnSpc>
              <a:spcBef>
                <a:spcPts val="0"/>
              </a:spcBef>
              <a:spcAft>
                <a:spcPts val="0"/>
              </a:spcAft>
              <a:tabLst>
                <a:tab pos="2240280" algn="l"/>
                <a:tab pos="3017520" algn="l"/>
              </a:tabLst>
            </a:pPr>
            <a:r>
              <a:rPr lang="it-IT" sz="800" spc="0">
                <a:solidFill>
                  <a:srgbClr val="000000"/>
                </a:solidFill>
                <a:latin typeface="Times New Roman" panose="02020603050405020304" pitchFamily="1"/>
              </a:rPr>
              <a:t>Il Titolare del trattamento dei dati è il Comune di con sede in </a:t>
            </a:r>
            <a:r>
              <a:rPr lang="it-IT" sz="100" spc="0">
                <a:solidFill>
                  <a:srgbClr val="000000"/>
                </a:solidFill>
                <a:latin typeface="Times New Roman" panose="02020603050405020304" pitchFamily="1"/>
              </a:rPr>
              <a:t> </a:t>
            </a:r>
          </a:p>
          <a:p>
            <a:pPr marL="0" marR="0" indent="0" algn="l">
              <a:lnSpc>
                <a:spcPts val="900"/>
              </a:lnSpc>
              <a:spcBef>
                <a:spcPts val="5"/>
              </a:spcBef>
              <a:spcAft>
                <a:spcPts val="59180"/>
              </a:spcAft>
              <a:tabLst>
                <a:tab pos="1874520" algn="l"/>
              </a:tabLst>
            </a:pPr>
            <a:r>
              <a:rPr lang="it-IT" sz="800" spc="0">
                <a:solidFill>
                  <a:srgbClr val="000000"/>
                </a:solidFill>
                <a:latin typeface="Times New Roman" panose="02020603050405020304" pitchFamily="1"/>
              </a:rPr>
              <a:t>Il Responsabile del trattamento è il sig </a:t>
            </a:r>
            <a:r>
              <a:rPr lang="it-IT" sz="100" spc="0">
                <a:solidFill>
                  <a:srgbClr val="000000"/>
                </a:solidFill>
                <a:latin typeface="Times New Roman" panose="02020603050405020304" pitchFamily="1"/>
              </a:rPr>
              <a:t> </a:t>
            </a:r>
          </a:p>
        </p:txBody>
      </p:sp>
      <p:sp>
        <p:nvSpPr>
          <p:cNvPr id="169" name="Segnaposto testo 168"/>
          <p:cNvSpPr>
            <a:spLocks noGrp="1"/>
          </p:cNvSpPr>
          <p:nvPr>
            <p:ph type="body" idx="10"/>
          </p:nvPr>
        </p:nvSpPr>
        <p:spPr>
          <a:xfrm>
            <a:off x="3652520" y="9599295"/>
            <a:ext cx="254000" cy="162560"/>
          </a:xfrm>
          <a:prstGeom prst="rect">
            <a:avLst/>
          </a:prstGeom>
          <a:noFill/>
          <a:ln w="0" cmpd="sng">
            <a:noFill/>
            <a:prstDash val="solid"/>
          </a:ln>
        </p:spPr>
        <p:txBody>
          <a:bodyPr vert="horz" lIns="0" tIns="11430" rIns="0" bIns="0" anchor="t"/>
          <a:lstStyle/>
          <a:p>
            <a:pPr marL="0" marR="0" indent="0" algn="l">
              <a:lnSpc>
                <a:spcPts val="1100"/>
              </a:lnSpc>
              <a:spcAft>
                <a:spcPts val="0"/>
              </a:spcAft>
            </a:pPr>
            <a:r>
              <a:rPr lang="it-IT" sz="1050" b="1" spc="125">
                <a:solidFill>
                  <a:srgbClr val="000000"/>
                </a:solidFill>
                <a:latin typeface="Calibri" panose="02020603050405020304" pitchFamily="1"/>
              </a:rPr>
              <a:t>31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2" name="Segnaposto testo 171"/>
          <p:cNvSpPr>
            <a:spLocks noGrp="1"/>
          </p:cNvSpPr>
          <p:nvPr>
            <p:ph type="body" idx="10"/>
          </p:nvPr>
        </p:nvSpPr>
        <p:spPr>
          <a:xfrm>
            <a:off x="701675" y="876300"/>
            <a:ext cx="6155690" cy="7186930"/>
          </a:xfrm>
          <a:prstGeom prst="rect">
            <a:avLst/>
          </a:prstGeom>
          <a:noFill/>
          <a:ln w="0" cmpd="sng">
            <a:noFill/>
            <a:prstDash val="solid"/>
          </a:ln>
        </p:spPr>
        <p:txBody>
          <a:bodyPr vert="horz" lIns="0" tIns="33020" rIns="0" bIns="0" anchor="t"/>
          <a:lstStyle/>
          <a:p>
            <a:pPr marL="0" marR="0" indent="0" algn="r">
              <a:lnSpc>
                <a:spcPts val="1500"/>
              </a:lnSpc>
              <a:spcAft>
                <a:spcPts val="0"/>
              </a:spcAft>
            </a:pPr>
            <a:r>
              <a:rPr lang="it-IT" sz="1400" u="sng" spc="-15">
                <a:solidFill>
                  <a:srgbClr val="000000"/>
                </a:solidFill>
                <a:latin typeface="Times New Roman" panose="02020603050405020304" pitchFamily="1"/>
              </a:rPr>
              <a:t>FAC-SIMILE</a:t>
            </a:r>
            <a:r>
              <a:rPr lang="it-IT" sz="100" spc="-15">
                <a:solidFill>
                  <a:srgbClr val="000000"/>
                </a:solidFill>
                <a:latin typeface="Times New Roman" panose="02020603050405020304" pitchFamily="1"/>
              </a:rPr>
              <a:t> </a:t>
            </a:r>
          </a:p>
          <a:p>
            <a:pPr marL="0" marR="0" indent="0" algn="r">
              <a:lnSpc>
                <a:spcPts val="1400"/>
              </a:lnSpc>
              <a:spcBef>
                <a:spcPts val="2625"/>
              </a:spcBef>
              <a:spcAft>
                <a:spcPts val="0"/>
              </a:spcAft>
            </a:pPr>
            <a:r>
              <a:rPr lang="it-IT" sz="1250" spc="15">
                <a:solidFill>
                  <a:srgbClr val="000000"/>
                </a:solidFill>
                <a:latin typeface="Times New Roman" panose="02020603050405020304" pitchFamily="1"/>
              </a:rPr>
              <a:t>MOD. 3 COMUNICAZIONE AI SOGGETTI CONTROINTERESSATI </a:t>
            </a:r>
          </a:p>
          <a:p>
            <a:pPr marL="0" marR="0" indent="0" algn="r">
              <a:lnSpc>
                <a:spcPts val="1200"/>
              </a:lnSpc>
              <a:spcBef>
                <a:spcPts val="2865"/>
              </a:spcBef>
              <a:spcAft>
                <a:spcPts val="0"/>
              </a:spcAft>
            </a:pPr>
            <a:r>
              <a:rPr lang="it-IT" sz="1100" i="1" u="sng" spc="0">
                <a:solidFill>
                  <a:srgbClr val="000000"/>
                </a:solidFill>
                <a:latin typeface="Times New Roman" panose="02020603050405020304" pitchFamily="1"/>
              </a:rPr>
              <a:t>(da trasmettere con Raccomandata A.R o per via telematica per coloro che abbiano consentito)  </a:t>
            </a:r>
          </a:p>
          <a:p>
            <a:pPr marL="0" marR="0" indent="0" algn="l">
              <a:lnSpc>
                <a:spcPts val="1200"/>
              </a:lnSpc>
              <a:spcBef>
                <a:spcPts val="3720"/>
              </a:spcBef>
              <a:spcAft>
                <a:spcPts val="0"/>
              </a:spcAft>
            </a:pPr>
            <a:r>
              <a:rPr lang="it-IT" sz="1100" spc="0">
                <a:solidFill>
                  <a:srgbClr val="000000"/>
                </a:solidFill>
                <a:latin typeface="Times New Roman" panose="02020603050405020304" pitchFamily="1"/>
              </a:rPr>
              <a:t>Prot. n. ______ </a:t>
            </a:r>
          </a:p>
          <a:p>
            <a:pPr marL="4251960" marR="0" indent="0" algn="l">
              <a:lnSpc>
                <a:spcPts val="1200"/>
              </a:lnSpc>
              <a:spcBef>
                <a:spcPts val="1210"/>
              </a:spcBef>
              <a:spcAft>
                <a:spcPts val="0"/>
              </a:spcAft>
            </a:pPr>
            <a:r>
              <a:rPr lang="it-IT" sz="1100" spc="0">
                <a:solidFill>
                  <a:srgbClr val="000000"/>
                </a:solidFill>
                <a:latin typeface="Times New Roman" panose="02020603050405020304" pitchFamily="1"/>
              </a:rPr>
              <a:t>Al Sig/ Alla Ditta </a:t>
            </a:r>
          </a:p>
          <a:p>
            <a:pPr marL="0" marR="0" indent="0" algn="l">
              <a:lnSpc>
                <a:spcPts val="1400"/>
              </a:lnSpc>
              <a:spcBef>
                <a:spcPts val="3470"/>
              </a:spcBef>
              <a:spcAft>
                <a:spcPts val="0"/>
              </a:spcAft>
            </a:pPr>
            <a:r>
              <a:rPr lang="it-IT" sz="1100" spc="20">
                <a:solidFill>
                  <a:srgbClr val="000000"/>
                </a:solidFill>
                <a:latin typeface="Times New Roman" panose="02020603050405020304" pitchFamily="1"/>
              </a:rPr>
              <a:t>Oggetto: Richiesta di accesso generalizzato - Comunicazione ai soggetti controinteressati ai sensi dell’art. 7 del vigente regolamento sull’accesso civico ad atti e documenti (art. 5, c. 5, D.Lgs. n. 33/2013) </a:t>
            </a:r>
          </a:p>
          <a:p>
            <a:pPr marL="594360" marR="0" indent="0" algn="l">
              <a:lnSpc>
                <a:spcPts val="1200"/>
              </a:lnSpc>
              <a:spcBef>
                <a:spcPts val="3680"/>
              </a:spcBef>
              <a:spcAft>
                <a:spcPts val="0"/>
              </a:spcAft>
              <a:tabLst>
                <a:tab pos="6126480" algn="r"/>
              </a:tabLst>
            </a:pPr>
            <a:r>
              <a:rPr lang="it-IT" sz="1100" spc="0">
                <a:solidFill>
                  <a:srgbClr val="000000"/>
                </a:solidFill>
                <a:latin typeface="Times New Roman" panose="02020603050405020304" pitchFamily="1"/>
              </a:rPr>
              <a:t>Si trasmette l’allegata copia della richiesta di accesso generalizzato del sig.  </a:t>
            </a:r>
            <a:r>
              <a:rPr lang="it-IT" sz="100" spc="0">
                <a:solidFill>
                  <a:srgbClr val="000000"/>
                </a:solidFill>
                <a:latin typeface="Times New Roman" panose="02020603050405020304" pitchFamily="1"/>
              </a:rPr>
              <a:t> </a:t>
            </a:r>
          </a:p>
          <a:p>
            <a:pPr marL="0" marR="0" indent="0" algn="l">
              <a:lnSpc>
                <a:spcPts val="1400"/>
              </a:lnSpc>
              <a:spcBef>
                <a:spcPts val="0"/>
              </a:spcBef>
              <a:spcAft>
                <a:spcPts val="0"/>
              </a:spcAft>
              <a:tabLst>
                <a:tab pos="1051560" algn="l"/>
                <a:tab pos="3886200" algn="l"/>
                <a:tab pos="6126480" algn="r"/>
              </a:tabLst>
            </a:pPr>
            <a:r>
              <a:rPr lang="it-IT" sz="100" spc="0">
                <a:solidFill>
                  <a:srgbClr val="000000"/>
                </a:solidFill>
                <a:latin typeface="Times New Roman" panose="02020603050405020304" pitchFamily="1"/>
              </a:rPr>
              <a:t> </a:t>
            </a:r>
            <a:r>
              <a:rPr lang="it-IT" sz="1100" spc="0">
                <a:solidFill>
                  <a:srgbClr val="000000"/>
                </a:solidFill>
                <a:latin typeface="Times New Roman" panose="02020603050405020304" pitchFamily="1"/>
              </a:rPr>
              <a:t>, pervenuta a questo Ente in data , prot. , per la quale </a:t>
            </a:r>
            <a:r>
              <a:t/>
            </a:r>
            <a:br/>
            <a:r>
              <a:rPr lang="it-IT" sz="1100" spc="0">
                <a:solidFill>
                  <a:srgbClr val="000000"/>
                </a:solidFill>
                <a:latin typeface="Times New Roman" panose="02020603050405020304" pitchFamily="1"/>
              </a:rPr>
              <a:t>Lei/la spett. Società da Lei rappresentata è stata individuata quale soggetto controinteressato ai sensi delle vigenti disposizioni (1). </a:t>
            </a:r>
          </a:p>
          <a:p>
            <a:pPr marL="0" marR="0" indent="0" algn="l">
              <a:lnSpc>
                <a:spcPts val="1400"/>
              </a:lnSpc>
              <a:spcBef>
                <a:spcPts val="1035"/>
              </a:spcBef>
              <a:spcAft>
                <a:spcPts val="0"/>
              </a:spcAft>
            </a:pPr>
            <a:r>
              <a:rPr lang="it-IT" sz="1100" spc="0">
                <a:solidFill>
                  <a:srgbClr val="000000"/>
                </a:solidFill>
                <a:latin typeface="Times New Roman" panose="02020603050405020304" pitchFamily="1"/>
              </a:rPr>
              <a:t>Entro dieci giorni dalla ricezione della comunicazione, le ss. Loro, quali soggetti controinteressati, possono presentare una motivata opposizione, anche per via telematica, alla richiesta di accesso trasmessa. </a:t>
            </a:r>
          </a:p>
          <a:p>
            <a:pPr marL="0" marR="0" indent="0" algn="l">
              <a:lnSpc>
                <a:spcPts val="1400"/>
              </a:lnSpc>
              <a:spcBef>
                <a:spcPts val="1030"/>
              </a:spcBef>
              <a:spcAft>
                <a:spcPts val="0"/>
              </a:spcAft>
            </a:pPr>
            <a:r>
              <a:rPr lang="it-IT" sz="1100" spc="0">
                <a:solidFill>
                  <a:srgbClr val="000000"/>
                </a:solidFill>
                <a:latin typeface="Times New Roman" panose="02020603050405020304" pitchFamily="1"/>
              </a:rPr>
              <a:t>Si fa presente che decorso tale termine senza che alcuna opposizione venga prodotta, l’Amministrazione provvederà comunque sulla richiesta di accesso. </a:t>
            </a:r>
          </a:p>
          <a:p>
            <a:pPr marL="3154680" marR="0" indent="0" algn="l">
              <a:lnSpc>
                <a:spcPts val="1200"/>
              </a:lnSpc>
              <a:spcBef>
                <a:spcPts val="3680"/>
              </a:spcBef>
              <a:spcAft>
                <a:spcPts val="0"/>
              </a:spcAft>
            </a:pPr>
            <a:r>
              <a:rPr lang="it-IT" sz="1100" spc="0">
                <a:solidFill>
                  <a:srgbClr val="000000"/>
                </a:solidFill>
                <a:latin typeface="Times New Roman" panose="02020603050405020304" pitchFamily="1"/>
              </a:rPr>
              <a:t>Il Dirigente/Responsabile del procedimento </a:t>
            </a:r>
          </a:p>
          <a:p>
            <a:pPr marL="0" marR="0" indent="0" algn="l">
              <a:lnSpc>
                <a:spcPts val="1200"/>
              </a:lnSpc>
              <a:spcBef>
                <a:spcPts val="3655"/>
              </a:spcBef>
              <a:spcAft>
                <a:spcPts val="4595"/>
              </a:spcAft>
            </a:pPr>
            <a:r>
              <a:rPr lang="it-IT" sz="1100" spc="0">
                <a:solidFill>
                  <a:srgbClr val="000000"/>
                </a:solidFill>
                <a:latin typeface="Times New Roman" panose="02020603050405020304" pitchFamily="1"/>
              </a:rPr>
              <a:t>Allegato: Richiesta prot. _____ </a:t>
            </a:r>
          </a:p>
        </p:txBody>
      </p:sp>
      <p:sp>
        <p:nvSpPr>
          <p:cNvPr id="173" name="Segnaposto testo 172"/>
          <p:cNvSpPr>
            <a:spLocks noGrp="1"/>
          </p:cNvSpPr>
          <p:nvPr>
            <p:ph type="body" idx="10"/>
          </p:nvPr>
        </p:nvSpPr>
        <p:spPr>
          <a:xfrm>
            <a:off x="701675" y="8063230"/>
            <a:ext cx="6155690" cy="1530350"/>
          </a:xfrm>
          <a:prstGeom prst="rect">
            <a:avLst/>
          </a:prstGeom>
          <a:noFill/>
          <a:ln w="0" cmpd="sng">
            <a:noFill/>
            <a:prstDash val="solid"/>
          </a:ln>
        </p:spPr>
        <p:txBody>
          <a:bodyPr vert="horz" lIns="0" tIns="18415" rIns="0" bIns="0" anchor="t"/>
          <a:lstStyle/>
          <a:p>
            <a:pPr marL="0" marR="0" indent="0" algn="just">
              <a:lnSpc>
                <a:spcPts val="900"/>
              </a:lnSpc>
              <a:spcAft>
                <a:spcPts val="0"/>
              </a:spcAft>
            </a:pPr>
            <a:r>
              <a:rPr lang="it-IT" sz="800" spc="0">
                <a:solidFill>
                  <a:srgbClr val="000000"/>
                </a:solidFill>
                <a:latin typeface="Times New Roman" panose="02020603050405020304" pitchFamily="1"/>
              </a:rPr>
              <a:t>(1)I soggetti controinteressati, sono </a:t>
            </a:r>
            <a:r>
              <a:rPr lang="it-IT" sz="800" i="1" spc="0">
                <a:solidFill>
                  <a:srgbClr val="000000"/>
                </a:solidFill>
                <a:latin typeface="Times New Roman" panose="02020603050405020304" pitchFamily="1"/>
              </a:rPr>
              <a:t>esclusivamente </a:t>
            </a:r>
            <a:r>
              <a:rPr lang="it-IT" sz="800" spc="0">
                <a:solidFill>
                  <a:srgbClr val="000000"/>
                </a:solidFill>
                <a:latin typeface="Times New Roman" panose="02020603050405020304" pitchFamily="1"/>
              </a:rPr>
              <a:t>le persone fisiche e giuridiche portatrici dei seguenti interessi </a:t>
            </a:r>
            <a:r>
              <a:rPr lang="it-IT" sz="800" i="1" spc="0">
                <a:solidFill>
                  <a:srgbClr val="000000"/>
                </a:solidFill>
                <a:latin typeface="Times New Roman" panose="02020603050405020304" pitchFamily="1"/>
              </a:rPr>
              <a:t>privati </a:t>
            </a:r>
            <a:r>
              <a:rPr lang="it-IT" sz="800" spc="0">
                <a:solidFill>
                  <a:srgbClr val="000000"/>
                </a:solidFill>
                <a:latin typeface="Times New Roman" panose="02020603050405020304" pitchFamily="1"/>
              </a:rPr>
              <a:t>di cui all’art. 5-bis, c. 2, D.Lgs. n. 33/2013: </a:t>
            </a:r>
          </a:p>
          <a:p>
            <a:pPr marL="0" marR="0" indent="137160" algn="l">
              <a:lnSpc>
                <a:spcPts val="900"/>
              </a:lnSpc>
              <a:spcBef>
                <a:spcPts val="25"/>
              </a:spcBef>
              <a:spcAft>
                <a:spcPts val="0"/>
              </a:spcAft>
              <a:buFont typeface="Times New Roman"/>
              <a:buAutoNum type="alphaLcPeriod"/>
            </a:pPr>
            <a:r>
              <a:rPr lang="it-IT" sz="800" spc="0">
                <a:solidFill>
                  <a:srgbClr val="000000"/>
                </a:solidFill>
                <a:latin typeface="Times New Roman" panose="02020603050405020304" pitchFamily="1"/>
              </a:rPr>
              <a:t>protezione dei dati personali, in conformità al D.Lgs. n. 196/2003; </a:t>
            </a:r>
          </a:p>
          <a:p>
            <a:pPr marL="0" marR="0" indent="137160" algn="l">
              <a:lnSpc>
                <a:spcPts val="900"/>
              </a:lnSpc>
              <a:spcBef>
                <a:spcPts val="0"/>
              </a:spcBef>
              <a:spcAft>
                <a:spcPts val="0"/>
              </a:spcAft>
              <a:buFont typeface="Times New Roman"/>
              <a:buAutoNum type="alphaLcPeriod"/>
            </a:pPr>
            <a:r>
              <a:rPr lang="it-IT" sz="800" spc="0">
                <a:solidFill>
                  <a:srgbClr val="000000"/>
                </a:solidFill>
                <a:latin typeface="Times New Roman" panose="02020603050405020304" pitchFamily="1"/>
              </a:rPr>
              <a:t>libertà e segretezza della corrispondenza intesa in senso lato ex art. 15 Costituzione; </a:t>
            </a:r>
          </a:p>
          <a:p>
            <a:pPr marL="0" marR="0" indent="137160" algn="l">
              <a:lnSpc>
                <a:spcPts val="900"/>
              </a:lnSpc>
              <a:spcBef>
                <a:spcPts val="0"/>
              </a:spcBef>
              <a:spcAft>
                <a:spcPts val="7300"/>
              </a:spcAft>
              <a:buFont typeface="Times New Roman"/>
              <a:buAutoNum type="alphaLcPeriod"/>
            </a:pPr>
            <a:r>
              <a:rPr lang="it-IT" sz="800" spc="0">
                <a:solidFill>
                  <a:srgbClr val="000000"/>
                </a:solidFill>
                <a:latin typeface="Times New Roman" panose="02020603050405020304" pitchFamily="1"/>
              </a:rPr>
              <a:t>interessi economici e commerciali, ivi compresi la proprietà intellettuale, il diritto d’autore e i segreti commerciali. </a:t>
            </a:r>
          </a:p>
        </p:txBody>
      </p:sp>
      <p:sp>
        <p:nvSpPr>
          <p:cNvPr id="174" name="Segnaposto testo 173"/>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5">
                <a:solidFill>
                  <a:srgbClr val="000000"/>
                </a:solidFill>
                <a:latin typeface="Calibri" panose="02020603050405020304" pitchFamily="1"/>
              </a:rPr>
              <a:t>32 </a:t>
            </a:r>
          </a:p>
        </p:txBody>
      </p:sp>
      <p:cxnSp>
        <p:nvCxnSpPr>
          <p:cNvPr id="175" name="Connettore 1 174"/>
          <p:cNvCxnSpPr/>
          <p:nvPr/>
        </p:nvCxnSpPr>
        <p:spPr>
          <a:xfrm>
            <a:off x="701675" y="8068310"/>
            <a:ext cx="6096000" cy="0"/>
          </a:xfrm>
          <a:prstGeom prst="line">
            <a:avLst/>
          </a:prstGeom>
          <a:ln w="8890" cmpd="sng">
            <a:solidFill>
              <a:srgbClr val="000000"/>
            </a:solidFill>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8" name="Segnaposto testo 177"/>
          <p:cNvSpPr>
            <a:spLocks noGrp="1"/>
          </p:cNvSpPr>
          <p:nvPr>
            <p:ph type="body" idx="10"/>
          </p:nvPr>
        </p:nvSpPr>
        <p:spPr>
          <a:xfrm>
            <a:off x="701675" y="889000"/>
            <a:ext cx="6155690" cy="3852545"/>
          </a:xfrm>
          <a:prstGeom prst="rect">
            <a:avLst/>
          </a:prstGeom>
          <a:noFill/>
          <a:ln w="0" cmpd="sng">
            <a:noFill/>
            <a:prstDash val="solid"/>
          </a:ln>
        </p:spPr>
        <p:txBody>
          <a:bodyPr vert="horz" lIns="0" tIns="22860" rIns="0" bIns="0" anchor="t"/>
          <a:lstStyle/>
          <a:p>
            <a:pPr marL="0" marR="0" indent="0" algn="r">
              <a:lnSpc>
                <a:spcPts val="1400"/>
              </a:lnSpc>
              <a:spcAft>
                <a:spcPts val="0"/>
              </a:spcAft>
            </a:pPr>
            <a:r>
              <a:rPr lang="it-IT" sz="1300" b="1" u="sng" spc="-5">
                <a:solidFill>
                  <a:srgbClr val="000000"/>
                </a:solidFill>
                <a:latin typeface="Times New Roman" panose="02020603050405020304" pitchFamily="1"/>
              </a:rPr>
              <a:t>FAC-SIMILE</a:t>
            </a:r>
            <a:r>
              <a:rPr lang="it-IT" sz="100" b="1" spc="-5">
                <a:solidFill>
                  <a:srgbClr val="000000"/>
                </a:solidFill>
                <a:latin typeface="Times New Roman" panose="02020603050405020304" pitchFamily="1"/>
              </a:rPr>
              <a:t> </a:t>
            </a:r>
          </a:p>
          <a:p>
            <a:pPr marL="365760" marR="0" indent="0" algn="l">
              <a:lnSpc>
                <a:spcPts val="1400"/>
              </a:lnSpc>
              <a:spcBef>
                <a:spcPts val="1465"/>
              </a:spcBef>
              <a:spcAft>
                <a:spcPts val="0"/>
              </a:spcAft>
            </a:pPr>
            <a:r>
              <a:rPr lang="it-IT" sz="1200" b="1" spc="-5">
                <a:solidFill>
                  <a:srgbClr val="000000"/>
                </a:solidFill>
                <a:latin typeface="Times New Roman" panose="02020603050405020304" pitchFamily="1"/>
              </a:rPr>
              <a:t>MOD.4 PROVVEDIMENTO DI DINIEGO/DIFFERIMENTO DELLA RICHIESTA DI </a:t>
            </a:r>
          </a:p>
          <a:p>
            <a:pPr marL="0" marR="0" indent="0" algn="r">
              <a:lnSpc>
                <a:spcPts val="1400"/>
              </a:lnSpc>
              <a:spcBef>
                <a:spcPts val="185"/>
              </a:spcBef>
              <a:spcAft>
                <a:spcPts val="0"/>
              </a:spcAft>
            </a:pPr>
            <a:r>
              <a:rPr lang="it-IT" sz="1200" b="1" spc="0">
                <a:solidFill>
                  <a:srgbClr val="000000"/>
                </a:solidFill>
                <a:latin typeface="Times New Roman" panose="02020603050405020304" pitchFamily="1"/>
              </a:rPr>
              <a:t>ACCESSO GENERALIZZATO </a:t>
            </a:r>
          </a:p>
          <a:p>
            <a:pPr marL="0" marR="0" indent="0" algn="l">
              <a:lnSpc>
                <a:spcPts val="1200"/>
              </a:lnSpc>
              <a:spcBef>
                <a:spcPts val="3015"/>
              </a:spcBef>
              <a:spcAft>
                <a:spcPts val="0"/>
              </a:spcAft>
            </a:pPr>
            <a:r>
              <a:rPr lang="it-IT" sz="1100" spc="65">
                <a:solidFill>
                  <a:srgbClr val="000000"/>
                </a:solidFill>
                <a:latin typeface="Times New Roman" panose="02020603050405020304" pitchFamily="1"/>
              </a:rPr>
              <a:t>Prot. </a:t>
            </a:r>
          </a:p>
          <a:p>
            <a:pPr marL="0" marR="0" indent="0" algn="l">
              <a:lnSpc>
                <a:spcPts val="1400"/>
              </a:lnSpc>
              <a:spcBef>
                <a:spcPts val="1175"/>
              </a:spcBef>
              <a:spcAft>
                <a:spcPts val="0"/>
              </a:spcAft>
            </a:pPr>
            <a:r>
              <a:rPr lang="it-IT" sz="1200" b="1" spc="0">
                <a:solidFill>
                  <a:srgbClr val="000000"/>
                </a:solidFill>
                <a:latin typeface="Times New Roman" panose="02020603050405020304" pitchFamily="1"/>
              </a:rPr>
              <a:t>Oggetto: Richiesta di accesso generalizzato - Provvedimento di diniego totale, parziale o differimento dell’accesso </a:t>
            </a:r>
          </a:p>
          <a:p>
            <a:pPr marL="457200" marR="0" indent="0" algn="l">
              <a:lnSpc>
                <a:spcPts val="1400"/>
              </a:lnSpc>
              <a:spcBef>
                <a:spcPts val="2755"/>
              </a:spcBef>
              <a:spcAft>
                <a:spcPts val="0"/>
              </a:spcAft>
              <a:tabLst>
                <a:tab pos="6126480" algn="r"/>
              </a:tabLst>
            </a:pPr>
            <a:r>
              <a:rPr lang="it-IT" sz="1200" spc="0">
                <a:solidFill>
                  <a:srgbClr val="000000"/>
                </a:solidFill>
                <a:latin typeface="Times New Roman" panose="02020603050405020304" pitchFamily="1"/>
              </a:rPr>
              <a:t>Con riferimento alla Sua richiesta di accesso del , pervenuta a questo Ente in </a:t>
            </a:r>
          </a:p>
          <a:p>
            <a:pPr marL="0" marR="0" indent="0" algn="l">
              <a:lnSpc>
                <a:spcPts val="1400"/>
              </a:lnSpc>
              <a:spcBef>
                <a:spcPts val="20"/>
              </a:spcBef>
              <a:spcAft>
                <a:spcPts val="0"/>
              </a:spcAft>
              <a:tabLst>
                <a:tab pos="1737360" algn="l"/>
                <a:tab pos="3977640" algn="l"/>
              </a:tabLst>
            </a:pPr>
            <a:r>
              <a:rPr lang="it-IT" sz="1200" spc="-5">
                <a:solidFill>
                  <a:srgbClr val="000000"/>
                </a:solidFill>
                <a:latin typeface="Times New Roman" panose="02020603050405020304" pitchFamily="1"/>
              </a:rPr>
              <a:t>data , prot.  , si </a:t>
            </a:r>
          </a:p>
          <a:p>
            <a:pPr marL="0" marR="0" indent="0" algn="ctr">
              <a:lnSpc>
                <a:spcPts val="1400"/>
              </a:lnSpc>
              <a:spcBef>
                <a:spcPts val="2760"/>
              </a:spcBef>
              <a:spcAft>
                <a:spcPts val="0"/>
              </a:spcAft>
            </a:pPr>
            <a:r>
              <a:rPr lang="it-IT" sz="1200" b="1" spc="0">
                <a:solidFill>
                  <a:srgbClr val="000000"/>
                </a:solidFill>
                <a:latin typeface="Times New Roman" panose="02020603050405020304" pitchFamily="1"/>
              </a:rPr>
              <a:t>COMUNICA </a:t>
            </a:r>
          </a:p>
          <a:p>
            <a:pPr marL="0" marR="0" indent="0" algn="l">
              <a:lnSpc>
                <a:spcPts val="1400"/>
              </a:lnSpc>
              <a:spcBef>
                <a:spcPts val="1385"/>
              </a:spcBef>
              <a:spcAft>
                <a:spcPts val="0"/>
              </a:spcAft>
            </a:pPr>
            <a:r>
              <a:rPr lang="it-IT" sz="1200" spc="0">
                <a:solidFill>
                  <a:srgbClr val="000000"/>
                </a:solidFill>
                <a:latin typeface="Times New Roman" panose="02020603050405020304" pitchFamily="1"/>
              </a:rPr>
              <a:t>che la stessa </a:t>
            </a:r>
            <a:r>
              <a:rPr lang="it-IT" sz="1200" b="1" spc="0">
                <a:solidFill>
                  <a:srgbClr val="000000"/>
                </a:solidFill>
                <a:latin typeface="Times New Roman" panose="02020603050405020304" pitchFamily="1"/>
              </a:rPr>
              <a:t>non può essere accolta</a:t>
            </a:r>
            <a:r>
              <a:rPr lang="it-IT" sz="1200" spc="0">
                <a:solidFill>
                  <a:srgbClr val="000000"/>
                </a:solidFill>
                <a:latin typeface="Times New Roman" panose="02020603050405020304" pitchFamily="1"/>
              </a:rPr>
              <a:t>, </a:t>
            </a:r>
            <a:r>
              <a:rPr lang="it-IT" sz="1200" b="1" spc="0">
                <a:solidFill>
                  <a:srgbClr val="000000"/>
                </a:solidFill>
                <a:latin typeface="Times New Roman" panose="02020603050405020304" pitchFamily="1"/>
              </a:rPr>
              <a:t>in tutto o in parte, </a:t>
            </a:r>
          </a:p>
          <a:p>
            <a:pPr marL="0" marR="914400" indent="0" algn="l">
              <a:lnSpc>
                <a:spcPts val="1400"/>
              </a:lnSpc>
              <a:spcBef>
                <a:spcPts val="15"/>
              </a:spcBef>
              <a:spcAft>
                <a:spcPts val="930"/>
              </a:spcAft>
              <a:tabLst>
                <a:tab pos="5120640" algn="l"/>
              </a:tabLst>
            </a:pPr>
            <a:r>
              <a:rPr lang="it-IT" sz="1200" spc="0">
                <a:solidFill>
                  <a:srgbClr val="000000"/>
                </a:solidFill>
                <a:latin typeface="Times New Roman" panose="02020603050405020304" pitchFamily="1"/>
              </a:rPr>
              <a:t>oppure </a:t>
            </a:r>
            <a:r>
              <a:rPr lang="it-IT" sz="1200" b="1" spc="0">
                <a:solidFill>
                  <a:srgbClr val="000000"/>
                </a:solidFill>
                <a:latin typeface="Times New Roman" panose="02020603050405020304" pitchFamily="1"/>
              </a:rPr>
              <a:t>che l’esercizio del diritto d’accesso deve essere differito per giorni , </a:t>
            </a:r>
            <a:r>
              <a:t/>
            </a:r>
            <a:br/>
            <a:r>
              <a:rPr lang="it-IT" sz="1200" spc="0">
                <a:solidFill>
                  <a:srgbClr val="000000"/>
                </a:solidFill>
                <a:latin typeface="Times New Roman" panose="02020603050405020304" pitchFamily="1"/>
              </a:rPr>
              <a:t>per i seguenti motivi: </a:t>
            </a:r>
          </a:p>
        </p:txBody>
      </p:sp>
      <p:sp>
        <p:nvSpPr>
          <p:cNvPr id="179" name="Segnaposto testo 178"/>
          <p:cNvSpPr>
            <a:spLocks noGrp="1"/>
          </p:cNvSpPr>
          <p:nvPr>
            <p:ph type="body" idx="10"/>
          </p:nvPr>
        </p:nvSpPr>
        <p:spPr>
          <a:xfrm>
            <a:off x="701675" y="4741545"/>
            <a:ext cx="6155690" cy="3769360"/>
          </a:xfrm>
          <a:prstGeom prst="rect">
            <a:avLst/>
          </a:prstGeom>
          <a:noFill/>
          <a:ln w="0" cmpd="sng">
            <a:noFill/>
            <a:prstDash val="solid"/>
          </a:ln>
        </p:spPr>
        <p:txBody>
          <a:bodyPr vert="horz" lIns="0" tIns="377190" rIns="0" bIns="0" anchor="t"/>
          <a:lstStyle/>
          <a:p>
            <a:pPr marL="0" marR="0" indent="0" algn="just">
              <a:lnSpc>
                <a:spcPts val="1500"/>
              </a:lnSpc>
              <a:spcAft>
                <a:spcPts val="0"/>
              </a:spcAft>
            </a:pPr>
            <a:r>
              <a:rPr lang="it-IT" sz="1100" spc="0">
                <a:solidFill>
                  <a:srgbClr val="000000"/>
                </a:solidFill>
                <a:latin typeface="Times New Roman" panose="02020603050405020304" pitchFamily="1"/>
              </a:rPr>
              <a:t>Il richiedente può presentare richiesta di riesame al Responsabile della prevenzione della corruzione e trasparenza, che decide con provvedimento motivato entro il termine di venti giorni. </a:t>
            </a:r>
          </a:p>
          <a:p>
            <a:pPr marL="0" marR="0" indent="0" algn="just">
              <a:lnSpc>
                <a:spcPts val="1200"/>
              </a:lnSpc>
              <a:spcBef>
                <a:spcPts val="1210"/>
              </a:spcBef>
              <a:spcAft>
                <a:spcPts val="0"/>
              </a:spcAft>
            </a:pPr>
            <a:r>
              <a:rPr lang="it-IT" sz="1100" spc="0">
                <a:solidFill>
                  <a:srgbClr val="000000"/>
                </a:solidFill>
                <a:latin typeface="Times New Roman" panose="02020603050405020304" pitchFamily="1"/>
              </a:rPr>
              <a:t>Si avverte l’interessato che contro il presente provvedimento, nei casi di diniego totale o parziale all’accesso </a:t>
            </a:r>
          </a:p>
          <a:p>
            <a:pPr marL="0" marR="0" indent="0" algn="just">
              <a:lnSpc>
                <a:spcPts val="1400"/>
              </a:lnSpc>
              <a:spcBef>
                <a:spcPts val="25"/>
              </a:spcBef>
              <a:spcAft>
                <a:spcPts val="0"/>
              </a:spcAft>
              <a:tabLst>
                <a:tab pos="6126480" algn="r"/>
              </a:tabLst>
            </a:pPr>
            <a:r>
              <a:rPr lang="it-IT" sz="1100" spc="0">
                <a:solidFill>
                  <a:srgbClr val="000000"/>
                </a:solidFill>
                <a:latin typeface="Times New Roman" panose="02020603050405020304" pitchFamily="1"/>
              </a:rPr>
              <a:t>generalizzato, potrà proporre ricorso al T.A.R.   ai sensi dell’art. 116 del Codice del processo </a:t>
            </a:r>
            <a:r>
              <a:t/>
            </a:r>
            <a:br/>
            <a:r>
              <a:rPr lang="it-IT" sz="1100" spc="0">
                <a:solidFill>
                  <a:srgbClr val="000000"/>
                </a:solidFill>
                <a:latin typeface="Times New Roman" panose="02020603050405020304" pitchFamily="1"/>
              </a:rPr>
              <a:t>amministrativo di cui al D.Lgs. n. 104/2010. </a:t>
            </a:r>
          </a:p>
          <a:p>
            <a:pPr marL="0" marR="0" indent="0" algn="just">
              <a:lnSpc>
                <a:spcPts val="1500"/>
              </a:lnSpc>
              <a:spcBef>
                <a:spcPts val="980"/>
              </a:spcBef>
              <a:spcAft>
                <a:spcPts val="0"/>
              </a:spcAft>
            </a:pPr>
            <a:r>
              <a:rPr lang="it-IT" sz="1100" spc="0">
                <a:solidFill>
                  <a:srgbClr val="000000"/>
                </a:solidFill>
                <a:latin typeface="Times New Roman" panose="02020603050405020304" pitchFamily="1"/>
              </a:rPr>
              <a:t>Il termine di cui all’art. 116, c.1, Codice del processo amministrativo, qualora il richiedente l’accesso generalizzato si sia rivolto al difensore civico, decorre dalla data di ricevimento, da parte del richiedente, dell’esito della sua istanza al difensore civico stesso. </a:t>
            </a:r>
          </a:p>
          <a:p>
            <a:pPr marL="0" marR="0" indent="0" algn="just">
              <a:lnSpc>
                <a:spcPts val="1400"/>
              </a:lnSpc>
              <a:spcBef>
                <a:spcPts val="1005"/>
              </a:spcBef>
              <a:spcAft>
                <a:spcPts val="4740"/>
              </a:spcAft>
            </a:pPr>
            <a:r>
              <a:rPr lang="it-IT" sz="1100" spc="10">
                <a:solidFill>
                  <a:srgbClr val="000000"/>
                </a:solidFill>
                <a:latin typeface="Times New Roman" panose="02020603050405020304" pitchFamily="1"/>
              </a:rPr>
              <a:t>In alternativa il richiedente ed il controinteressato nei casi di accoglimento della richiesta di accesso generalizzato, possono presentare ricorso al difensore civico competente per ambito territoriale (qualora tale organo non sia stato istituito la competenza è attribuita la difensore civico competente per l’ambito territoriale immediatamente superiore). Il ricorso deve essere notificato anche all’amministrazione interessata. </a:t>
            </a:r>
          </a:p>
        </p:txBody>
      </p:sp>
      <p:sp>
        <p:nvSpPr>
          <p:cNvPr id="180" name="Segnaposto testo 179"/>
          <p:cNvSpPr>
            <a:spLocks noGrp="1"/>
          </p:cNvSpPr>
          <p:nvPr>
            <p:ph type="body" idx="10"/>
          </p:nvPr>
        </p:nvSpPr>
        <p:spPr>
          <a:xfrm>
            <a:off x="701675" y="8510905"/>
            <a:ext cx="6155690" cy="1082675"/>
          </a:xfrm>
          <a:prstGeom prst="rect">
            <a:avLst/>
          </a:prstGeom>
          <a:noFill/>
          <a:ln w="0" cmpd="sng">
            <a:noFill/>
            <a:prstDash val="solid"/>
          </a:ln>
        </p:spPr>
        <p:txBody>
          <a:bodyPr vert="horz" lIns="0" tIns="19685" rIns="0" bIns="0" anchor="t"/>
          <a:lstStyle/>
          <a:p>
            <a:pPr marL="182880" marR="0" indent="0" algn="l">
              <a:lnSpc>
                <a:spcPts val="1200"/>
              </a:lnSpc>
              <a:spcAft>
                <a:spcPts val="0"/>
              </a:spcAft>
            </a:pPr>
            <a:r>
              <a:rPr lang="it-IT" sz="1100" spc="0">
                <a:solidFill>
                  <a:srgbClr val="000000"/>
                </a:solidFill>
                <a:latin typeface="Times New Roman" panose="02020603050405020304" pitchFamily="1"/>
              </a:rPr>
              <a:t>Luogo e data </a:t>
            </a:r>
          </a:p>
          <a:p>
            <a:pPr marL="0" marR="0" indent="0" algn="r">
              <a:lnSpc>
                <a:spcPts val="1200"/>
              </a:lnSpc>
              <a:spcBef>
                <a:spcPts val="1475"/>
              </a:spcBef>
              <a:spcAft>
                <a:spcPts val="4400"/>
              </a:spcAft>
            </a:pPr>
            <a:r>
              <a:rPr lang="it-IT" sz="1100" spc="0">
                <a:solidFill>
                  <a:srgbClr val="000000"/>
                </a:solidFill>
                <a:latin typeface="Times New Roman" panose="02020603050405020304" pitchFamily="1"/>
              </a:rPr>
              <a:t>Il Dirigente/Responsabile del procedimento </a:t>
            </a:r>
          </a:p>
        </p:txBody>
      </p:sp>
      <p:sp>
        <p:nvSpPr>
          <p:cNvPr id="181" name="Segnaposto testo 180"/>
          <p:cNvSpPr>
            <a:spLocks noGrp="1"/>
          </p:cNvSpPr>
          <p:nvPr>
            <p:ph type="body" idx="10"/>
          </p:nvPr>
        </p:nvSpPr>
        <p:spPr>
          <a:xfrm>
            <a:off x="3652520" y="9593580"/>
            <a:ext cx="254000" cy="170180"/>
          </a:xfrm>
          <a:prstGeom prst="rect">
            <a:avLst/>
          </a:prstGeom>
          <a:noFill/>
          <a:ln w="0" cmpd="sng">
            <a:noFill/>
            <a:prstDash val="solid"/>
          </a:ln>
        </p:spPr>
        <p:txBody>
          <a:bodyPr vert="horz" lIns="0" tIns="13335" rIns="0" bIns="0" anchor="t"/>
          <a:lstStyle/>
          <a:p>
            <a:pPr marL="0" marR="0" indent="0" algn="l">
              <a:lnSpc>
                <a:spcPts val="1200"/>
              </a:lnSpc>
              <a:spcAft>
                <a:spcPts val="0"/>
              </a:spcAft>
            </a:pPr>
            <a:r>
              <a:rPr lang="it-IT" sz="1100" spc="105">
                <a:solidFill>
                  <a:srgbClr val="000000"/>
                </a:solidFill>
                <a:latin typeface="Calibri" panose="02020603050405020304" pitchFamily="1"/>
              </a:rPr>
              <a:t>33 </a:t>
            </a:r>
          </a:p>
        </p:txBody>
      </p:sp>
      <p:cxnSp>
        <p:nvCxnSpPr>
          <p:cNvPr id="182" name="Connettore 1 181"/>
          <p:cNvCxnSpPr/>
          <p:nvPr/>
        </p:nvCxnSpPr>
        <p:spPr>
          <a:xfrm>
            <a:off x="701675" y="4751705"/>
            <a:ext cx="6104890" cy="0"/>
          </a:xfrm>
          <a:prstGeom prst="line">
            <a:avLst/>
          </a:prstGeom>
          <a:ln w="18415">
            <a:solidFill>
              <a:srgbClr val="000000"/>
            </a:solidFill>
            <a:prstDash val="sysDot"/>
          </a:ln>
        </p:spPr>
      </p:cxnSp>
      <p:cxnSp>
        <p:nvCxnSpPr>
          <p:cNvPr id="183" name="Connettore 1 182"/>
          <p:cNvCxnSpPr/>
          <p:nvPr/>
        </p:nvCxnSpPr>
        <p:spPr>
          <a:xfrm>
            <a:off x="701675" y="4925695"/>
            <a:ext cx="6104890" cy="0"/>
          </a:xfrm>
          <a:prstGeom prst="line">
            <a:avLst/>
          </a:prstGeom>
          <a:ln w="18415">
            <a:solidFill>
              <a:srgbClr val="000000"/>
            </a:solidFill>
            <a:prstDash val="sysDot"/>
          </a:ln>
        </p:spPr>
      </p:cxnSp>
      <p:cxnSp>
        <p:nvCxnSpPr>
          <p:cNvPr id="184" name="Connettore 1 183"/>
          <p:cNvCxnSpPr/>
          <p:nvPr/>
        </p:nvCxnSpPr>
        <p:spPr>
          <a:xfrm>
            <a:off x="701675" y="8515985"/>
            <a:ext cx="1207135" cy="0"/>
          </a:xfrm>
          <a:prstGeom prst="line">
            <a:avLst/>
          </a:prstGeom>
          <a:ln w="8890" cmpd="sng">
            <a:solidFill>
              <a:srgbClr val="000000"/>
            </a:solidFill>
          </a:ln>
        </p:spPr>
      </p:cxnSp>
      <p:cxnSp>
        <p:nvCxnSpPr>
          <p:cNvPr id="185" name="Connettore 1 184"/>
          <p:cNvCxnSpPr/>
          <p:nvPr/>
        </p:nvCxnSpPr>
        <p:spPr>
          <a:xfrm>
            <a:off x="4038600" y="9333230"/>
            <a:ext cx="2518410" cy="0"/>
          </a:xfrm>
          <a:prstGeom prst="line">
            <a:avLst/>
          </a:prstGeom>
          <a:ln w="8890" cmpd="sng">
            <a:solidFill>
              <a:srgbClr val="000000"/>
            </a:solidFill>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90" name="Image.jpg"/>
          <p:cNvPicPr/>
          <p:nvPr/>
        </p:nvPicPr>
        <p:blipFill>
          <a:blip r:embed="rId2"/>
          <a:stretch>
            <a:fillRect/>
          </a:stretch>
        </p:blipFill>
        <p:spPr>
          <a:xfrm>
            <a:off x="3437890" y="487680"/>
            <a:ext cx="487680" cy="536575"/>
          </a:xfrm>
          <a:prstGeom prst="rect">
            <a:avLst/>
          </a:prstGeom>
        </p:spPr>
      </p:pic>
      <p:sp>
        <p:nvSpPr>
          <p:cNvPr id="188" name="Segnaposto testo 187"/>
          <p:cNvSpPr>
            <a:spLocks noGrp="1"/>
          </p:cNvSpPr>
          <p:nvPr>
            <p:ph type="body" idx="10"/>
          </p:nvPr>
        </p:nvSpPr>
        <p:spPr>
          <a:xfrm>
            <a:off x="701675" y="215900"/>
            <a:ext cx="6155690" cy="271780"/>
          </a:xfrm>
          <a:prstGeom prst="rect">
            <a:avLst/>
          </a:prstGeom>
          <a:noFill/>
          <a:ln w="0" cmpd="sng">
            <a:noFill/>
            <a:prstDash val="solid"/>
          </a:ln>
        </p:spPr>
        <p:txBody>
          <a:bodyPr vert="horz" lIns="0" tIns="0" rIns="0" bIns="0" anchor="t"/>
          <a:lstStyle/>
          <a:p>
            <a:pPr marL="137160" marR="0" indent="0" algn="l">
              <a:lnSpc>
                <a:spcPts val="1700"/>
              </a:lnSpc>
              <a:spcAft>
                <a:spcPts val="420"/>
              </a:spcAft>
            </a:pPr>
            <a:r>
              <a:rPr lang="it-IT" sz="1500" spc="-5">
                <a:solidFill>
                  <a:srgbClr val="000000"/>
                </a:solidFill>
                <a:latin typeface="Garamond" panose="02020603050405020304" pitchFamily="1"/>
              </a:rPr>
              <a:t>APPENDICE </a:t>
            </a:r>
          </a:p>
        </p:txBody>
      </p:sp>
      <p:sp>
        <p:nvSpPr>
          <p:cNvPr id="191" name="Segnaposto testo 190"/>
          <p:cNvSpPr>
            <a:spLocks noGrp="1"/>
          </p:cNvSpPr>
          <p:nvPr>
            <p:ph type="body" idx="10"/>
          </p:nvPr>
        </p:nvSpPr>
        <p:spPr>
          <a:xfrm>
            <a:off x="701675" y="1180465"/>
            <a:ext cx="6155690" cy="8711565"/>
          </a:xfrm>
          <a:prstGeom prst="rect">
            <a:avLst/>
          </a:prstGeom>
          <a:noFill/>
          <a:ln w="0" cmpd="sng">
            <a:noFill/>
            <a:prstDash val="solid"/>
          </a:ln>
        </p:spPr>
        <p:txBody>
          <a:bodyPr vert="horz" lIns="0" tIns="6985" rIns="0" bIns="0" anchor="t"/>
          <a:lstStyle/>
          <a:p>
            <a:pPr marL="45720" marR="0" indent="0" algn="ctr">
              <a:lnSpc>
                <a:spcPts val="1400"/>
              </a:lnSpc>
              <a:spcAft>
                <a:spcPts val="0"/>
              </a:spcAft>
            </a:pPr>
            <a:r>
              <a:rPr lang="it-IT" sz="1300" b="1" i="1" spc="-35" dirty="0">
                <a:solidFill>
                  <a:srgbClr val="1F487C"/>
                </a:solidFill>
                <a:latin typeface="Garamond" panose="02020603050405020304" pitchFamily="1"/>
              </a:rPr>
              <a:t>Autorità Nazionale Anticorruzione </a:t>
            </a:r>
          </a:p>
          <a:p>
            <a:pPr marL="45720" marR="0" indent="0" algn="ctr">
              <a:lnSpc>
                <a:spcPts val="1200"/>
              </a:lnSpc>
              <a:spcBef>
                <a:spcPts val="3505"/>
              </a:spcBef>
              <a:spcAft>
                <a:spcPts val="0"/>
              </a:spcAft>
            </a:pPr>
            <a:r>
              <a:rPr lang="it-IT" sz="1150" b="1" spc="-20" dirty="0">
                <a:solidFill>
                  <a:srgbClr val="000000"/>
                </a:solidFill>
                <a:latin typeface="Garamond" panose="02020603050405020304" pitchFamily="1"/>
              </a:rPr>
              <a:t>Documento in consultazione </a:t>
            </a:r>
          </a:p>
          <a:p>
            <a:pPr marL="45720" marR="0" indent="0" algn="l">
              <a:lnSpc>
                <a:spcPts val="1400"/>
              </a:lnSpc>
              <a:spcBef>
                <a:spcPts val="2895"/>
              </a:spcBef>
              <a:spcAft>
                <a:spcPts val="0"/>
              </a:spcAft>
            </a:pPr>
            <a:r>
              <a:rPr lang="it-IT" sz="900" b="1" spc="0" dirty="0">
                <a:solidFill>
                  <a:srgbClr val="000000"/>
                </a:solidFill>
                <a:latin typeface="Garamond" panose="02020603050405020304" pitchFamily="1"/>
              </a:rPr>
              <a:t>SCHEMA </a:t>
            </a:r>
            <a:r>
              <a:rPr lang="it-IT" sz="1150" b="1" spc="0" dirty="0">
                <a:solidFill>
                  <a:srgbClr val="000000"/>
                </a:solidFill>
                <a:latin typeface="Garamond" panose="02020603050405020304" pitchFamily="1"/>
              </a:rPr>
              <a:t>L</a:t>
            </a:r>
            <a:r>
              <a:rPr lang="it-IT" sz="900" b="1" spc="0" dirty="0">
                <a:solidFill>
                  <a:srgbClr val="000000"/>
                </a:solidFill>
                <a:latin typeface="Garamond" panose="02020603050405020304" pitchFamily="1"/>
              </a:rPr>
              <a:t>INEE GUIDA RECANTI INDICAZIONI OPERATIVE AI FINI DELLA DEFINIZIONE DELLE ESCLUSIONI E DEI LIMITI ALL</a:t>
            </a:r>
            <a:r>
              <a:rPr lang="it-IT" sz="1150" b="1" spc="0" dirty="0">
                <a:solidFill>
                  <a:srgbClr val="000000"/>
                </a:solidFill>
                <a:latin typeface="Garamond" panose="02020603050405020304" pitchFamily="1"/>
              </a:rPr>
              <a:t>'</a:t>
            </a:r>
            <a:r>
              <a:rPr lang="it-IT" sz="900" b="1" spc="0" dirty="0">
                <a:solidFill>
                  <a:srgbClr val="000000"/>
                </a:solidFill>
                <a:latin typeface="Garamond" panose="02020603050405020304" pitchFamily="1"/>
              </a:rPr>
              <a:t>ACCESSO CIVICO DI CUI ALL</a:t>
            </a:r>
            <a:r>
              <a:rPr lang="it-IT" sz="1150" b="1" spc="0" dirty="0">
                <a:solidFill>
                  <a:srgbClr val="000000"/>
                </a:solidFill>
                <a:latin typeface="Garamond" panose="02020603050405020304" pitchFamily="1"/>
              </a:rPr>
              <a:t>’</a:t>
            </a:r>
            <a:r>
              <a:rPr lang="it-IT" sz="900" b="1" spc="0" dirty="0">
                <a:solidFill>
                  <a:srgbClr val="000000"/>
                </a:solidFill>
                <a:latin typeface="Garamond" panose="02020603050405020304" pitchFamily="1"/>
              </a:rPr>
              <a:t>ART</a:t>
            </a:r>
            <a:r>
              <a:rPr lang="it-IT" sz="1150" b="1" spc="0" dirty="0">
                <a:solidFill>
                  <a:srgbClr val="000000"/>
                </a:solidFill>
                <a:latin typeface="Garamond" panose="02020603050405020304" pitchFamily="1"/>
              </a:rPr>
              <a:t>. 5 </a:t>
            </a:r>
            <a:r>
              <a:rPr lang="it-IT" sz="900" b="1" spc="0" dirty="0">
                <a:solidFill>
                  <a:srgbClr val="000000"/>
                </a:solidFill>
                <a:latin typeface="Garamond" panose="02020603050405020304" pitchFamily="1"/>
              </a:rPr>
              <a:t>CO</a:t>
            </a:r>
            <a:r>
              <a:rPr lang="it-IT" sz="1150" b="1" spc="0" dirty="0">
                <a:solidFill>
                  <a:srgbClr val="000000"/>
                </a:solidFill>
                <a:latin typeface="Garamond" panose="02020603050405020304" pitchFamily="1"/>
              </a:rPr>
              <a:t>. 2 </a:t>
            </a:r>
            <a:r>
              <a:rPr lang="it-IT" sz="900" b="1" spc="0" dirty="0">
                <a:solidFill>
                  <a:srgbClr val="000000"/>
                </a:solidFill>
                <a:latin typeface="Garamond" panose="02020603050405020304" pitchFamily="1"/>
              </a:rPr>
              <a:t>DEL D</a:t>
            </a:r>
            <a:r>
              <a:rPr lang="it-IT" sz="1150" b="1" spc="0" dirty="0">
                <a:solidFill>
                  <a:srgbClr val="000000"/>
                </a:solidFill>
                <a:latin typeface="Garamond" panose="02020603050405020304" pitchFamily="1"/>
              </a:rPr>
              <a:t>.</a:t>
            </a:r>
            <a:r>
              <a:rPr lang="it-IT" sz="900" b="1" spc="0" dirty="0">
                <a:solidFill>
                  <a:srgbClr val="000000"/>
                </a:solidFill>
                <a:latin typeface="Garamond" panose="02020603050405020304" pitchFamily="1"/>
              </a:rPr>
              <a:t>LGS</a:t>
            </a:r>
            <a:r>
              <a:rPr lang="it-IT" sz="1150" b="1" spc="0" dirty="0">
                <a:solidFill>
                  <a:srgbClr val="000000"/>
                </a:solidFill>
                <a:latin typeface="Garamond" panose="02020603050405020304" pitchFamily="1"/>
              </a:rPr>
              <a:t>. 33/2013 </a:t>
            </a:r>
          </a:p>
          <a:p>
            <a:pPr marL="45720" marR="0" indent="0" algn="l">
              <a:lnSpc>
                <a:spcPts val="1400"/>
              </a:lnSpc>
              <a:spcBef>
                <a:spcPts val="70"/>
              </a:spcBef>
              <a:spcAft>
                <a:spcPts val="0"/>
              </a:spcAft>
            </a:pPr>
            <a:r>
              <a:rPr lang="it-IT" sz="1150" spc="0" dirty="0">
                <a:solidFill>
                  <a:srgbClr val="000000"/>
                </a:solidFill>
                <a:latin typeface="Garamond" panose="02020603050405020304" pitchFamily="1"/>
              </a:rPr>
              <a:t>Art. 5- </a:t>
            </a:r>
            <a:r>
              <a:rPr lang="it-IT" sz="1100" i="1" spc="0" dirty="0">
                <a:solidFill>
                  <a:srgbClr val="000000"/>
                </a:solidFill>
                <a:latin typeface="Garamond" panose="02020603050405020304" pitchFamily="1"/>
              </a:rPr>
              <a:t>bis</a:t>
            </a:r>
            <a:r>
              <a:rPr lang="it-IT" sz="1150" spc="0" dirty="0">
                <a:solidFill>
                  <a:srgbClr val="000000"/>
                </a:solidFill>
                <a:latin typeface="Garamond" panose="02020603050405020304" pitchFamily="1"/>
              </a:rPr>
              <a:t>, comma 6, del d.lgs. n. 33 del 14/03/2013 recante «</a:t>
            </a:r>
            <a:r>
              <a:rPr lang="it-IT" sz="1100" i="1" spc="0" dirty="0">
                <a:solidFill>
                  <a:srgbClr val="000000"/>
                </a:solidFill>
                <a:latin typeface="Garamond" panose="02020603050405020304" pitchFamily="1"/>
              </a:rPr>
              <a:t>Riordino della disciplina riguardante il diritto di accesso civico e gli obblighi di pubblicità, trasparenza e diffusione di informazioni da parte delle pubbliche amministrazioni</a:t>
            </a:r>
            <a:r>
              <a:rPr lang="it-IT" sz="1150" spc="0" dirty="0">
                <a:solidFill>
                  <a:srgbClr val="000000"/>
                </a:solidFill>
                <a:latin typeface="Garamond" panose="02020603050405020304" pitchFamily="1"/>
              </a:rPr>
              <a:t>». </a:t>
            </a:r>
          </a:p>
          <a:p>
            <a:pPr marL="45720" marR="0" indent="0" algn="l">
              <a:lnSpc>
                <a:spcPts val="1200"/>
              </a:lnSpc>
              <a:spcBef>
                <a:spcPts val="2500"/>
              </a:spcBef>
              <a:spcAft>
                <a:spcPts val="0"/>
              </a:spcAft>
            </a:pPr>
            <a:r>
              <a:rPr lang="it-IT" sz="1150" b="1" spc="-45" dirty="0">
                <a:solidFill>
                  <a:srgbClr val="000000"/>
                </a:solidFill>
                <a:latin typeface="Garamond" panose="02020603050405020304" pitchFamily="1"/>
              </a:rPr>
              <a:t>Sommario </a:t>
            </a:r>
          </a:p>
          <a:p>
            <a:pPr marL="45720" marR="0" indent="274320" algn="l">
              <a:lnSpc>
                <a:spcPts val="1300"/>
              </a:lnSpc>
              <a:spcBef>
                <a:spcPts val="2615"/>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Definizioni 3 </a:t>
            </a:r>
          </a:p>
          <a:p>
            <a:pPr marL="45720" marR="0" indent="274320" algn="l">
              <a:lnSpc>
                <a:spcPts val="1300"/>
              </a:lnSpc>
              <a:spcBef>
                <a:spcPts val="580"/>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L’accesso civico generalizzato: caratteristiche e funzioni 3 </a:t>
            </a:r>
          </a:p>
          <a:p>
            <a:pPr marL="137160" marR="0" indent="0" algn="l">
              <a:lnSpc>
                <a:spcPts val="1300"/>
              </a:lnSpc>
              <a:spcBef>
                <a:spcPts val="58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2.1. Introduzione 3 </a:t>
            </a:r>
          </a:p>
          <a:p>
            <a:pPr marL="137160" marR="0" indent="0" algn="l">
              <a:lnSpc>
                <a:spcPts val="1300"/>
              </a:lnSpc>
              <a:spcBef>
                <a:spcPts val="58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2.2. Distinzione fra accesso generalizzato e accesso civico 4 </a:t>
            </a:r>
          </a:p>
          <a:p>
            <a:pPr marL="137160" marR="0" indent="0" algn="l">
              <a:lnSpc>
                <a:spcPts val="1300"/>
              </a:lnSpc>
              <a:spcBef>
                <a:spcPts val="60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2.3. Distinzione fra accesso generalizzato e accesso agli atti ex l. 241/1990 4 </a:t>
            </a:r>
          </a:p>
          <a:p>
            <a:pPr marL="45720" marR="0" indent="274320" algn="l">
              <a:lnSpc>
                <a:spcPts val="1300"/>
              </a:lnSpc>
              <a:spcBef>
                <a:spcPts val="575"/>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Prime indicazioni operative generali per l’attuazione 5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3.1. Adozione di una disciplina sulle diverse tipologie di accesso 5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3.2. Adeguamenti organizzativi 6 </a:t>
            </a:r>
          </a:p>
          <a:p>
            <a:pPr marL="45720" marR="0" indent="274320" algn="l">
              <a:lnSpc>
                <a:spcPts val="1300"/>
              </a:lnSpc>
              <a:spcBef>
                <a:spcPts val="575"/>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Ambito soggettivo e oggettivo di applicazione dell’accesso generalizzato 6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4.1. Ambito soggettivo 6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4.2. Ambito oggettivo 7 </a:t>
            </a:r>
          </a:p>
          <a:p>
            <a:pPr marL="45720" marR="0" indent="274320" algn="l">
              <a:lnSpc>
                <a:spcPts val="1300"/>
              </a:lnSpc>
              <a:spcBef>
                <a:spcPts val="575"/>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Distinzione fra eccezioni assolute all’accesso generalizzato e “limiti” (eccezioni relative o qualificate) 8 </a:t>
            </a:r>
          </a:p>
          <a:p>
            <a:pPr marL="137160" marR="0" indent="0" algn="l">
              <a:lnSpc>
                <a:spcPts val="1300"/>
              </a:lnSpc>
              <a:spcBef>
                <a:spcPts val="60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5.1. Eccezioni assolute 8 </a:t>
            </a:r>
          </a:p>
          <a:p>
            <a:pPr marL="137160" marR="0" indent="0" algn="l">
              <a:lnSpc>
                <a:spcPts val="1300"/>
              </a:lnSpc>
              <a:spcBef>
                <a:spcPts val="58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5.2. Limiti (eccezioni relative o qualificate) 8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5.3. La motivazione del diniego all’accesso 9 </a:t>
            </a:r>
          </a:p>
          <a:p>
            <a:pPr marL="45720" marR="0" indent="274320" algn="l">
              <a:lnSpc>
                <a:spcPts val="1300"/>
              </a:lnSpc>
              <a:spcBef>
                <a:spcPts val="575"/>
              </a:spcBef>
              <a:spcAft>
                <a:spcPts val="0"/>
              </a:spcAft>
              <a:buFont typeface="Garamond"/>
              <a:buAutoNum type="arabicPeriod"/>
              <a:tabLst>
                <a:tab pos="6126480" algn="r"/>
              </a:tabLst>
            </a:pPr>
            <a:r>
              <a:rPr lang="it-IT" sz="1150" spc="0" dirty="0">
                <a:solidFill>
                  <a:srgbClr val="000000"/>
                </a:solidFill>
                <a:latin typeface="Garamond" panose="02020603050405020304" pitchFamily="1"/>
              </a:rPr>
              <a:t>Le eccezioni assolute 10 </a:t>
            </a:r>
          </a:p>
          <a:p>
            <a:pPr marL="137160" marR="0" indent="0" algn="l">
              <a:lnSpc>
                <a:spcPts val="1300"/>
              </a:lnSpc>
              <a:spcBef>
                <a:spcPts val="58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6.1. Segreto di Stato 10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6.2. Altri casi di segreto o di divieto di divulgazione 10 </a:t>
            </a:r>
          </a:p>
          <a:p>
            <a:pPr marL="45720" marR="0" indent="274320" algn="l">
              <a:lnSpc>
                <a:spcPts val="1300"/>
              </a:lnSpc>
              <a:spcBef>
                <a:spcPts val="575"/>
              </a:spcBef>
              <a:spcAft>
                <a:spcPts val="0"/>
              </a:spcAft>
              <a:buFont typeface="Garamond"/>
              <a:buAutoNum type="arabicPeriod"/>
            </a:pPr>
            <a:r>
              <a:rPr lang="it-IT" sz="1150" spc="-15" dirty="0">
                <a:solidFill>
                  <a:srgbClr val="000000"/>
                </a:solidFill>
                <a:latin typeface="Garamond" panose="02020603050405020304" pitchFamily="1"/>
              </a:rPr>
              <a:t>I limiti (esclusioni relative o qualificate) al diritto di accesso generalizzato derivanti dalla tutela di interessi </a:t>
            </a:r>
          </a:p>
          <a:p>
            <a:pPr marL="45720" marR="0" indent="0" algn="l">
              <a:lnSpc>
                <a:spcPts val="1300"/>
              </a:lnSpc>
              <a:spcBef>
                <a:spcPts val="95"/>
              </a:spcBef>
              <a:spcAft>
                <a:spcPts val="0"/>
              </a:spcAft>
              <a:tabLst>
                <a:tab pos="6126480" algn="r"/>
              </a:tabLst>
            </a:pPr>
            <a:r>
              <a:rPr lang="it-IT" sz="1150" spc="0" dirty="0">
                <a:solidFill>
                  <a:srgbClr val="000000"/>
                </a:solidFill>
                <a:latin typeface="Garamond" panose="02020603050405020304" pitchFamily="1"/>
              </a:rPr>
              <a:t>pubblici 15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7.1. Sicurezza pubblica e ordine pubblico 15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7.2. Sicurezza nazionale 16 </a:t>
            </a:r>
          </a:p>
          <a:p>
            <a:pPr marL="137160" marR="0" indent="0" algn="l">
              <a:lnSpc>
                <a:spcPts val="1300"/>
              </a:lnSpc>
              <a:spcBef>
                <a:spcPts val="580"/>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7.3. Difesa e questioni militari  17 </a:t>
            </a:r>
          </a:p>
          <a:p>
            <a:pPr marL="137160" marR="0" indent="0" algn="l">
              <a:lnSpc>
                <a:spcPts val="1300"/>
              </a:lnSpc>
              <a:spcBef>
                <a:spcPts val="575"/>
              </a:spcBef>
              <a:spcAft>
                <a:spcPts val="0"/>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7.4. Relazioni internazionali 17 </a:t>
            </a:r>
          </a:p>
          <a:p>
            <a:pPr marL="137160" marR="0" indent="0" algn="l">
              <a:lnSpc>
                <a:spcPts val="1300"/>
              </a:lnSpc>
              <a:spcBef>
                <a:spcPts val="580"/>
              </a:spcBef>
              <a:spcAft>
                <a:spcPts val="385"/>
              </a:spcAft>
              <a:tabLst>
                <a:tab pos="320040" algn="dec"/>
                <a:tab pos="548640" algn="l"/>
                <a:tab pos="6126480" algn="r"/>
              </a:tabLst>
            </a:pPr>
            <a:r>
              <a:rPr lang="it-IT" sz="100" spc="0" dirty="0">
                <a:solidFill>
                  <a:srgbClr val="000000"/>
                </a:solidFill>
                <a:latin typeface="Garamond" panose="02020603050405020304" pitchFamily="1"/>
              </a:rPr>
              <a:t> </a:t>
            </a:r>
            <a:r>
              <a:rPr lang="it-IT" sz="1150" spc="0" dirty="0">
                <a:solidFill>
                  <a:srgbClr val="000000"/>
                </a:solidFill>
                <a:latin typeface="Garamond" panose="02020603050405020304" pitchFamily="1"/>
              </a:rPr>
              <a:t>7.5. Politica e stabilità finanziaria ed economica dello Stato 18 </a:t>
            </a:r>
          </a:p>
        </p:txBody>
      </p:sp>
      <p:sp>
        <p:nvSpPr>
          <p:cNvPr id="192" name="Segnaposto testo 191"/>
          <p:cNvSpPr>
            <a:spLocks noGrp="1"/>
          </p:cNvSpPr>
          <p:nvPr>
            <p:ph type="body" idx="10"/>
          </p:nvPr>
        </p:nvSpPr>
        <p:spPr>
          <a:xfrm>
            <a:off x="6715760" y="9892030"/>
            <a:ext cx="18097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b="1" spc="0">
                <a:solidFill>
                  <a:srgbClr val="000000"/>
                </a:solidFill>
                <a:latin typeface="Calibri" panose="02020603050405020304" pitchFamily="1"/>
              </a:rPr>
              <a:t>1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96" name="Image.jpg"/>
          <p:cNvPicPr/>
          <p:nvPr/>
        </p:nvPicPr>
        <p:blipFill>
          <a:blip r:embed="rId2"/>
          <a:stretch>
            <a:fillRect/>
          </a:stretch>
        </p:blipFill>
        <p:spPr>
          <a:xfrm>
            <a:off x="3437890" y="487680"/>
            <a:ext cx="487680" cy="536575"/>
          </a:xfrm>
          <a:prstGeom prst="rect">
            <a:avLst/>
          </a:prstGeom>
        </p:spPr>
      </p:pic>
      <p:sp>
        <p:nvSpPr>
          <p:cNvPr id="197" name="Segnaposto testo 196"/>
          <p:cNvSpPr>
            <a:spLocks noGrp="1"/>
          </p:cNvSpPr>
          <p:nvPr>
            <p:ph type="body" idx="10"/>
          </p:nvPr>
        </p:nvSpPr>
        <p:spPr>
          <a:xfrm>
            <a:off x="698500" y="1180465"/>
            <a:ext cx="6155690" cy="871474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37160" marR="0" indent="0" algn="l">
              <a:lnSpc>
                <a:spcPts val="1300"/>
              </a:lnSpc>
              <a:spcBef>
                <a:spcPts val="3505"/>
              </a:spcBef>
              <a:spcAft>
                <a:spcPts val="0"/>
              </a:spcAft>
              <a:tabLst>
                <a:tab pos="548640" algn="l"/>
                <a:tab pos="6126480" algn="r"/>
              </a:tabLst>
            </a:pPr>
            <a:r>
              <a:rPr lang="it-IT" sz="1150" spc="0">
                <a:solidFill>
                  <a:srgbClr val="000000"/>
                </a:solidFill>
                <a:latin typeface="Garamond" panose="02020603050405020304" pitchFamily="1"/>
              </a:rPr>
              <a:t>7.6. Conduzioni di indagini sui reati e loro perseguimento 19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7.7. Regolare svolgimento di attività ispettive 19 </a:t>
            </a:r>
          </a:p>
          <a:p>
            <a:pPr marL="0" marR="0" indent="320040" algn="l">
              <a:lnSpc>
                <a:spcPts val="1300"/>
              </a:lnSpc>
              <a:spcBef>
                <a:spcPts val="580"/>
              </a:spcBef>
              <a:spcAft>
                <a:spcPts val="0"/>
              </a:spcAft>
              <a:buFont typeface="Garamond"/>
              <a:buAutoNum type="arabicPeriod" startAt="8"/>
            </a:pPr>
            <a:r>
              <a:rPr lang="it-IT" sz="1150" spc="-15">
                <a:solidFill>
                  <a:srgbClr val="000000"/>
                </a:solidFill>
                <a:latin typeface="Garamond" panose="02020603050405020304" pitchFamily="1"/>
              </a:rPr>
              <a:t>I limiti (esclusioni relative o qualificate) al diritto di accesso generalizzato derivanti dalla tutela di interessi </a:t>
            </a:r>
          </a:p>
          <a:p>
            <a:pPr marL="0" marR="0" indent="0" algn="l">
              <a:lnSpc>
                <a:spcPts val="1300"/>
              </a:lnSpc>
              <a:spcBef>
                <a:spcPts val="75"/>
              </a:spcBef>
              <a:spcAft>
                <a:spcPts val="0"/>
              </a:spcAft>
              <a:tabLst>
                <a:tab pos="6126480" algn="r"/>
              </a:tabLst>
            </a:pPr>
            <a:r>
              <a:rPr lang="it-IT" sz="1150" spc="0">
                <a:solidFill>
                  <a:srgbClr val="000000"/>
                </a:solidFill>
                <a:latin typeface="Garamond" panose="02020603050405020304" pitchFamily="1"/>
              </a:rPr>
              <a:t>privati 20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8.1. I limiti derivanti dalla protezione dei dati personali. 20 </a:t>
            </a:r>
          </a:p>
          <a:p>
            <a:pPr marL="137160" marR="0" indent="0" algn="l">
              <a:lnSpc>
                <a:spcPts val="1300"/>
              </a:lnSpc>
              <a:spcBef>
                <a:spcPts val="580"/>
              </a:spcBef>
              <a:spcAft>
                <a:spcPts val="0"/>
              </a:spcAft>
              <a:tabLst>
                <a:tab pos="548640" algn="l"/>
                <a:tab pos="6126480" algn="r"/>
              </a:tabLst>
            </a:pPr>
            <a:r>
              <a:rPr lang="it-IT" sz="1150" spc="0">
                <a:solidFill>
                  <a:srgbClr val="000000"/>
                </a:solidFill>
                <a:latin typeface="Garamond" panose="02020603050405020304" pitchFamily="1"/>
              </a:rPr>
              <a:t>8.2. Libertà e segretezza della corrispondenza 23 </a:t>
            </a:r>
          </a:p>
          <a:p>
            <a:pPr marL="137160" marR="0" indent="0" algn="l">
              <a:lnSpc>
                <a:spcPts val="1300"/>
              </a:lnSpc>
              <a:spcBef>
                <a:spcPts val="605"/>
              </a:spcBef>
              <a:spcAft>
                <a:spcPts val="0"/>
              </a:spcAft>
              <a:tabLst>
                <a:tab pos="6126480" algn="r"/>
              </a:tabLst>
            </a:pPr>
            <a:r>
              <a:rPr lang="it-IT" sz="1150" spc="-5">
                <a:solidFill>
                  <a:srgbClr val="000000"/>
                </a:solidFill>
                <a:latin typeface="Garamond" panose="02020603050405020304" pitchFamily="1"/>
              </a:rPr>
              <a:t>8.3. Interessi economici e commerciali di una persona fisica o giuridica, ivi compresi proprietà intellettuale, </a:t>
            </a:r>
          </a:p>
          <a:p>
            <a:pPr marL="137160" marR="0" indent="0" algn="l">
              <a:lnSpc>
                <a:spcPts val="1300"/>
              </a:lnSpc>
              <a:spcBef>
                <a:spcPts val="75"/>
              </a:spcBef>
              <a:spcAft>
                <a:spcPts val="0"/>
              </a:spcAft>
              <a:tabLst>
                <a:tab pos="6126480" algn="r"/>
              </a:tabLst>
            </a:pPr>
            <a:r>
              <a:rPr lang="it-IT" sz="1150" spc="0">
                <a:solidFill>
                  <a:srgbClr val="000000"/>
                </a:solidFill>
                <a:latin typeface="Garamond" panose="02020603050405020304" pitchFamily="1"/>
              </a:rPr>
              <a:t>diritto d'autore e segreti commerciali 24 </a:t>
            </a:r>
          </a:p>
          <a:p>
            <a:pPr marL="0" marR="0" indent="320040" algn="l">
              <a:lnSpc>
                <a:spcPts val="1300"/>
              </a:lnSpc>
              <a:spcBef>
                <a:spcPts val="580"/>
              </a:spcBef>
              <a:spcAft>
                <a:spcPts val="0"/>
              </a:spcAft>
              <a:buFont typeface="Garamond"/>
              <a:buAutoNum type="arabicPeriod"/>
              <a:tabLst>
                <a:tab pos="6126480" algn="r"/>
              </a:tabLst>
            </a:pPr>
            <a:r>
              <a:rPr lang="it-IT" sz="1150" spc="0">
                <a:solidFill>
                  <a:srgbClr val="000000"/>
                </a:solidFill>
                <a:latin typeface="Garamond" panose="02020603050405020304" pitchFamily="1"/>
              </a:rPr>
              <a:t>Disciplina transitoria 25 </a:t>
            </a:r>
          </a:p>
          <a:p>
            <a:pPr marL="0" marR="0" indent="0" algn="l">
              <a:lnSpc>
                <a:spcPts val="1300"/>
              </a:lnSpc>
              <a:spcBef>
                <a:spcPts val="580"/>
              </a:spcBef>
              <a:spcAft>
                <a:spcPts val="46005"/>
              </a:spcAft>
              <a:tabLst>
                <a:tab pos="6126480" algn="r"/>
              </a:tabLst>
            </a:pPr>
            <a:r>
              <a:rPr lang="it-IT" sz="1150" spc="0">
                <a:solidFill>
                  <a:srgbClr val="000000"/>
                </a:solidFill>
                <a:latin typeface="Garamond" panose="02020603050405020304" pitchFamily="1"/>
              </a:rPr>
              <a:t>ALLEGATO 27 </a:t>
            </a:r>
          </a:p>
        </p:txBody>
      </p:sp>
      <p:sp>
        <p:nvSpPr>
          <p:cNvPr id="198" name="Segnaposto testo 197"/>
          <p:cNvSpPr>
            <a:spLocks noGrp="1"/>
          </p:cNvSpPr>
          <p:nvPr>
            <p:ph type="body" idx="10"/>
          </p:nvPr>
        </p:nvSpPr>
        <p:spPr>
          <a:xfrm>
            <a:off x="6712585" y="9895205"/>
            <a:ext cx="18415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0">
                <a:solidFill>
                  <a:srgbClr val="000000"/>
                </a:solidFill>
                <a:latin typeface="Calibri" panose="02020603050405020304" pitchFamily="1"/>
              </a:rPr>
              <a:t>2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02" name="Image.jpg"/>
          <p:cNvPicPr/>
          <p:nvPr/>
        </p:nvPicPr>
        <p:blipFill>
          <a:blip r:embed="rId2"/>
          <a:stretch>
            <a:fillRect/>
          </a:stretch>
        </p:blipFill>
        <p:spPr>
          <a:xfrm>
            <a:off x="3437890" y="487680"/>
            <a:ext cx="487680" cy="536575"/>
          </a:xfrm>
          <a:prstGeom prst="rect">
            <a:avLst/>
          </a:prstGeom>
        </p:spPr>
      </p:pic>
      <p:sp>
        <p:nvSpPr>
          <p:cNvPr id="203" name="Segnaposto testo 202"/>
          <p:cNvSpPr>
            <a:spLocks noGrp="1"/>
          </p:cNvSpPr>
          <p:nvPr>
            <p:ph type="body" idx="10"/>
          </p:nvPr>
        </p:nvSpPr>
        <p:spPr>
          <a:xfrm>
            <a:off x="788670" y="1186180"/>
            <a:ext cx="6155690" cy="8709025"/>
          </a:xfrm>
          <a:prstGeom prst="rect">
            <a:avLst/>
          </a:prstGeom>
          <a:noFill/>
          <a:ln w="0" cmpd="sng">
            <a:noFill/>
            <a:prstDash val="solid"/>
          </a:ln>
        </p:spPr>
        <p:txBody>
          <a:bodyPr vert="horz" lIns="0" tIns="3175" rIns="0" bIns="0" anchor="t"/>
          <a:lstStyle/>
          <a:p>
            <a:pPr marL="1874520" marR="0" indent="0" algn="l">
              <a:lnSpc>
                <a:spcPts val="1400"/>
              </a:lnSpc>
              <a:spcAft>
                <a:spcPts val="0"/>
              </a:spcAft>
            </a:pPr>
            <a:r>
              <a:rPr lang="it-IT" sz="1250" b="1" i="1" spc="-15" dirty="0">
                <a:solidFill>
                  <a:srgbClr val="1F487C"/>
                </a:solidFill>
                <a:latin typeface="Garamond" panose="02020603050405020304" pitchFamily="1"/>
              </a:rPr>
              <a:t>Autorità Nazionale Anticorruzione </a:t>
            </a:r>
          </a:p>
          <a:p>
            <a:pPr marL="91440" marR="0" indent="274320" algn="l">
              <a:lnSpc>
                <a:spcPts val="1400"/>
              </a:lnSpc>
              <a:spcBef>
                <a:spcPts val="3725"/>
              </a:spcBef>
              <a:spcAft>
                <a:spcPts val="0"/>
              </a:spcAft>
              <a:buFont typeface="Garamond"/>
              <a:buAutoNum type="arabicPeriod"/>
            </a:pPr>
            <a:r>
              <a:rPr lang="it-IT" sz="1400" b="1" spc="10" dirty="0">
                <a:solidFill>
                  <a:srgbClr val="000000"/>
                </a:solidFill>
                <a:latin typeface="Garamond" panose="02020603050405020304" pitchFamily="1"/>
              </a:rPr>
              <a:t>Definizioni </a:t>
            </a:r>
          </a:p>
          <a:p>
            <a:pPr marL="365760" marR="0" indent="0" algn="l">
              <a:lnSpc>
                <a:spcPts val="1200"/>
              </a:lnSpc>
              <a:spcBef>
                <a:spcPts val="1565"/>
              </a:spcBef>
              <a:spcAft>
                <a:spcPts val="0"/>
              </a:spcAft>
            </a:pPr>
            <a:r>
              <a:rPr lang="it-IT" sz="1100" spc="0" dirty="0">
                <a:solidFill>
                  <a:srgbClr val="000000"/>
                </a:solidFill>
                <a:latin typeface="Garamond" panose="02020603050405020304" pitchFamily="1"/>
              </a:rPr>
              <a:t>Di seguito si riportano alcune definizioni utili ai fini delle presenti </a:t>
            </a:r>
            <a:r>
              <a:rPr lang="it-IT" sz="1100" b="1" spc="0" dirty="0">
                <a:solidFill>
                  <a:srgbClr val="FF0000"/>
                </a:solidFill>
                <a:latin typeface="Garamond" panose="02020603050405020304" pitchFamily="1"/>
              </a:rPr>
              <a:t>Linee Guida. </a:t>
            </a:r>
          </a:p>
          <a:p>
            <a:pPr marL="365760" marR="0" indent="0" algn="l">
              <a:lnSpc>
                <a:spcPts val="1200"/>
              </a:lnSpc>
              <a:spcBef>
                <a:spcPts val="15"/>
              </a:spcBef>
              <a:spcAft>
                <a:spcPts val="0"/>
              </a:spcAft>
            </a:pPr>
            <a:r>
              <a:rPr lang="it-IT" sz="1100" spc="0" dirty="0">
                <a:solidFill>
                  <a:srgbClr val="000000"/>
                </a:solidFill>
                <a:latin typeface="Garamond" panose="02020603050405020304" pitchFamily="1"/>
              </a:rPr>
              <a:t>Il d.lgs. 33/2013, come modificato dal d.lgs. 97/2016, è di seguito definito decreto trasparenza. </a:t>
            </a:r>
          </a:p>
          <a:p>
            <a:pPr marL="365760" marR="0" indent="0" algn="l">
              <a:lnSpc>
                <a:spcPts val="1200"/>
              </a:lnSpc>
              <a:spcBef>
                <a:spcPts val="10"/>
              </a:spcBef>
              <a:spcAft>
                <a:spcPts val="0"/>
              </a:spcAft>
            </a:pPr>
            <a:r>
              <a:rPr lang="it-IT" sz="1100" spc="0" dirty="0">
                <a:solidFill>
                  <a:srgbClr val="000000"/>
                </a:solidFill>
                <a:latin typeface="Garamond" panose="02020603050405020304" pitchFamily="1"/>
              </a:rPr>
              <a:t>Per “accesso documentale” si intende l'accesso disciplinato dal capo V della legge 241/1990. </a:t>
            </a:r>
          </a:p>
          <a:p>
            <a:pPr marL="365760" marR="0" indent="0" algn="l">
              <a:lnSpc>
                <a:spcPts val="1200"/>
              </a:lnSpc>
              <a:spcBef>
                <a:spcPts val="15"/>
              </a:spcBef>
              <a:spcAft>
                <a:spcPts val="0"/>
              </a:spcAft>
            </a:pPr>
            <a:r>
              <a:rPr lang="it-IT" sz="1100" spc="5" dirty="0">
                <a:solidFill>
                  <a:srgbClr val="000000"/>
                </a:solidFill>
                <a:latin typeface="Garamond" panose="02020603050405020304" pitchFamily="1"/>
              </a:rPr>
              <a:t>Per “accesso civico” si intende l'accesso di cui all'art. 5, comma 1, del decreto trasparenza, ai documenti </a:t>
            </a:r>
          </a:p>
          <a:p>
            <a:pPr marL="91440" marR="0" indent="0" algn="l">
              <a:lnSpc>
                <a:spcPts val="1200"/>
              </a:lnSpc>
              <a:spcBef>
                <a:spcPts val="10"/>
              </a:spcBef>
              <a:spcAft>
                <a:spcPts val="0"/>
              </a:spcAft>
            </a:pPr>
            <a:r>
              <a:rPr lang="it-IT" sz="1100" spc="0" dirty="0">
                <a:solidFill>
                  <a:srgbClr val="000000"/>
                </a:solidFill>
                <a:latin typeface="Garamond" panose="02020603050405020304" pitchFamily="1"/>
              </a:rPr>
              <a:t>oggetto degli obblighi di pubblicazione. </a:t>
            </a:r>
          </a:p>
          <a:p>
            <a:pPr marL="365760" marR="0" indent="0" algn="l">
              <a:lnSpc>
                <a:spcPts val="1200"/>
              </a:lnSpc>
              <a:spcBef>
                <a:spcPts val="0"/>
              </a:spcBef>
              <a:spcAft>
                <a:spcPts val="0"/>
              </a:spcAft>
            </a:pPr>
            <a:r>
              <a:rPr lang="it-IT" sz="1100" spc="0" dirty="0">
                <a:solidFill>
                  <a:srgbClr val="000000"/>
                </a:solidFill>
                <a:latin typeface="Garamond" panose="02020603050405020304" pitchFamily="1"/>
              </a:rPr>
              <a:t>Per “accesso generalizzato” si intende l'accesso di cui all'art. 5, comma 2, del decreto trasparenza </a:t>
            </a:r>
          </a:p>
          <a:p>
            <a:pPr marL="91440" marR="0" indent="274320" algn="l">
              <a:lnSpc>
                <a:spcPts val="1700"/>
              </a:lnSpc>
              <a:spcBef>
                <a:spcPts val="2305"/>
              </a:spcBef>
              <a:spcAft>
                <a:spcPts val="0"/>
              </a:spcAft>
              <a:buFont typeface="Garamond"/>
              <a:buAutoNum type="arabicPeriod"/>
            </a:pPr>
            <a:r>
              <a:rPr lang="it-IT" sz="1400" b="1" spc="0" dirty="0">
                <a:solidFill>
                  <a:srgbClr val="000000"/>
                </a:solidFill>
                <a:latin typeface="Garamond" panose="02020603050405020304" pitchFamily="1"/>
              </a:rPr>
              <a:t>L’accesso civico generalizzato: caratteristiche e funzioni </a:t>
            </a:r>
          </a:p>
          <a:p>
            <a:pPr marL="91440" marR="0" indent="0" algn="l">
              <a:lnSpc>
                <a:spcPts val="1200"/>
              </a:lnSpc>
              <a:spcBef>
                <a:spcPts val="1690"/>
              </a:spcBef>
              <a:spcAft>
                <a:spcPts val="0"/>
              </a:spcAft>
            </a:pPr>
            <a:r>
              <a:rPr lang="it-IT" sz="1100" i="1" spc="125" dirty="0">
                <a:solidFill>
                  <a:srgbClr val="4F81BC"/>
                </a:solidFill>
                <a:latin typeface="Garamond" panose="02020603050405020304" pitchFamily="1"/>
              </a:rPr>
              <a:t>2.1. Introduzione </a:t>
            </a:r>
          </a:p>
          <a:p>
            <a:pPr marL="91440" marR="91440" indent="274320" algn="just">
              <a:lnSpc>
                <a:spcPts val="1200"/>
              </a:lnSpc>
              <a:spcBef>
                <a:spcPts val="1215"/>
              </a:spcBef>
              <a:spcAft>
                <a:spcPts val="0"/>
              </a:spcAft>
            </a:pPr>
            <a:r>
              <a:rPr lang="it-IT" sz="1100" spc="0" dirty="0">
                <a:solidFill>
                  <a:srgbClr val="000000"/>
                </a:solidFill>
                <a:latin typeface="Garamond" panose="02020603050405020304" pitchFamily="1"/>
              </a:rPr>
              <a:t>Le presenti linee guida hanno a oggetto la “</a:t>
            </a:r>
            <a:r>
              <a:rPr lang="it-IT" sz="1100" i="1" spc="0" dirty="0">
                <a:solidFill>
                  <a:srgbClr val="000000"/>
                </a:solidFill>
                <a:latin typeface="Garamond" panose="02020603050405020304" pitchFamily="1"/>
              </a:rPr>
              <a:t>definizione delle esclusioni e dei limiti</a:t>
            </a:r>
            <a:r>
              <a:rPr lang="it-IT" sz="1100" spc="0" dirty="0">
                <a:solidFill>
                  <a:srgbClr val="000000"/>
                </a:solidFill>
                <a:latin typeface="Garamond" panose="02020603050405020304" pitchFamily="1"/>
              </a:rPr>
              <a:t>” all’accesso civico a dati non oggetto di pubblicazione obbligatoria disciplinato dagli artt. 5 e 5 bis del d.lgs. n. 33/2013, come modificato dal decreto legislativo 25 maggio 2016, n. 97 (d’ora innanzi “decreto trasparenza”). </a:t>
            </a:r>
          </a:p>
          <a:p>
            <a:pPr marL="91440" marR="91440" indent="274320" algn="just">
              <a:lnSpc>
                <a:spcPts val="1200"/>
              </a:lnSpc>
              <a:spcBef>
                <a:spcPts val="15"/>
              </a:spcBef>
              <a:spcAft>
                <a:spcPts val="0"/>
              </a:spcAft>
            </a:pPr>
            <a:r>
              <a:rPr lang="it-IT" sz="1100" spc="0" dirty="0">
                <a:solidFill>
                  <a:srgbClr val="000000"/>
                </a:solidFill>
                <a:latin typeface="Garamond" panose="02020603050405020304" pitchFamily="1"/>
              </a:rPr>
              <a:t>Tale nuova tipologia di accesso (d’ora in avanti “accesso generalizzato”), delineata nel novellato art. 5, comma 2 del decreto trasparenza, ai sensi del quale “</a:t>
            </a:r>
            <a:r>
              <a:rPr lang="it-IT" sz="1100" i="1" spc="0" dirty="0">
                <a:solidFill>
                  <a:srgbClr val="000000"/>
                </a:solidFill>
                <a:latin typeface="Garamond" panose="02020603050405020304" pitchFamily="1"/>
              </a:rPr>
              <a:t>chiunque ha diritto di accedere ai dati e ai documenti detenuti dalle pubbliche amministrazioni, ulteriori rispetto a quelli oggetto di pubblicazione ai sensi del presente decreto, nel rispetto dei limiti relativi alla tutela di interessi pubblici e privati giuridicamente rilevanti, secondo quanto previsto dall’art. 5-bis</a:t>
            </a:r>
            <a:r>
              <a:rPr lang="it-IT" sz="1100" spc="0" dirty="0">
                <a:solidFill>
                  <a:srgbClr val="000000"/>
                </a:solidFill>
                <a:latin typeface="Garamond" panose="02020603050405020304" pitchFamily="1"/>
              </a:rPr>
              <a:t>”, si traduce, in estrema sintesi, in un diritto di accesso non condizionato dalla titolarità di situazioni giuridicamente rilevanti ed avente ad oggetto tutti i dati e i documenti e informazioni detenuti dalle pubbliche amministrazioni, ulteriori rispetto a quelli per i quali è stabilito un obbligo di pubblicazione. </a:t>
            </a:r>
          </a:p>
          <a:p>
            <a:pPr marL="91440" marR="91440" indent="274320" algn="just">
              <a:lnSpc>
                <a:spcPts val="1200"/>
              </a:lnSpc>
              <a:spcBef>
                <a:spcPts val="0"/>
              </a:spcBef>
              <a:spcAft>
                <a:spcPts val="0"/>
              </a:spcAft>
            </a:pPr>
            <a:r>
              <a:rPr lang="it-IT" sz="1100" spc="0" dirty="0">
                <a:solidFill>
                  <a:srgbClr val="000000"/>
                </a:solidFill>
                <a:latin typeface="Garamond" panose="02020603050405020304" pitchFamily="1"/>
              </a:rPr>
              <a:t>La </a:t>
            </a:r>
            <a:r>
              <a:rPr lang="it-IT" sz="1100" i="1" spc="0" dirty="0">
                <a:solidFill>
                  <a:srgbClr val="000000"/>
                </a:solidFill>
                <a:latin typeface="Garamond" panose="02020603050405020304" pitchFamily="1"/>
              </a:rPr>
              <a:t>ratio </a:t>
            </a:r>
            <a:r>
              <a:rPr lang="it-IT" sz="1100" spc="0" dirty="0">
                <a:solidFill>
                  <a:srgbClr val="000000"/>
                </a:solidFill>
                <a:latin typeface="Garamond" panose="02020603050405020304" pitchFamily="1"/>
              </a:rPr>
              <a:t>della riforma risiede nella dichiarata finalità di favorire forme diffuse di controllo sul perseguimento delle funzioni istituzionali e sull’utilizzo delle risorse pubbliche e di promuovere la partecipazione al dibattito pubblico (art. 5, comma 2 del decreto trasparenza). </a:t>
            </a:r>
          </a:p>
          <a:p>
            <a:pPr marL="91440" marR="91440" indent="274320" algn="just">
              <a:lnSpc>
                <a:spcPts val="1200"/>
              </a:lnSpc>
              <a:spcBef>
                <a:spcPts val="30"/>
              </a:spcBef>
              <a:spcAft>
                <a:spcPts val="0"/>
              </a:spcAft>
            </a:pPr>
            <a:r>
              <a:rPr lang="it-IT" sz="1100" spc="0" dirty="0">
                <a:solidFill>
                  <a:srgbClr val="000000"/>
                </a:solidFill>
                <a:latin typeface="Garamond" panose="02020603050405020304" pitchFamily="1"/>
              </a:rPr>
              <a:t>Ciò in attuazione del principio di trasparenza che il novellato articolo 1, comma 1, del decreto ridefinisce come accessibilità totale dei dati e dei documenti detenuti dalle pubbliche amministrazioni non più solo finalizzata a “</a:t>
            </a:r>
            <a:r>
              <a:rPr lang="it-IT" sz="1100" i="1" spc="0" dirty="0">
                <a:solidFill>
                  <a:srgbClr val="000000"/>
                </a:solidFill>
                <a:latin typeface="Garamond" panose="02020603050405020304" pitchFamily="1"/>
              </a:rPr>
              <a:t>favorire forme diffuse di controllo sul perseguimento delle funzioni istituzionali e sull’utilizzo delle risorse pubbliche</a:t>
            </a:r>
            <a:r>
              <a:rPr lang="it-IT" sz="1100" spc="0" dirty="0">
                <a:solidFill>
                  <a:srgbClr val="000000"/>
                </a:solidFill>
                <a:latin typeface="Garamond" panose="02020603050405020304" pitchFamily="1"/>
              </a:rPr>
              <a:t>”, ma soprattutto, e con una modifica assai significativa, come strumento di tutela dei diritti dei cittadini e di promozione della partecipazione degli interessati all’attività amministrativa. L’intento del legislatore è ancor più valorizzato in considerazione di quanto già previsto nel co. 2 dell’art. 1 secondo cui la trasparenza è condizione di garanzia delle libertà individuali e collettive, nonché dei diritti civili, politici e sociali, e integra il diritto ad una buona amministrazione e concorre alla realizzazione di una amministrazione aperta, al servizio del cittadino. La trasparenza diviene, quindi, principio cardine e fondamentale dell’organizzazione delle pubbliche amministrazioni e dei loro rapporti con i cittadini. </a:t>
            </a:r>
          </a:p>
          <a:p>
            <a:pPr marL="91440" marR="91440" indent="274320" algn="just">
              <a:lnSpc>
                <a:spcPts val="1200"/>
              </a:lnSpc>
              <a:spcBef>
                <a:spcPts val="35"/>
              </a:spcBef>
              <a:spcAft>
                <a:spcPts val="0"/>
              </a:spcAft>
            </a:pPr>
            <a:r>
              <a:rPr lang="it-IT" sz="1100" spc="5" dirty="0">
                <a:solidFill>
                  <a:srgbClr val="000000"/>
                </a:solidFill>
                <a:latin typeface="Garamond" panose="02020603050405020304" pitchFamily="1"/>
              </a:rPr>
              <a:t>Anche nell’ordinamento dell’Unione Europea, soprattutto a seguito dell’entrata in vigore del Trattato di Lisbona (cfr. art. 15 TFUE e capo V della Carta dei diritti fondamentali) il diritto di accesso non è preordinato alla tutela di una propria posizione giuridica soggettiva, quindi non richiede la prova di un interesse specifico, ma risponde ad un principio generale di trasparenza dell’azione dell’Unione ed è uno strumento di controllo democratico sull'operato dell'amministrazione europea, come strumento per promuovere il buon governo e garantire la partecipazione della società civile. Dal canto suo, la Corte europea dei diritti dell’uomo ha qualificato il diritto di accesso alle informazione quale specifica manifestazione della libertà di informazione, ed in quanto tale protetto dall’art. 10(1) della Convenzione europea dei diritti dell’uomo. Come previsto nella legge 190/2012, il principio della trasparenza costituisce, inoltre, misura fondamentale per le azioni di prevenzione e contrasto anticipato della corruzione. </a:t>
            </a:r>
          </a:p>
          <a:p>
            <a:pPr marL="91440" marR="91440" indent="274320" algn="just">
              <a:lnSpc>
                <a:spcPts val="1200"/>
              </a:lnSpc>
              <a:spcBef>
                <a:spcPts val="0"/>
              </a:spcBef>
              <a:spcAft>
                <a:spcPts val="310"/>
              </a:spcAft>
            </a:pPr>
            <a:r>
              <a:rPr lang="it-IT" sz="1100" spc="0" dirty="0">
                <a:solidFill>
                  <a:srgbClr val="000000"/>
                </a:solidFill>
                <a:latin typeface="Garamond" panose="02020603050405020304" pitchFamily="1"/>
              </a:rPr>
              <a:t>A questa impostazione consegue, nel novellato decreto 33/2013, il rovesciamento della precedente prospettiva che comportava l’attivazione del diritto di accesso civico solo strumentalmente all’adempimento dell’obbligo di pubblicazione; ora è proprio la libertà di accedere ai dati e ai documenti, cui corrisponde una </a:t>
            </a:r>
          </a:p>
        </p:txBody>
      </p:sp>
      <p:sp>
        <p:nvSpPr>
          <p:cNvPr id="204" name="Segnaposto testo 203"/>
          <p:cNvSpPr>
            <a:spLocks noGrp="1"/>
          </p:cNvSpPr>
          <p:nvPr>
            <p:ph type="body" idx="10"/>
          </p:nvPr>
        </p:nvSpPr>
        <p:spPr>
          <a:xfrm>
            <a:off x="6712585" y="9895205"/>
            <a:ext cx="18415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0">
                <a:solidFill>
                  <a:srgbClr val="000000"/>
                </a:solidFill>
                <a:latin typeface="Calibri" panose="02020603050405020304" pitchFamily="1"/>
              </a:rPr>
              <a:t>3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08" name="Image.jpg"/>
          <p:cNvPicPr/>
          <p:nvPr/>
        </p:nvPicPr>
        <p:blipFill>
          <a:blip r:embed="rId2"/>
          <a:stretch>
            <a:fillRect/>
          </a:stretch>
        </p:blipFill>
        <p:spPr>
          <a:xfrm>
            <a:off x="3437890" y="487680"/>
            <a:ext cx="487680" cy="536575"/>
          </a:xfrm>
          <a:prstGeom prst="rect">
            <a:avLst/>
          </a:prstGeom>
        </p:spPr>
      </p:pic>
      <p:sp>
        <p:nvSpPr>
          <p:cNvPr id="209" name="Segnaposto testo 208"/>
          <p:cNvSpPr>
            <a:spLocks noGrp="1"/>
          </p:cNvSpPr>
          <p:nvPr>
            <p:ph type="body" idx="10"/>
          </p:nvPr>
        </p:nvSpPr>
        <p:spPr>
          <a:xfrm>
            <a:off x="786765" y="1186180"/>
            <a:ext cx="6155690" cy="8705850"/>
          </a:xfrm>
          <a:prstGeom prst="rect">
            <a:avLst/>
          </a:prstGeom>
          <a:noFill/>
          <a:ln w="0" cmpd="sng">
            <a:noFill/>
            <a:prstDash val="solid"/>
          </a:ln>
        </p:spPr>
        <p:txBody>
          <a:bodyPr vert="horz" lIns="0" tIns="3175" rIns="0" bIns="0" anchor="t"/>
          <a:lstStyle/>
          <a:p>
            <a:pPr marL="1874520" marR="0" indent="0" algn="l">
              <a:lnSpc>
                <a:spcPts val="1400"/>
              </a:lnSpc>
              <a:spcAft>
                <a:spcPts val="0"/>
              </a:spcAft>
            </a:pPr>
            <a:r>
              <a:rPr lang="it-IT" sz="1250" b="1" i="1" spc="-15">
                <a:solidFill>
                  <a:srgbClr val="1F487C"/>
                </a:solidFill>
                <a:latin typeface="Garamond" panose="02020603050405020304" pitchFamily="1"/>
              </a:rPr>
              <a:t>Autorità Nazionale Anticorruzione </a:t>
            </a:r>
          </a:p>
          <a:p>
            <a:pPr marL="91440" marR="91440" indent="0" algn="just">
              <a:lnSpc>
                <a:spcPts val="1200"/>
              </a:lnSpc>
              <a:spcBef>
                <a:spcPts val="3620"/>
              </a:spcBef>
              <a:spcAft>
                <a:spcPts val="0"/>
              </a:spcAft>
            </a:pPr>
            <a:r>
              <a:rPr lang="it-IT" sz="1100" spc="0">
                <a:solidFill>
                  <a:srgbClr val="000000"/>
                </a:solidFill>
                <a:latin typeface="Garamond" panose="02020603050405020304" pitchFamily="1"/>
              </a:rPr>
              <a:t>diversa versione dell’accesso civico, a divenire centrale nel nuovo sistema, in analogia agli ordinamenti aventi il </a:t>
            </a:r>
            <a:r>
              <a:rPr lang="it-IT" sz="1150" i="1" spc="0">
                <a:solidFill>
                  <a:srgbClr val="000000"/>
                </a:solidFill>
                <a:latin typeface="Garamond" panose="02020603050405020304" pitchFamily="1"/>
              </a:rPr>
              <a:t>Freedom of Information Act (</a:t>
            </a:r>
            <a:r>
              <a:rPr lang="it-IT" sz="1100" spc="0">
                <a:solidFill>
                  <a:srgbClr val="000000"/>
                </a:solidFill>
                <a:latin typeface="Garamond" panose="02020603050405020304" pitchFamily="1"/>
              </a:rPr>
              <a:t>FOIA), ove il diritto all’informazione è generalizzato e la regola generale è la trasparenza mentre la riservatezza e il segreto eccezioni.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In coerenza con il quadro normativo, il diritto di accesso civico generalizzato si configura - come il diritto di accesso civico disciplinato dall’art. 5, comma 1 - come diritto a titolarità diffusa, potendo essere attivato “</a:t>
            </a:r>
            <a:r>
              <a:rPr lang="it-IT" sz="1150" i="1" spc="0">
                <a:solidFill>
                  <a:srgbClr val="000000"/>
                </a:solidFill>
                <a:latin typeface="Garamond" panose="02020603050405020304" pitchFamily="1"/>
              </a:rPr>
              <a:t>da chiunque</a:t>
            </a:r>
            <a:r>
              <a:rPr lang="it-IT" sz="1100" spc="0">
                <a:solidFill>
                  <a:srgbClr val="000000"/>
                </a:solidFill>
                <a:latin typeface="Garamond" panose="02020603050405020304" pitchFamily="1"/>
              </a:rPr>
              <a:t>” e non essendo sottoposto ad alcuna limitazione quanto alla legittimazione soggettiva del richiedente (comma 3). A ciò si aggiunge un ulteriore elemento, ossia che l’istanza “</a:t>
            </a:r>
            <a:r>
              <a:rPr lang="it-IT" sz="1150" i="1" spc="0">
                <a:solidFill>
                  <a:srgbClr val="000000"/>
                </a:solidFill>
                <a:latin typeface="Garamond" panose="02020603050405020304" pitchFamily="1"/>
              </a:rPr>
              <a:t>non richiede motivazione</a:t>
            </a:r>
            <a:r>
              <a:rPr lang="it-IT" sz="1100" spc="0">
                <a:solidFill>
                  <a:srgbClr val="000000"/>
                </a:solidFill>
                <a:latin typeface="Garamond" panose="02020603050405020304" pitchFamily="1"/>
              </a:rPr>
              <a:t>”. In altri termini, tale nuova tipologia di accesso civico risponde all’interesse dell’ordinamento di assicurare ai cittadini (a “chiunque”), indipendentemente dalla titolarità di situazioni giuridiche soggettive, un accesso a dati, documenti e informazioni detenute da pubbliche amministrazioni e dai soggetti indicati nell’art. art. 2-bis del d.lgs. 33/2013 come modificato dal d.lgs. 97/2016.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Per quanto sopra evidenziato, si ritiene che i principi delineati debbano fungere da canone interpretativo in sede di applicazione della disciplina dell’accesso generalizzato da parte delle amministrazioni e degli altri soggetti obbligati, avendo il legislatore posto la trasparenza e l’accessibilità come la regola rispetto alla quale i limiti e le esclusioni previste dall’art. 5 bis del d.lgs. 33/2013, rappresentano eccezioni e come tali da interpretarsi restrittivamente. Sul punto si daranno indicazioni nei successivi paragrafi. </a:t>
            </a:r>
          </a:p>
          <a:p>
            <a:pPr marL="91440" marR="0" indent="0" algn="l">
              <a:lnSpc>
                <a:spcPts val="1200"/>
              </a:lnSpc>
              <a:spcBef>
                <a:spcPts val="1475"/>
              </a:spcBef>
              <a:spcAft>
                <a:spcPts val="0"/>
              </a:spcAft>
            </a:pPr>
            <a:r>
              <a:rPr lang="it-IT" sz="1150" i="1" spc="95">
                <a:solidFill>
                  <a:srgbClr val="4F81BC"/>
                </a:solidFill>
                <a:latin typeface="Garamond" panose="02020603050405020304" pitchFamily="1"/>
              </a:rPr>
              <a:t>2.2. Distinzione fra accesso generalizzato e accesso civico </a:t>
            </a:r>
          </a:p>
          <a:p>
            <a:pPr marL="91440" marR="91440" indent="274320" algn="just">
              <a:lnSpc>
                <a:spcPts val="1200"/>
              </a:lnSpc>
              <a:spcBef>
                <a:spcPts val="1205"/>
              </a:spcBef>
              <a:spcAft>
                <a:spcPts val="0"/>
              </a:spcAft>
            </a:pPr>
            <a:r>
              <a:rPr lang="it-IT" sz="1100" spc="5">
                <a:solidFill>
                  <a:srgbClr val="000000"/>
                </a:solidFill>
                <a:latin typeface="Garamond" panose="02020603050405020304" pitchFamily="1"/>
              </a:rPr>
              <a:t>L’accesso generalizzato non sostituisce l’accesso civico “semplice” (d’ora in poi “accesso civico”) previsto dall’art. 5, comma 1 del decreto trasparenza, e disciplinato nel citato decreto già prima delle modifiche ad opera del d.lgs. 97/2016. L’accesso civico rimane circoscritto ai soli atti, documenti e informazioni oggetto di obblighi di pubblicazione e costituisce un rimedio alla mancata osservanza degli obblighi di pubblicazione imposti dalla legge, sovrapponendo al dovere di pubblicazione, il diritto del privato di accedere ai documenti, dati e informazioni interessati dall’inadempienza.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 due diritti di accesso, pur accomunati dal diffuso riconoscimento in capo a “chiunque”, indipendentemente dalla titolarità di una situazione giuridica soggettiva connessa, sono quindi destinati a muoversi su binari differenti, come si ricava anche dall’inciso inserito all’inizio del comma 5 dell’art. 5, “</a:t>
            </a:r>
            <a:r>
              <a:rPr lang="it-IT" sz="1150" i="1" spc="0">
                <a:solidFill>
                  <a:srgbClr val="000000"/>
                </a:solidFill>
                <a:latin typeface="Garamond" panose="02020603050405020304" pitchFamily="1"/>
              </a:rPr>
              <a:t>fatti salvi i casi di pubblicazione obbligatoria</a:t>
            </a:r>
            <a:r>
              <a:rPr lang="it-IT" sz="1100" spc="0">
                <a:solidFill>
                  <a:srgbClr val="000000"/>
                </a:solidFill>
                <a:latin typeface="Garamond" panose="02020603050405020304" pitchFamily="1"/>
              </a:rPr>
              <a:t>”, nel quale viene disposta l’attivazione del contraddittorio in presenza di controinteressati per l’accesso generalizzato.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L’accesso generalizzato si delinea come affatto autonomo ed indipendente da presupposti obblighi di pubblicazione e come espressione, invece, di una libertà che incontra, quali unici limiti, da una parte, il rispetto della tutela degli interessi pubblici e/o privati indicati all’art. 5 bis, commi 1 e 2, e dall’altra, il rispetto delle norme che prevedono specifiche esclusioni (art. 5 bis, comma 3). </a:t>
            </a:r>
          </a:p>
          <a:p>
            <a:pPr marL="91440" marR="0" indent="0" algn="l">
              <a:lnSpc>
                <a:spcPts val="1200"/>
              </a:lnSpc>
              <a:spcBef>
                <a:spcPts val="1450"/>
              </a:spcBef>
              <a:spcAft>
                <a:spcPts val="0"/>
              </a:spcAft>
            </a:pPr>
            <a:r>
              <a:rPr lang="it-IT" sz="1150" i="1" spc="90">
                <a:solidFill>
                  <a:srgbClr val="4F81BC"/>
                </a:solidFill>
                <a:latin typeface="Garamond" panose="02020603050405020304" pitchFamily="1"/>
              </a:rPr>
              <a:t>2.3. Distinzione fra accesso generalizzato e accesso agli atti ex l. 241/1990 </a:t>
            </a:r>
          </a:p>
          <a:p>
            <a:pPr marL="91440" marR="91440" indent="274320" algn="just">
              <a:lnSpc>
                <a:spcPts val="1200"/>
              </a:lnSpc>
              <a:spcBef>
                <a:spcPts val="1235"/>
              </a:spcBef>
              <a:spcAft>
                <a:spcPts val="0"/>
              </a:spcAft>
            </a:pPr>
            <a:r>
              <a:rPr lang="it-IT" sz="1100" spc="-10">
                <a:solidFill>
                  <a:srgbClr val="000000"/>
                </a:solidFill>
                <a:latin typeface="Garamond" panose="02020603050405020304" pitchFamily="1"/>
              </a:rPr>
              <a:t>L’accesso generalizzato deve essere anche tenuto distinto dalla disciplina dell’accesso ai documenti amministrativi di cui agli articoli 22 e seguenti della legge 7 agosto 1990, n. 241 (d’ora in poi “accesso documentale”). La finalità dell’accesso documentale ex l. 241/90 è, in effetti, ben differente da quella sottesa all’accesso generalizzato ed è quella di porre i soggetti interessati in grado di esercitare al meglio le facoltà - partecipative e/o oppositive e difensive – che l'ordinamento attribuisce loro a tutela delle posizioni giuridiche qualificate di cui sono titolari. Più precisamente, dal punto di vista soggettivo, ai fini dell’istanza di accesso </a:t>
            </a:r>
            <a:r>
              <a:rPr lang="it-IT" sz="1150" i="1" spc="-10">
                <a:solidFill>
                  <a:srgbClr val="000000"/>
                </a:solidFill>
                <a:latin typeface="Garamond" panose="02020603050405020304" pitchFamily="1"/>
              </a:rPr>
              <a:t>ex lege </a:t>
            </a:r>
            <a:r>
              <a:rPr lang="it-IT" sz="1100" spc="-10">
                <a:solidFill>
                  <a:srgbClr val="000000"/>
                </a:solidFill>
                <a:latin typeface="Garamond" panose="02020603050405020304" pitchFamily="1"/>
              </a:rPr>
              <a:t>241 il richiedente deve dimostrare di essere titolare di un «</a:t>
            </a:r>
            <a:r>
              <a:rPr lang="it-IT" sz="1150" i="1" spc="-10">
                <a:solidFill>
                  <a:srgbClr val="000000"/>
                </a:solidFill>
                <a:latin typeface="Garamond" panose="02020603050405020304" pitchFamily="1"/>
              </a:rPr>
              <a:t>interesse diretto, concreto e attuale, corrispondente ad una situazione giuridicamente tutelata e collegata al documento al quale è chiesto l'accesso</a:t>
            </a:r>
            <a:r>
              <a:rPr lang="it-IT" sz="1100" spc="-10">
                <a:solidFill>
                  <a:srgbClr val="000000"/>
                </a:solidFill>
                <a:latin typeface="Garamond" panose="02020603050405020304" pitchFamily="1"/>
              </a:rPr>
              <a:t>». Mentre la legge 241/90 esclude, inoltre, perentoriamente l’utilizzo del diritto di accesso ivi disciplinato al fine di sottoporre l’amministrazione a un controllo generalizzato, il diritto di accesso generalizzato, oltre che quello “semplice”, è riconosciuto proprio “</a:t>
            </a:r>
            <a:r>
              <a:rPr lang="it-IT" sz="1150" i="1" spc="-10">
                <a:solidFill>
                  <a:srgbClr val="000000"/>
                </a:solidFill>
                <a:latin typeface="Garamond" panose="02020603050405020304" pitchFamily="1"/>
              </a:rPr>
              <a:t>allo scopo di favorire forme diffuse di controllo sul perseguimento delle funzioni istituzionali e sull’utilizzo delle risorse pubbliche e di promuovere la partecipazione al dibattito pubblico</a:t>
            </a:r>
            <a:r>
              <a:rPr lang="it-IT" sz="1100" spc="-10">
                <a:solidFill>
                  <a:srgbClr val="000000"/>
                </a:solidFill>
                <a:latin typeface="Garamond" panose="02020603050405020304" pitchFamily="1"/>
              </a:rPr>
              <a:t>”.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Dunque, l’accesso agli atti di cui alla l. 241/90 continua certamente a sussistere, ma parallelamente all’accesso civico (generalizzato e non), operando sulla base di norme e presupposti diversi. </a:t>
            </a:r>
          </a:p>
        </p:txBody>
      </p:sp>
      <p:sp>
        <p:nvSpPr>
          <p:cNvPr id="210" name="Segnaposto testo 209"/>
          <p:cNvSpPr>
            <a:spLocks noGrp="1"/>
          </p:cNvSpPr>
          <p:nvPr>
            <p:ph type="body" idx="10"/>
          </p:nvPr>
        </p:nvSpPr>
        <p:spPr>
          <a:xfrm>
            <a:off x="6710045" y="9892030"/>
            <a:ext cx="18923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b="1" spc="0">
                <a:solidFill>
                  <a:srgbClr val="000000"/>
                </a:solidFill>
                <a:latin typeface="Calibri" panose="02020603050405020304" pitchFamily="1"/>
              </a:rPr>
              <a:t>4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14" name="Image.jpg"/>
          <p:cNvPicPr/>
          <p:nvPr/>
        </p:nvPicPr>
        <p:blipFill>
          <a:blip r:embed="rId2"/>
          <a:stretch>
            <a:fillRect/>
          </a:stretch>
        </p:blipFill>
        <p:spPr>
          <a:xfrm>
            <a:off x="3437890" y="487680"/>
            <a:ext cx="487680" cy="536575"/>
          </a:xfrm>
          <a:prstGeom prst="rect">
            <a:avLst/>
          </a:prstGeom>
        </p:spPr>
      </p:pic>
      <p:sp>
        <p:nvSpPr>
          <p:cNvPr id="215" name="Segnaposto testo 214"/>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590"/>
              </a:spcBef>
              <a:spcAft>
                <a:spcPts val="0"/>
              </a:spcAft>
            </a:pPr>
            <a:r>
              <a:rPr lang="it-IT" sz="1100" spc="0">
                <a:solidFill>
                  <a:srgbClr val="000000"/>
                </a:solidFill>
                <a:latin typeface="Garamond" panose="02020603050405020304" pitchFamily="1"/>
              </a:rPr>
              <a:t>Tenere ben distinte le due fattispecie è essenziale per calibrare i diversi interessi in gioco allorché si renda necessario un bilanciamento caso per caso tra tali interessi. Tale bilanciamento è, infatti, ben diverso nel caso dell’accesso 241 dove la tutela può consentire un accesso più in profondità a dati pertinenti e nel caso dell’accesso generalizzato, dove le esigenze di controllo diffuso del cittadino devono consentire un accesso meno in profondità (se del caso, in relazione all’operatività dei limiti) ma più esteso, avendo presente che l’accesso in questo caso comporta, di fatto, una larga conoscibilità (e diffusione) di dati, documenti e informazioni.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In sostanza, come già evidenziato, essendo l’ordinamento ormai decisamente improntato ad una netta preferenza per la trasparenza dell’attività amministrativa, la conoscibilità generalizzata degli atti diviene la regola, temperata solo dalla previsione di eccezioni poste a tutela di interessi (pubblici e privati) che possono essere lesi/pregiudicati dalla rivelazione di certe informazioni.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Vi saranno dunque ipotesi residuali in cui sarà possibile, ove titolari di una situazione giuridica qualificata, accedere ad atti e documenti per i quali è invece negato l’accesso generalizzato. </a:t>
            </a:r>
          </a:p>
          <a:p>
            <a:pPr marL="91440" marR="91440" indent="274320" algn="just">
              <a:lnSpc>
                <a:spcPts val="1200"/>
              </a:lnSpc>
              <a:spcBef>
                <a:spcPts val="50"/>
              </a:spcBef>
              <a:spcAft>
                <a:spcPts val="0"/>
              </a:spcAft>
            </a:pPr>
            <a:r>
              <a:rPr lang="it-IT" sz="1100" spc="5">
                <a:solidFill>
                  <a:srgbClr val="000000"/>
                </a:solidFill>
                <a:latin typeface="Garamond" panose="02020603050405020304" pitchFamily="1"/>
              </a:rPr>
              <a:t>Nel rinviare a quanto specificato nel § 6.2.3. si consideri, d’altra parte, che i dinieghi di accesso agli atti e documenti di cui alla legge 241/1990, se motivati con esigenze di “riservatezza” pubblica o privata devono essere considerati attentamente anche ai fini dell’accesso generalizzato, ove l’istanza relativa a quest’ultimo sia identica e contestuale a quella dell’accesso ex. l. 241/1990, indipendentemente dal soggetto che l’ha proposta. Si intende dire, cioè, che laddove l’amministrazione, con riferimento agli stessi dati, documenti e informazioni, abbia negato il diritto di accesso ex l. 241/1990, motivando nel merito, cioè con la necessità di tutelare un interesse pubblico o privato prevalente, e quindi nonostante l’esistenza di una posizione soggettiva legittimante ai sensi della 241/1990, per ragioni di coerenza sistematica e a garanzia di posizioni individuali specificamente riconosciute dall’ordinamento, si deve ritenere che le stesse esigenze di tutela dell’interesse pubblico o privato sussistano anche in presenza di una richiesta di accesso generalizzato, anche presentata da altri soggetti. Tali esigenze dovranno essere comunque motivate in termini di pregiudizio concreto all’interesse in gioco. Per ragioni di coerenza sistematica, quando è stato concesso un accesso generalizzato non può essere negato, per i medesimi documenti e dati, un accesso documentale. </a:t>
            </a:r>
          </a:p>
          <a:p>
            <a:pPr marL="91440" marR="1828800" indent="0" algn="l">
              <a:lnSpc>
                <a:spcPts val="2900"/>
              </a:lnSpc>
              <a:spcBef>
                <a:spcPts val="1035"/>
              </a:spcBef>
              <a:spcAft>
                <a:spcPts val="0"/>
              </a:spcAft>
            </a:pPr>
            <a:r>
              <a:rPr lang="it-IT" sz="1450" b="1" spc="0">
                <a:solidFill>
                  <a:srgbClr val="000000"/>
                </a:solidFill>
                <a:latin typeface="Garamond" panose="02020603050405020304" pitchFamily="1"/>
              </a:rPr>
              <a:t>3. </a:t>
            </a:r>
            <a:r>
              <a:rPr lang="it-IT" sz="1400" b="1" spc="0">
                <a:solidFill>
                  <a:srgbClr val="000000"/>
                </a:solidFill>
                <a:latin typeface="Garamond" panose="02020603050405020304" pitchFamily="1"/>
              </a:rPr>
              <a:t>Prime indicazioni operative generali per l’attuazione </a:t>
            </a:r>
            <a:r>
              <a:rPr lang="it-IT" sz="1200" i="1" spc="0">
                <a:solidFill>
                  <a:srgbClr val="4F81BC"/>
                </a:solidFill>
                <a:latin typeface="Garamond" panose="02020603050405020304" pitchFamily="1"/>
              </a:rPr>
              <a:t>3.1. Adozione di</a:t>
            </a:r>
            <a:r>
              <a:rPr lang="it-IT" sz="1200" i="1" spc="0">
                <a:solidFill>
                  <a:srgbClr val="5B9BD4"/>
                </a:solidFill>
                <a:latin typeface="Garamond" panose="02020603050405020304" pitchFamily="1"/>
              </a:rPr>
              <a:t> una disciplina sulle diverse tipologie di accesso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Considerata la notevole innovatività della disciplina dell’accesso generalizzato, che si aggiunge alle altre tipologie di accesso, sembra opportuno suggerire ai soggetti tenuti all’applicazione del decreto trasparenza, l’adozione, anche nella forma di un regolamento sull’accesso, di una disciplina organica e coordinata delle tre tipologie di accesso, con il fine di dare attuazione al nuovo principio di trasparenza introdotto dal legislatore e di evitare comportamenti disomogenei tra gli uffici che vi devono dare attuazione. </a:t>
            </a:r>
          </a:p>
          <a:p>
            <a:pPr marL="365760" marR="0" indent="0" algn="just">
              <a:lnSpc>
                <a:spcPts val="1200"/>
              </a:lnSpc>
              <a:spcBef>
                <a:spcPts val="0"/>
              </a:spcBef>
              <a:spcAft>
                <a:spcPts val="0"/>
              </a:spcAft>
            </a:pPr>
            <a:r>
              <a:rPr lang="it-IT" sz="1100" spc="0">
                <a:solidFill>
                  <a:srgbClr val="000000"/>
                </a:solidFill>
                <a:latin typeface="Garamond" panose="02020603050405020304" pitchFamily="1"/>
              </a:rPr>
              <a:t>In particolare, tale disciplina potrebbe prevedere: </a:t>
            </a:r>
          </a:p>
          <a:p>
            <a:pPr marL="502920" marR="0" indent="228600" algn="l">
              <a:lnSpc>
                <a:spcPts val="1200"/>
              </a:lnSpc>
              <a:spcBef>
                <a:spcPts val="10"/>
              </a:spcBef>
              <a:spcAft>
                <a:spcPts val="0"/>
              </a:spcAft>
              <a:buFont typeface="Garamond"/>
              <a:buAutoNum type="arabicPeriod"/>
            </a:pPr>
            <a:r>
              <a:rPr lang="it-IT" sz="1100" spc="0">
                <a:solidFill>
                  <a:srgbClr val="000000"/>
                </a:solidFill>
                <a:latin typeface="Garamond" panose="02020603050405020304" pitchFamily="1"/>
              </a:rPr>
              <a:t>una sezione dedicata alla disciplina dell’accesso documentale; </a:t>
            </a:r>
          </a:p>
          <a:p>
            <a:pPr marL="502920" marR="91440" indent="228600" algn="l">
              <a:lnSpc>
                <a:spcPts val="1200"/>
              </a:lnSpc>
              <a:spcBef>
                <a:spcPts val="5"/>
              </a:spcBef>
              <a:spcAft>
                <a:spcPts val="0"/>
              </a:spcAft>
              <a:buFont typeface="Garamond"/>
              <a:buAutoNum type="arabicPeriod"/>
            </a:pPr>
            <a:r>
              <a:rPr lang="it-IT" sz="1100" spc="0">
                <a:solidFill>
                  <a:srgbClr val="000000"/>
                </a:solidFill>
                <a:latin typeface="Garamond" panose="02020603050405020304" pitchFamily="1"/>
              </a:rPr>
              <a:t>una seconda sezione dedicata alla disciplina dell’accesso civico (“semplice”) connesso agli obblighi di pubblicazione di cui al d.lgs. n. 33; </a:t>
            </a:r>
          </a:p>
          <a:p>
            <a:pPr marL="502920" marR="0" indent="228600" algn="l">
              <a:lnSpc>
                <a:spcPts val="1200"/>
              </a:lnSpc>
              <a:spcBef>
                <a:spcPts val="10"/>
              </a:spcBef>
              <a:spcAft>
                <a:spcPts val="0"/>
              </a:spcAft>
              <a:buFont typeface="Garamond"/>
              <a:buAutoNum type="arabicPeriod"/>
            </a:pPr>
            <a:r>
              <a:rPr lang="it-IT" sz="1100" spc="0">
                <a:solidFill>
                  <a:srgbClr val="000000"/>
                </a:solidFill>
                <a:latin typeface="Garamond" panose="02020603050405020304" pitchFamily="1"/>
              </a:rPr>
              <a:t>una terza sezione dedicata alla disciplina dell’accesso generalizzato. Tale sezione dovrebbe: </a:t>
            </a:r>
          </a:p>
          <a:p>
            <a:pPr marL="594360" marR="91440" indent="22860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rinviare alle esclusioni di cui all’accesso 241, disposte in attuazione dei commi 1 e 2 dell’art. 24, dalla prima sezione; </a:t>
            </a:r>
          </a:p>
          <a:p>
            <a:pPr marL="594360" marR="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provvedere a individuare gli uffici competenti a decidere sulle richieste di accesso generalizzato; </a:t>
            </a:r>
          </a:p>
          <a:p>
            <a:pPr marL="594360" marR="0" indent="228600" algn="just">
              <a:lnSpc>
                <a:spcPts val="1200"/>
              </a:lnSpc>
              <a:spcBef>
                <a:spcPts val="10"/>
              </a:spcBef>
              <a:spcAft>
                <a:spcPts val="5975"/>
              </a:spcAft>
              <a:buFont typeface="Garamond"/>
              <a:buAutoNum type="alphaLcPeriod"/>
            </a:pPr>
            <a:r>
              <a:rPr lang="it-IT" sz="1100" spc="0">
                <a:solidFill>
                  <a:srgbClr val="000000"/>
                </a:solidFill>
                <a:latin typeface="Garamond" panose="02020603050405020304" pitchFamily="1"/>
              </a:rPr>
              <a:t>provvedere a disciplinare la procedura per la valutazione caso per caso delle richieste di accesso. </a:t>
            </a:r>
          </a:p>
        </p:txBody>
      </p:sp>
      <p:sp>
        <p:nvSpPr>
          <p:cNvPr id="216" name="Segnaposto testo 215"/>
          <p:cNvSpPr>
            <a:spLocks noGrp="1"/>
          </p:cNvSpPr>
          <p:nvPr>
            <p:ph type="body" idx="10"/>
          </p:nvPr>
        </p:nvSpPr>
        <p:spPr>
          <a:xfrm>
            <a:off x="6712585" y="9892030"/>
            <a:ext cx="18415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5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20" name="Image.jpg"/>
          <p:cNvPicPr/>
          <p:nvPr/>
        </p:nvPicPr>
        <p:blipFill>
          <a:blip r:embed="rId2"/>
          <a:stretch>
            <a:fillRect/>
          </a:stretch>
        </p:blipFill>
        <p:spPr>
          <a:xfrm>
            <a:off x="3437890" y="487680"/>
            <a:ext cx="487680" cy="536575"/>
          </a:xfrm>
          <a:prstGeom prst="rect">
            <a:avLst/>
          </a:prstGeom>
        </p:spPr>
      </p:pic>
      <p:sp>
        <p:nvSpPr>
          <p:cNvPr id="221" name="Segnaposto testo 220"/>
          <p:cNvSpPr>
            <a:spLocks noGrp="1"/>
          </p:cNvSpPr>
          <p:nvPr>
            <p:ph type="body" idx="10"/>
          </p:nvPr>
        </p:nvSpPr>
        <p:spPr>
          <a:xfrm>
            <a:off x="796290" y="1180465"/>
            <a:ext cx="6155690" cy="871474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200"/>
              </a:lnSpc>
              <a:spcBef>
                <a:spcPts val="3730"/>
              </a:spcBef>
              <a:spcAft>
                <a:spcPts val="0"/>
              </a:spcAft>
            </a:pPr>
            <a:r>
              <a:rPr lang="it-IT" sz="1100" i="1" spc="120">
                <a:solidFill>
                  <a:srgbClr val="4F81BC"/>
                </a:solidFill>
                <a:latin typeface="Garamond" panose="02020603050405020304" pitchFamily="1"/>
              </a:rPr>
              <a:t>3.2. Adeguamenti organizzativi </a:t>
            </a:r>
          </a:p>
          <a:p>
            <a:pPr marL="91440" marR="91440" indent="274320" algn="just">
              <a:lnSpc>
                <a:spcPts val="1200"/>
              </a:lnSpc>
              <a:spcBef>
                <a:spcPts val="1195"/>
              </a:spcBef>
              <a:spcAft>
                <a:spcPts val="0"/>
              </a:spcAft>
            </a:pPr>
            <a:r>
              <a:rPr lang="it-IT" sz="1100" spc="0">
                <a:solidFill>
                  <a:srgbClr val="000000"/>
                </a:solidFill>
                <a:latin typeface="Garamond" panose="02020603050405020304" pitchFamily="1"/>
              </a:rPr>
              <a:t>A rafforzare il coordinamento dei comportamenti sulle richieste di accesso si invitano le amministrazioni e gli altri soggetti tenuti ad adottare anche adeguate soluzioni organizzative, quali, ad esempio, la concentrazione della competenza a decidere sulle richieste di accesso in un unico ufficio (dotato di risorse professionali adeguate, che si specializzano nel tempo, accumulando </a:t>
            </a:r>
            <a:r>
              <a:rPr lang="it-IT" sz="1100" i="1" spc="0">
                <a:solidFill>
                  <a:srgbClr val="000000"/>
                </a:solidFill>
                <a:latin typeface="Garamond" panose="02020603050405020304" pitchFamily="1"/>
              </a:rPr>
              <a:t>know how </a:t>
            </a:r>
            <a:r>
              <a:rPr lang="it-IT" sz="1100" spc="0">
                <a:solidFill>
                  <a:srgbClr val="000000"/>
                </a:solidFill>
                <a:latin typeface="Garamond" panose="02020603050405020304" pitchFamily="1"/>
              </a:rPr>
              <a:t>ed esperienza), che, ai fini istruttori, dialoga con gli uffici che detengono i dati richiesti. </a:t>
            </a:r>
          </a:p>
          <a:p>
            <a:pPr marL="91440" marR="0" indent="0" algn="l">
              <a:lnSpc>
                <a:spcPts val="1700"/>
              </a:lnSpc>
              <a:spcBef>
                <a:spcPts val="2305"/>
              </a:spcBef>
              <a:spcAft>
                <a:spcPts val="0"/>
              </a:spcAft>
            </a:pPr>
            <a:r>
              <a:rPr lang="it-IT" sz="1400" b="1" spc="15">
                <a:solidFill>
                  <a:srgbClr val="000000"/>
                </a:solidFill>
                <a:latin typeface="Garamond" panose="02020603050405020304" pitchFamily="1"/>
              </a:rPr>
              <a:t>4. Ambito soggettivo e oggettivo di applicazione dell’accesso generalizzato </a:t>
            </a:r>
          </a:p>
          <a:p>
            <a:pPr marL="91440" marR="0" indent="0" algn="l">
              <a:lnSpc>
                <a:spcPts val="1200"/>
              </a:lnSpc>
              <a:spcBef>
                <a:spcPts val="1695"/>
              </a:spcBef>
              <a:spcAft>
                <a:spcPts val="0"/>
              </a:spcAft>
            </a:pPr>
            <a:r>
              <a:rPr lang="it-IT" sz="1100" i="1" spc="120">
                <a:solidFill>
                  <a:srgbClr val="4F81BC"/>
                </a:solidFill>
                <a:latin typeface="Garamond" panose="02020603050405020304" pitchFamily="1"/>
              </a:rPr>
              <a:t>4.1. Ambito soggettivo </a:t>
            </a:r>
          </a:p>
          <a:p>
            <a:pPr marL="91440" marR="91440" indent="274320" algn="just">
              <a:lnSpc>
                <a:spcPts val="1200"/>
              </a:lnSpc>
              <a:spcBef>
                <a:spcPts val="1185"/>
              </a:spcBef>
              <a:spcAft>
                <a:spcPts val="0"/>
              </a:spcAft>
            </a:pPr>
            <a:r>
              <a:rPr lang="it-IT" sz="1100" spc="0">
                <a:solidFill>
                  <a:srgbClr val="000000"/>
                </a:solidFill>
                <a:latin typeface="Garamond" panose="02020603050405020304" pitchFamily="1"/>
              </a:rPr>
              <a:t>L’ambito dei soggetti nei confronti dei quali è possibile attivare l’accesso civico è lo stesso declinato nell’art. 2 bis del decreto trasparenza come introdotto dal d.lgs. 97/2016, in virtù dell’espresso richiamo contenuto nell’art. 2, comma 1 del medesimo decreto. </a:t>
            </a:r>
          </a:p>
          <a:p>
            <a:pPr marL="91440" marR="91440" indent="731520" algn="just">
              <a:lnSpc>
                <a:spcPts val="1200"/>
              </a:lnSpc>
              <a:spcBef>
                <a:spcPts val="20"/>
              </a:spcBef>
              <a:spcAft>
                <a:spcPts val="0"/>
              </a:spcAft>
            </a:pPr>
            <a:r>
              <a:rPr lang="it-IT" sz="1100" spc="-5">
                <a:solidFill>
                  <a:srgbClr val="000000"/>
                </a:solidFill>
                <a:latin typeface="Garamond" panose="02020603050405020304" pitchFamily="1"/>
              </a:rPr>
              <a:t>Più precisamente, si tratta di: pubbliche amministrazioni (art. 2-bis, comma 1); enti pubblici economici, ordini professionali, società in controllo pubblico ed altri enti di diritto privato assimilati (art. 2-bis, comma 2); società in partecipazione pubblica ed altri enti di diritto privato assimilati (art. 2-bis, comma 3). </a:t>
            </a:r>
          </a:p>
          <a:p>
            <a:pPr marL="91440" marR="0" indent="0" algn="l">
              <a:lnSpc>
                <a:spcPts val="1200"/>
              </a:lnSpc>
              <a:spcBef>
                <a:spcPts val="1340"/>
              </a:spcBef>
              <a:spcAft>
                <a:spcPts val="0"/>
              </a:spcAft>
            </a:pPr>
            <a:r>
              <a:rPr lang="it-IT" sz="1100" spc="35">
                <a:solidFill>
                  <a:srgbClr val="000000"/>
                </a:solidFill>
                <a:latin typeface="Garamond" panose="02020603050405020304" pitchFamily="1"/>
              </a:rPr>
              <a:t>1. </a:t>
            </a:r>
            <a:r>
              <a:rPr lang="it-IT" sz="1100" u="sng" spc="35">
                <a:solidFill>
                  <a:srgbClr val="000000"/>
                </a:solidFill>
                <a:latin typeface="Garamond" panose="02020603050405020304" pitchFamily="1"/>
              </a:rPr>
              <a:t>Pubbliche amministrazioni  </a:t>
            </a:r>
          </a:p>
          <a:p>
            <a:pPr marL="365760" marR="91440" indent="-274320" algn="just">
              <a:lnSpc>
                <a:spcPts val="1200"/>
              </a:lnSpc>
              <a:spcBef>
                <a:spcPts val="20"/>
              </a:spcBef>
              <a:spcAft>
                <a:spcPts val="0"/>
              </a:spcAft>
            </a:pPr>
            <a:r>
              <a:rPr lang="it-IT" sz="1100" spc="0">
                <a:solidFill>
                  <a:srgbClr val="000000"/>
                </a:solidFill>
                <a:latin typeface="Garamond" panose="02020603050405020304" pitchFamily="1"/>
              </a:rPr>
              <a:t>Ai fini del d.lgs. n. 33/2013 per “pubbliche amministrazioni”, si intendono “</a:t>
            </a:r>
            <a:r>
              <a:rPr lang="it-IT" sz="1100" i="1" spc="0">
                <a:solidFill>
                  <a:srgbClr val="000000"/>
                </a:solidFill>
                <a:latin typeface="Garamond" panose="02020603050405020304" pitchFamily="1"/>
              </a:rPr>
              <a:t>tutte le amministrazioni di cui all’articolo 1, comma 2 del decreto legislativo 30 marzo 2001, n. 165 e successive modificazioni, ivi comprese le autorità portuali, nonché le autorità amministrative indipendenti di garanzia, vigilanza e regolazione” </a:t>
            </a:r>
            <a:r>
              <a:rPr lang="it-IT" sz="1100" spc="0">
                <a:solidFill>
                  <a:srgbClr val="000000"/>
                </a:solidFill>
                <a:latin typeface="Garamond" panose="02020603050405020304" pitchFamily="1"/>
              </a:rPr>
              <a:t>(art. 2-bis, comma 1 del d.lgs. n. 33/2013). </a:t>
            </a:r>
          </a:p>
          <a:p>
            <a:pPr marL="365760" marR="91440" indent="-274320" algn="just">
              <a:lnSpc>
                <a:spcPts val="1200"/>
              </a:lnSpc>
              <a:spcBef>
                <a:spcPts val="1330"/>
              </a:spcBef>
              <a:spcAft>
                <a:spcPts val="0"/>
              </a:spcAft>
            </a:pPr>
            <a:r>
              <a:rPr lang="it-IT" sz="1100" spc="0">
                <a:solidFill>
                  <a:srgbClr val="000000"/>
                </a:solidFill>
                <a:latin typeface="Garamond" panose="02020603050405020304" pitchFamily="1"/>
              </a:rPr>
              <a:t>2. </a:t>
            </a:r>
            <a:r>
              <a:rPr lang="it-IT" sz="1100" u="sng" spc="0">
                <a:solidFill>
                  <a:srgbClr val="000000"/>
                </a:solidFill>
                <a:latin typeface="Garamond" panose="02020603050405020304" pitchFamily="1"/>
              </a:rPr>
              <a:t>Enti pubblici economici, ordini professionali, società in controllo pubblico ed altri enti di diritto privato  assimilati </a:t>
            </a:r>
          </a:p>
          <a:p>
            <a:pPr marL="91440" marR="91440" indent="0" algn="just">
              <a:lnSpc>
                <a:spcPts val="1200"/>
              </a:lnSpc>
              <a:spcBef>
                <a:spcPts val="20"/>
              </a:spcBef>
              <a:spcAft>
                <a:spcPts val="0"/>
              </a:spcAft>
            </a:pPr>
            <a:r>
              <a:rPr lang="it-IT" sz="1100" spc="0">
                <a:solidFill>
                  <a:srgbClr val="000000"/>
                </a:solidFill>
                <a:latin typeface="Garamond" panose="02020603050405020304" pitchFamily="1"/>
              </a:rPr>
              <a:t>La medesima disciplina prevista per le pubbliche amministrazioni sopra richiamate è estesa, </a:t>
            </a:r>
            <a:r>
              <a:rPr lang="it-IT" sz="1100" i="1" spc="0">
                <a:solidFill>
                  <a:srgbClr val="000000"/>
                </a:solidFill>
                <a:latin typeface="Garamond" panose="02020603050405020304" pitchFamily="1"/>
              </a:rPr>
              <a:t>“in quanto compatibile”</a:t>
            </a:r>
            <a:r>
              <a:rPr lang="it-IT" sz="1100" spc="0">
                <a:solidFill>
                  <a:srgbClr val="000000"/>
                </a:solidFill>
                <a:latin typeface="Garamond" panose="02020603050405020304" pitchFamily="1"/>
              </a:rPr>
              <a:t>, anche a: </a:t>
            </a:r>
          </a:p>
          <a:p>
            <a:pPr marL="365760" marR="0" indent="27432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enti pubblici economici e ordini professionali; </a:t>
            </a:r>
          </a:p>
          <a:p>
            <a:pPr marL="365760" marR="91440" indent="274320" algn="just">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società in controllo pubblico come definite dal decreto legislativo emanato in attuazione dell’art. 18 della legge 7 agosto 2015, n. 124 (d.lgs. 175/2016 c.d. Testo unico in materia di società a partecipazione pubblica). </a:t>
            </a:r>
          </a:p>
          <a:p>
            <a:pPr marL="365760" marR="91440" indent="27432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associazioni, fondazioni e enti di diritto privato comunque denominati, anche privi di personalità giuridica, con bilancio superiore a cinquecentomila euro, la cui attività sia finanziata in modo maggioritario per almeno due esercizi finanziari consecutivi nell’ultimo triennio da pubbliche amministrazioni e in cui la totalità dei titolari o dei componenti dell’organo d’amministrazione o di indirizzo sia designata da pubbliche amministrazioni. </a:t>
            </a:r>
          </a:p>
          <a:p>
            <a:pPr marL="91440" marR="0" indent="0" algn="just">
              <a:lnSpc>
                <a:spcPts val="1200"/>
              </a:lnSpc>
              <a:spcBef>
                <a:spcPts val="1360"/>
              </a:spcBef>
              <a:spcAft>
                <a:spcPts val="0"/>
              </a:spcAft>
            </a:pPr>
            <a:r>
              <a:rPr lang="it-IT" sz="1100" spc="10">
                <a:solidFill>
                  <a:srgbClr val="000000"/>
                </a:solidFill>
                <a:latin typeface="Garamond" panose="02020603050405020304" pitchFamily="1"/>
              </a:rPr>
              <a:t>3. </a:t>
            </a:r>
            <a:r>
              <a:rPr lang="it-IT" sz="1100" u="sng" spc="10">
                <a:solidFill>
                  <a:srgbClr val="000000"/>
                </a:solidFill>
                <a:latin typeface="Garamond" panose="02020603050405020304" pitchFamily="1"/>
              </a:rPr>
              <a:t>Società in partecipazione pubblica ed altri enti di diritto privato assimilati  </a:t>
            </a:r>
          </a:p>
          <a:p>
            <a:pPr marL="91440" marR="91440" indent="0" algn="just">
              <a:lnSpc>
                <a:spcPts val="1200"/>
              </a:lnSpc>
              <a:spcBef>
                <a:spcPts val="5"/>
              </a:spcBef>
              <a:spcAft>
                <a:spcPts val="1845"/>
              </a:spcAft>
            </a:pPr>
            <a:r>
              <a:rPr lang="it-IT" sz="1100" spc="0">
                <a:solidFill>
                  <a:srgbClr val="000000"/>
                </a:solidFill>
                <a:latin typeface="Garamond" panose="02020603050405020304" pitchFamily="1"/>
              </a:rPr>
              <a:t>La medesima disciplina si applica, sempre in quanto compatibile, e “</a:t>
            </a:r>
            <a:r>
              <a:rPr lang="it-IT" sz="1100" i="1" spc="0">
                <a:solidFill>
                  <a:srgbClr val="000000"/>
                </a:solidFill>
                <a:latin typeface="Garamond" panose="02020603050405020304" pitchFamily="1"/>
              </a:rPr>
              <a:t>limitatamente ai dati e ai documenti inerenti all'attività di pubblico interesse disciplinata dal diritto nazionale o dell'Unione europea</a:t>
            </a:r>
            <a:r>
              <a:rPr lang="it-IT" sz="1100" spc="0">
                <a:solidFill>
                  <a:srgbClr val="000000"/>
                </a:solidFill>
                <a:latin typeface="Garamond" panose="02020603050405020304" pitchFamily="1"/>
              </a:rPr>
              <a:t>” alle società in partecipazione pubblica, come definite dal decreto legislativo emanato in attuazione dell’art. 18 della legge 7 agosto 2015, n. 124 (d.lgs. 175/2016) nonché alle associazioni, alle fondazioni e agli enti di diritto privato, anche privi di personalità giuridica, con bilancio superiore a cinquecentomila euro, che esercitano funzioni amministrative, attività di produzione di beni e servizi a favore delle amministrazioni pubbliche o di gestione di servizi pubblici. Come già indicato nel § 3.3. della delibera 831/2016 di approvazione del Piano Nazionale Anticorruzione, le società quotate partecipate da pubbliche amministrazioni, che siano o no in controllo </a:t>
            </a:r>
          </a:p>
        </p:txBody>
      </p:sp>
      <p:sp>
        <p:nvSpPr>
          <p:cNvPr id="222" name="Segnaposto testo 221"/>
          <p:cNvSpPr>
            <a:spLocks noGrp="1"/>
          </p:cNvSpPr>
          <p:nvPr>
            <p:ph type="body" idx="10"/>
          </p:nvPr>
        </p:nvSpPr>
        <p:spPr>
          <a:xfrm>
            <a:off x="6712585" y="9895205"/>
            <a:ext cx="18669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i="1" spc="0">
                <a:solidFill>
                  <a:srgbClr val="000000"/>
                </a:solidFill>
                <a:latin typeface="Calibri" panose="02020603050405020304" pitchFamily="1"/>
              </a:rPr>
              <a:t>6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1" name="Segnaposto testo 20"/>
          <p:cNvSpPr>
            <a:spLocks noGrp="1"/>
          </p:cNvSpPr>
          <p:nvPr>
            <p:ph type="body" idx="10"/>
          </p:nvPr>
        </p:nvSpPr>
        <p:spPr>
          <a:xfrm>
            <a:off x="704850" y="889000"/>
            <a:ext cx="6155690" cy="7533640"/>
          </a:xfrm>
          <a:prstGeom prst="rect">
            <a:avLst/>
          </a:prstGeom>
          <a:noFill/>
          <a:ln w="0" cmpd="sng">
            <a:noFill/>
            <a:prstDash val="solid"/>
          </a:ln>
        </p:spPr>
        <p:txBody>
          <a:bodyPr vert="horz" lIns="0" tIns="19050" rIns="0" bIns="0" anchor="t"/>
          <a:lstStyle/>
          <a:p>
            <a:pPr marL="0" marR="0" indent="0" algn="just">
              <a:lnSpc>
                <a:spcPts val="1300"/>
              </a:lnSpc>
              <a:spcAft>
                <a:spcPts val="0"/>
              </a:spcAft>
            </a:pPr>
            <a:r>
              <a:rPr lang="it-IT" sz="1100" b="1" i="1" spc="0" dirty="0">
                <a:solidFill>
                  <a:srgbClr val="000000"/>
                </a:solidFill>
                <a:latin typeface="Bookman Old Style" panose="02020603050405020304" pitchFamily="1"/>
              </a:rPr>
              <a:t>Premessa </a:t>
            </a:r>
          </a:p>
          <a:p>
            <a:pPr marL="0" marR="0" indent="0" algn="just">
              <a:lnSpc>
                <a:spcPts val="1900"/>
              </a:lnSpc>
              <a:spcBef>
                <a:spcPts val="0"/>
              </a:spcBef>
              <a:spcAft>
                <a:spcPts val="0"/>
              </a:spcAft>
            </a:pPr>
            <a:r>
              <a:rPr lang="it-IT" sz="1100" b="1" spc="10" dirty="0">
                <a:solidFill>
                  <a:srgbClr val="FF0000"/>
                </a:solidFill>
                <a:latin typeface="Bookman Old Style" panose="02020603050405020304" pitchFamily="1"/>
              </a:rPr>
              <a:t>Il </a:t>
            </a:r>
            <a:r>
              <a:rPr lang="it-IT" sz="1100" b="1" spc="10" dirty="0" err="1">
                <a:solidFill>
                  <a:srgbClr val="FF0000"/>
                </a:solidFill>
                <a:latin typeface="Bookman Old Style" panose="02020603050405020304" pitchFamily="1"/>
              </a:rPr>
              <a:t>D.Lgs.</a:t>
            </a:r>
            <a:r>
              <a:rPr lang="it-IT" sz="1100" b="1" spc="10" dirty="0">
                <a:solidFill>
                  <a:srgbClr val="FF0000"/>
                </a:solidFill>
                <a:latin typeface="Bookman Old Style" panose="02020603050405020304" pitchFamily="1"/>
              </a:rPr>
              <a:t> 25 maggio 2016 n. 97 </a:t>
            </a:r>
            <a:r>
              <a:rPr lang="it-IT" sz="1100" spc="10" dirty="0">
                <a:solidFill>
                  <a:srgbClr val="000000"/>
                </a:solidFill>
                <a:latin typeface="Bookman Old Style" panose="02020603050405020304" pitchFamily="1"/>
              </a:rPr>
              <a:t>“</a:t>
            </a:r>
            <a:r>
              <a:rPr lang="it-IT" sz="1100" i="1" spc="10" dirty="0">
                <a:solidFill>
                  <a:srgbClr val="000000"/>
                </a:solidFill>
                <a:latin typeface="Bookman Old Style" panose="02020603050405020304" pitchFamily="1"/>
              </a:rPr>
              <a:t>Revisione e semplificazione delle disposizioni in materia di prevenzione della corruzione, pubblicità e trasparenza, correttivo della legge 6 novembre 2012, n. 190 e del decreto legislativo 14 marzo 2013, n. 33, ai sensi dell'articolo 7 della legge 7 agosto 2015, n. 124, in materia di riorganizzazione delle amministrazioni pubbliche</a:t>
            </a:r>
            <a:r>
              <a:rPr lang="it-IT" sz="1100" spc="10" dirty="0">
                <a:solidFill>
                  <a:srgbClr val="000000"/>
                </a:solidFill>
                <a:latin typeface="Bookman Old Style" panose="02020603050405020304" pitchFamily="1"/>
              </a:rPr>
              <a:t>” ha modificato ed integrato il </a:t>
            </a:r>
            <a:r>
              <a:rPr lang="it-IT" sz="1100" spc="10" dirty="0" err="1">
                <a:solidFill>
                  <a:srgbClr val="000000"/>
                </a:solidFill>
                <a:latin typeface="Bookman Old Style" panose="02020603050405020304" pitchFamily="1"/>
              </a:rPr>
              <a:t>D.Lgs.</a:t>
            </a:r>
            <a:r>
              <a:rPr lang="it-IT" sz="1100" spc="10" dirty="0">
                <a:solidFill>
                  <a:srgbClr val="000000"/>
                </a:solidFill>
                <a:latin typeface="Bookman Old Style" panose="02020603050405020304" pitchFamily="1"/>
              </a:rPr>
              <a:t> 14 marzo 2013 n. 33 (cd. “decreto trasparenza”), con particolare riferimento al diritto di accesso civico. </a:t>
            </a:r>
          </a:p>
          <a:p>
            <a:pPr marL="0" marR="0" indent="0" algn="just">
              <a:lnSpc>
                <a:spcPts val="1900"/>
              </a:lnSpc>
              <a:spcBef>
                <a:spcPts val="630"/>
              </a:spcBef>
              <a:spcAft>
                <a:spcPts val="0"/>
              </a:spcAft>
            </a:pPr>
            <a:r>
              <a:rPr lang="it-IT" sz="1100" spc="0" dirty="0">
                <a:solidFill>
                  <a:srgbClr val="FF0000"/>
                </a:solidFill>
                <a:latin typeface="Bookman Old Style" panose="02020603050405020304" pitchFamily="1"/>
              </a:rPr>
              <a:t>Il Consiglio di Stato </a:t>
            </a:r>
            <a:r>
              <a:rPr lang="it-IT" sz="1100" spc="0" dirty="0">
                <a:solidFill>
                  <a:srgbClr val="000000"/>
                </a:solidFill>
                <a:latin typeface="Bookman Old Style" panose="02020603050405020304" pitchFamily="1"/>
              </a:rPr>
              <a:t>nel </a:t>
            </a:r>
            <a:r>
              <a:rPr lang="it-IT" sz="1100" spc="0" dirty="0">
                <a:solidFill>
                  <a:srgbClr val="FF0000"/>
                </a:solidFill>
                <a:latin typeface="Bookman Old Style" panose="02020603050405020304" pitchFamily="1"/>
              </a:rPr>
              <a:t>parere reso sullo schema di decreto attuativo </a:t>
            </a:r>
            <a:r>
              <a:rPr lang="it-IT" sz="1100" spc="0" dirty="0">
                <a:solidFill>
                  <a:srgbClr val="000000"/>
                </a:solidFill>
                <a:latin typeface="Bookman Old Style" panose="02020603050405020304" pitchFamily="1"/>
              </a:rPr>
              <a:t>ha sottolineato come l’introduzione del nuovo accesso civico segni “il passaggio </a:t>
            </a:r>
            <a:r>
              <a:rPr lang="it-IT" sz="1100" b="1" spc="0" dirty="0">
                <a:solidFill>
                  <a:srgbClr val="FF0000"/>
                </a:solidFill>
                <a:latin typeface="Bookman Old Style" panose="02020603050405020304" pitchFamily="1"/>
              </a:rPr>
              <a:t>dal bisogno di conoscere al diritto di conoscere </a:t>
            </a:r>
            <a:r>
              <a:rPr lang="it-IT" sz="1100" spc="0" dirty="0">
                <a:solidFill>
                  <a:srgbClr val="000000"/>
                </a:solidFill>
                <a:latin typeface="Bookman Old Style" panose="02020603050405020304" pitchFamily="1"/>
              </a:rPr>
              <a:t>(</a:t>
            </a:r>
            <a:r>
              <a:rPr lang="it-IT" sz="1100" i="1" spc="0" dirty="0">
                <a:solidFill>
                  <a:srgbClr val="000000"/>
                </a:solidFill>
                <a:latin typeface="Bookman Old Style" panose="02020603050405020304" pitchFamily="1"/>
              </a:rPr>
              <a:t>from </a:t>
            </a:r>
            <a:r>
              <a:rPr lang="it-IT" sz="1100" i="1" spc="0" dirty="0" err="1">
                <a:solidFill>
                  <a:srgbClr val="000000"/>
                </a:solidFill>
                <a:latin typeface="Bookman Old Style" panose="02020603050405020304" pitchFamily="1"/>
              </a:rPr>
              <a:t>need</a:t>
            </a:r>
            <a:r>
              <a:rPr lang="it-IT" sz="1100" i="1" spc="0" dirty="0">
                <a:solidFill>
                  <a:srgbClr val="000000"/>
                </a:solidFill>
                <a:latin typeface="Bookman Old Style" panose="02020603050405020304" pitchFamily="1"/>
              </a:rPr>
              <a:t> to right to </a:t>
            </a:r>
            <a:r>
              <a:rPr lang="it-IT" sz="1100" i="1" spc="0" dirty="0" err="1">
                <a:solidFill>
                  <a:srgbClr val="000000"/>
                </a:solidFill>
                <a:latin typeface="Bookman Old Style" panose="02020603050405020304" pitchFamily="1"/>
              </a:rPr>
              <a:t>know</a:t>
            </a:r>
            <a:r>
              <a:rPr lang="it-IT" sz="1100" spc="0" dirty="0">
                <a:solidFill>
                  <a:srgbClr val="000000"/>
                </a:solidFill>
                <a:latin typeface="Bookman Old Style" panose="02020603050405020304" pitchFamily="1"/>
              </a:rPr>
              <a:t>) e rappresenta per l’ordinamento nazionale una sorta di rivoluzione copernicana, potendosi davvero evocare la nota immagine della pubblica amministrazione trasparente come una casa di vetro” (</a:t>
            </a:r>
            <a:r>
              <a:rPr lang="it-IT" sz="1100" spc="0" dirty="0" err="1">
                <a:solidFill>
                  <a:srgbClr val="FF0000"/>
                </a:solidFill>
                <a:latin typeface="Bookman Old Style" panose="02020603050405020304" pitchFamily="1"/>
              </a:rPr>
              <a:t>Cons</a:t>
            </a:r>
            <a:r>
              <a:rPr lang="it-IT" sz="1100" spc="0" dirty="0">
                <a:solidFill>
                  <a:srgbClr val="FF0000"/>
                </a:solidFill>
                <a:latin typeface="Bookman Old Style" panose="02020603050405020304" pitchFamily="1"/>
              </a:rPr>
              <a:t>. Stato, sez. consultiva, parere 24 febbraio 2016 n. 515/2016). </a:t>
            </a:r>
          </a:p>
          <a:p>
            <a:pPr marL="0" marR="0" indent="0" algn="just">
              <a:lnSpc>
                <a:spcPts val="1900"/>
              </a:lnSpc>
              <a:spcBef>
                <a:spcPts val="600"/>
              </a:spcBef>
              <a:spcAft>
                <a:spcPts val="0"/>
              </a:spcAft>
            </a:pPr>
            <a:r>
              <a:rPr lang="it-IT" sz="1100" spc="0" dirty="0">
                <a:solidFill>
                  <a:srgbClr val="000000"/>
                </a:solidFill>
                <a:latin typeface="Bookman Old Style" panose="02020603050405020304" pitchFamily="1"/>
              </a:rPr>
              <a:t>In attuazione di quanto previsto dall’art. 5-bis, co. 6 del d.lgs. 33/2013, introdotto dal d.lgs. 97/2016, l’Autorità Nazionale Anticorruzione ha predisposto </a:t>
            </a:r>
            <a:r>
              <a:rPr lang="it-IT" sz="1100" spc="0" dirty="0">
                <a:solidFill>
                  <a:srgbClr val="FF0000"/>
                </a:solidFill>
                <a:latin typeface="Bookman Old Style" panose="02020603050405020304" pitchFamily="1"/>
              </a:rPr>
              <a:t>uno schema di Linee guida </a:t>
            </a:r>
            <a:r>
              <a:rPr lang="it-IT" sz="1100" spc="0" dirty="0">
                <a:solidFill>
                  <a:srgbClr val="000000"/>
                </a:solidFill>
                <a:latin typeface="Bookman Old Style" panose="02020603050405020304" pitchFamily="1"/>
              </a:rPr>
              <a:t>– in Appendice – recanti indicazioni operative in merito alla definizione delle esclusioni e dei limiti previsti dalla legge al nuovo accesso civico generalizzato</a:t>
            </a:r>
            <a:r>
              <a:rPr lang="it-IT" sz="1100" spc="0" baseline="30000" dirty="0">
                <a:solidFill>
                  <a:srgbClr val="000000"/>
                </a:solidFill>
                <a:latin typeface="Bookman Old Style" panose="02020603050405020304" pitchFamily="1"/>
              </a:rPr>
              <a:t>1</a:t>
            </a:r>
            <a:r>
              <a:rPr lang="it-IT" sz="1100" spc="0" dirty="0">
                <a:solidFill>
                  <a:srgbClr val="000000"/>
                </a:solidFill>
                <a:latin typeface="Bookman Old Style" panose="02020603050405020304" pitchFamily="1"/>
              </a:rPr>
              <a:t>. </a:t>
            </a:r>
          </a:p>
          <a:p>
            <a:pPr marL="0" marR="0" indent="0" algn="l">
              <a:lnSpc>
                <a:spcPts val="1300"/>
              </a:lnSpc>
              <a:spcBef>
                <a:spcPts val="1290"/>
              </a:spcBef>
              <a:spcAft>
                <a:spcPts val="0"/>
              </a:spcAft>
            </a:pPr>
            <a:r>
              <a:rPr lang="it-IT" sz="1100" spc="0" dirty="0">
                <a:solidFill>
                  <a:srgbClr val="000000"/>
                </a:solidFill>
                <a:latin typeface="Bookman Old Style" panose="02020603050405020304" pitchFamily="1"/>
              </a:rPr>
              <a:t>Di seguito una disamina della nuova tipologia di accesso civico. </a:t>
            </a:r>
          </a:p>
          <a:p>
            <a:pPr marL="0" marR="0" indent="0" algn="l">
              <a:lnSpc>
                <a:spcPts val="1300"/>
              </a:lnSpc>
              <a:spcBef>
                <a:spcPts val="4430"/>
              </a:spcBef>
              <a:spcAft>
                <a:spcPts val="0"/>
              </a:spcAft>
            </a:pPr>
            <a:r>
              <a:rPr lang="it-IT" sz="1100" b="1" i="1" spc="0" dirty="0">
                <a:solidFill>
                  <a:srgbClr val="000000"/>
                </a:solidFill>
                <a:latin typeface="Bookman Old Style" panose="02020603050405020304" pitchFamily="1"/>
              </a:rPr>
              <a:t>1. Ambito soggettivo e oggettivo di applicazione dell’accesso generalizzato </a:t>
            </a:r>
          </a:p>
          <a:p>
            <a:pPr marL="0" marR="0" indent="0" algn="l">
              <a:lnSpc>
                <a:spcPts val="1300"/>
              </a:lnSpc>
              <a:spcBef>
                <a:spcPts val="1390"/>
              </a:spcBef>
              <a:spcAft>
                <a:spcPts val="0"/>
              </a:spcAft>
            </a:pPr>
            <a:r>
              <a:rPr lang="it-IT" sz="1100" b="1" i="1" spc="0" dirty="0">
                <a:solidFill>
                  <a:srgbClr val="000000"/>
                </a:solidFill>
                <a:latin typeface="Bookman Old Style" panose="02020603050405020304" pitchFamily="1"/>
              </a:rPr>
              <a:t>1.1 Ambito soggettivo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L’ambito dei soggetti nei confronti dei quali è possibile attivare l’accesso civico è disciplinato dal nuovo articolo 2 bis del decreto trasparenza, come introdotto dal d.lgs. 97/2016. </a:t>
            </a:r>
          </a:p>
          <a:p>
            <a:pPr marL="0" marR="0" indent="0" algn="l">
              <a:lnSpc>
                <a:spcPts val="1300"/>
              </a:lnSpc>
              <a:spcBef>
                <a:spcPts val="1285"/>
              </a:spcBef>
              <a:spcAft>
                <a:spcPts val="0"/>
              </a:spcAft>
            </a:pPr>
            <a:r>
              <a:rPr lang="it-IT" sz="1100" spc="0" dirty="0">
                <a:solidFill>
                  <a:srgbClr val="000000"/>
                </a:solidFill>
                <a:latin typeface="Bookman Old Style" panose="02020603050405020304" pitchFamily="1"/>
              </a:rPr>
              <a:t>In particolare, si tratta di: </a:t>
            </a:r>
          </a:p>
          <a:p>
            <a:pPr marL="228600" marR="0" indent="0" algn="l">
              <a:lnSpc>
                <a:spcPts val="1300"/>
              </a:lnSpc>
              <a:spcBef>
                <a:spcPts val="1200"/>
              </a:spcBef>
              <a:spcAft>
                <a:spcPts val="4080"/>
              </a:spcAft>
            </a:pPr>
            <a:r>
              <a:rPr lang="it-IT" sz="1050" spc="10" dirty="0">
                <a:solidFill>
                  <a:srgbClr val="000000"/>
                </a:solidFill>
                <a:latin typeface="Times New Roman" panose="02020603050405020304" pitchFamily="1"/>
              </a:rPr>
              <a:t>Ø </a:t>
            </a:r>
            <a:r>
              <a:rPr lang="it-IT" sz="1100" spc="10" dirty="0">
                <a:solidFill>
                  <a:srgbClr val="000000"/>
                </a:solidFill>
                <a:latin typeface="Bookman Old Style" panose="02020603050405020304" pitchFamily="1"/>
              </a:rPr>
              <a:t>Pubbliche amministrazioni;</a:t>
            </a:r>
            <a:r>
              <a:rPr lang="it-IT" sz="1100" spc="10" baseline="30000" dirty="0">
                <a:solidFill>
                  <a:srgbClr val="000000"/>
                </a:solidFill>
                <a:latin typeface="Bookman Old Style" panose="02020603050405020304" pitchFamily="1"/>
              </a:rPr>
              <a:t>2</a:t>
            </a:r>
            <a:r>
              <a:rPr lang="it-IT" sz="100" spc="10" dirty="0">
                <a:solidFill>
                  <a:srgbClr val="000000"/>
                </a:solidFill>
                <a:latin typeface="Bookman Old Style" panose="02020603050405020304" pitchFamily="1"/>
              </a:rPr>
              <a:t> </a:t>
            </a:r>
          </a:p>
        </p:txBody>
      </p:sp>
      <p:sp>
        <p:nvSpPr>
          <p:cNvPr id="22" name="Segnaposto testo 21"/>
          <p:cNvSpPr>
            <a:spLocks noGrp="1"/>
          </p:cNvSpPr>
          <p:nvPr>
            <p:ph type="body" idx="10"/>
          </p:nvPr>
        </p:nvSpPr>
        <p:spPr>
          <a:xfrm>
            <a:off x="704850" y="8422640"/>
            <a:ext cx="6155690" cy="1181100"/>
          </a:xfrm>
          <a:prstGeom prst="rect">
            <a:avLst/>
          </a:prstGeom>
          <a:noFill/>
          <a:ln w="0" cmpd="sng">
            <a:noFill/>
            <a:prstDash val="solid"/>
          </a:ln>
        </p:spPr>
        <p:txBody>
          <a:bodyPr vert="horz" lIns="0" tIns="92075" rIns="0" bIns="0" anchor="t"/>
          <a:lstStyle/>
          <a:p>
            <a:pPr marL="0" marR="0" indent="0" algn="just">
              <a:lnSpc>
                <a:spcPts val="1100"/>
              </a:lnSpc>
              <a:spcAft>
                <a:spcPts val="0"/>
              </a:spcAft>
            </a:pPr>
            <a:r>
              <a:rPr lang="it-IT" sz="650" spc="0">
                <a:solidFill>
                  <a:srgbClr val="000000"/>
                </a:solidFill>
                <a:latin typeface="Calibri" panose="02020603050405020304" pitchFamily="1"/>
              </a:rPr>
              <a:t>1 </a:t>
            </a:r>
            <a:r>
              <a:rPr lang="it-IT" sz="900" spc="0">
                <a:solidFill>
                  <a:srgbClr val="000000"/>
                </a:solidFill>
                <a:latin typeface="Bookman Old Style" panose="02020603050405020304" pitchFamily="1"/>
              </a:rPr>
              <a:t>Nel momento in cui si scrive, le Linee guida sono ancora in fase di consultazione. Lo schema allegato in Appendice, pertanto, potrebbe subire modifiche. Per la versione definitiva delle stesse, si rimanda al sito dell’ANAC</a:t>
            </a:r>
            <a:r>
              <a:rPr lang="it-IT" sz="900" u="sng" spc="0">
                <a:solidFill>
                  <a:srgbClr val="0000FF"/>
                </a:solidFill>
                <a:latin typeface="Bookman Old Style" panose="02020603050405020304" pitchFamily="1"/>
              </a:rPr>
              <a:t>www.anticorruzione.it</a:t>
            </a:r>
            <a:r>
              <a:rPr lang="it-IT" sz="900" spc="0">
                <a:solidFill>
                  <a:srgbClr val="000000"/>
                </a:solidFill>
                <a:latin typeface="Bookman Old Style" panose="02020603050405020304" pitchFamily="1"/>
              </a:rPr>
              <a:t>  </a:t>
            </a:r>
          </a:p>
          <a:p>
            <a:pPr marL="0" marR="0" indent="0" algn="just">
              <a:lnSpc>
                <a:spcPts val="1100"/>
              </a:lnSpc>
              <a:spcBef>
                <a:spcPts val="1035"/>
              </a:spcBef>
              <a:spcAft>
                <a:spcPts val="15"/>
              </a:spcAft>
            </a:pPr>
            <a:r>
              <a:rPr lang="it-IT" sz="600" spc="0">
                <a:solidFill>
                  <a:srgbClr val="000000"/>
                </a:solidFill>
                <a:latin typeface="Bookman Old Style" panose="02020603050405020304" pitchFamily="1"/>
              </a:rPr>
              <a:t>2 </a:t>
            </a:r>
            <a:r>
              <a:rPr lang="it-IT" sz="900" spc="0">
                <a:solidFill>
                  <a:srgbClr val="000000"/>
                </a:solidFill>
                <a:latin typeface="Bookman Old Style" panose="02020603050405020304" pitchFamily="1"/>
              </a:rPr>
              <a:t>Ai fini del d.lgs. n. 33/2013 per “pubbliche amministrazioni”, si intendono “tutte le amministrazioni di cui all’articolo 1, comma 2 del decreto legislativo 30 marzo 2001, n. 165 e successive modificazioni, ivi comprese le autorità portuali, nonché le autorità amministrative indipendenti di garanzia, vigilanza e regolazione” (art. 2-bis, comma 1 del d.lgs. n. 33/2013). </a:t>
            </a:r>
          </a:p>
        </p:txBody>
      </p:sp>
      <p:sp>
        <p:nvSpPr>
          <p:cNvPr id="23" name="Segnaposto testo 22"/>
          <p:cNvSpPr>
            <a:spLocks noGrp="1"/>
          </p:cNvSpPr>
          <p:nvPr>
            <p:ph type="body" idx="10"/>
          </p:nvPr>
        </p:nvSpPr>
        <p:spPr>
          <a:xfrm>
            <a:off x="3683000" y="9603740"/>
            <a:ext cx="18986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0">
                <a:solidFill>
                  <a:srgbClr val="000000"/>
                </a:solidFill>
                <a:latin typeface="Calibri" panose="02020603050405020304" pitchFamily="1"/>
              </a:rPr>
              <a:t>4 </a:t>
            </a:r>
          </a:p>
        </p:txBody>
      </p:sp>
      <p:cxnSp>
        <p:nvCxnSpPr>
          <p:cNvPr id="24" name="Connettore 1 23"/>
          <p:cNvCxnSpPr/>
          <p:nvPr/>
        </p:nvCxnSpPr>
        <p:spPr>
          <a:xfrm>
            <a:off x="704850" y="8427720"/>
            <a:ext cx="1847215" cy="0"/>
          </a:xfrm>
          <a:prstGeom prst="line">
            <a:avLst/>
          </a:prstGeom>
          <a:ln w="8890" cmpd="sng">
            <a:solidFill>
              <a:srgbClr val="000000"/>
            </a:solidFill>
          </a:ln>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26" name="Image.jpg"/>
          <p:cNvPicPr/>
          <p:nvPr/>
        </p:nvPicPr>
        <p:blipFill>
          <a:blip r:embed="rId2"/>
          <a:stretch>
            <a:fillRect/>
          </a:stretch>
        </p:blipFill>
        <p:spPr>
          <a:xfrm>
            <a:off x="3437890" y="487680"/>
            <a:ext cx="487680" cy="536575"/>
          </a:xfrm>
          <a:prstGeom prst="rect">
            <a:avLst/>
          </a:prstGeom>
        </p:spPr>
      </p:pic>
      <p:sp>
        <p:nvSpPr>
          <p:cNvPr id="227" name="Segnaposto testo 226"/>
          <p:cNvSpPr>
            <a:spLocks noGrp="1"/>
          </p:cNvSpPr>
          <p:nvPr>
            <p:ph type="body" idx="10"/>
          </p:nvPr>
        </p:nvSpPr>
        <p:spPr>
          <a:xfrm>
            <a:off x="79756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00"/>
              </a:spcBef>
              <a:spcAft>
                <a:spcPts val="0"/>
              </a:spcAft>
            </a:pPr>
            <a:r>
              <a:rPr lang="it-IT" sz="1100" spc="0">
                <a:solidFill>
                  <a:srgbClr val="000000"/>
                </a:solidFill>
                <a:latin typeface="Garamond" panose="02020603050405020304" pitchFamily="1"/>
              </a:rPr>
              <a:t>pubblico, sono considerate ai fini dell’applicazione dell’accesso generalizzato, quali società in partecipazione pubblica.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Per le categorie di soggetti di cui ai punti 2 e 3 il legislatore prevede che la disciplina della trasparenza si applichi “</a:t>
            </a:r>
            <a:r>
              <a:rPr lang="it-IT" sz="1100" i="1" spc="0">
                <a:solidFill>
                  <a:srgbClr val="000000"/>
                </a:solidFill>
                <a:latin typeface="Garamond" panose="02020603050405020304" pitchFamily="1"/>
              </a:rPr>
              <a:t>in quanto compatibile</a:t>
            </a:r>
            <a:r>
              <a:rPr lang="it-IT" sz="1100" spc="0">
                <a:solidFill>
                  <a:srgbClr val="000000"/>
                </a:solidFill>
                <a:latin typeface="Garamond" panose="02020603050405020304" pitchFamily="1"/>
              </a:rPr>
              <a:t>”. Il principio della compatibilità, tuttavia, concerne la sola necessità di trovare adattamenti agli obblighi di pubblicazione in ragione delle caratteristiche organizzative e funzionali dei citati soggetti. Non è invece operante per quel concerne l’accesso generalizzato, stante la </a:t>
            </a:r>
            <a:r>
              <a:rPr lang="it-IT" sz="1100" i="1" spc="0">
                <a:solidFill>
                  <a:srgbClr val="000000"/>
                </a:solidFill>
                <a:latin typeface="Garamond" panose="02020603050405020304" pitchFamily="1"/>
              </a:rPr>
              <a:t>ratio </a:t>
            </a:r>
            <a:r>
              <a:rPr lang="it-IT" sz="1100" spc="0">
                <a:solidFill>
                  <a:srgbClr val="000000"/>
                </a:solidFill>
                <a:latin typeface="Garamond" panose="02020603050405020304" pitchFamily="1"/>
              </a:rPr>
              <a:t>e la funzione del generalizzato descritta nel primo paragrafo delle presenti linee guida. L’accesso generalizzato, pertanto, è da ritenersi senza dubbio un istituto “compatibile” con la natura e le finalità dei soggetti sopra elencati ai punti 2 e 3, considerato che l’attività svolta da tali soggetti è volta alla cura di interessi pubblici. </a:t>
            </a:r>
          </a:p>
          <a:p>
            <a:pPr marL="91440" marR="91440" indent="274320" algn="just">
              <a:lnSpc>
                <a:spcPts val="1200"/>
              </a:lnSpc>
              <a:spcBef>
                <a:spcPts val="20"/>
              </a:spcBef>
              <a:spcAft>
                <a:spcPts val="0"/>
              </a:spcAft>
            </a:pPr>
            <a:r>
              <a:rPr lang="it-IT" sz="1100" spc="5">
                <a:solidFill>
                  <a:srgbClr val="000000"/>
                </a:solidFill>
                <a:latin typeface="Garamond" panose="02020603050405020304" pitchFamily="1"/>
              </a:rPr>
              <a:t>E’ necessario, inoltre, attribuire significato alla disposizione legislativa che delimita il campo di applicazione per quanto attiene ai soggetti indicati al comma 3 dell’art. 2 bis del decreto trasparenza, </a:t>
            </a:r>
            <a:r>
              <a:rPr lang="it-IT" sz="1100" i="1" spc="5">
                <a:solidFill>
                  <a:srgbClr val="000000"/>
                </a:solidFill>
                <a:latin typeface="Garamond" panose="02020603050405020304" pitchFamily="1"/>
              </a:rPr>
              <a:t>limitatamente ai dati e ai documenti inerenti all’attività di pubblico interesse disciplinata dal diritto nazionale o dell’Unione europea.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L’intento del legislatore è quello di garantire che la cura concreta di interessi della collettività, anche ove affidati a soggetti esterni all’apparato amministrativo vero e proprio, rispondano comunque a principi di imparzialità, del buon andamento e della trasparenza.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Si ritiene che nel novero di tali attività possano rientrare quelle qualificate come tali da una norma di legge, dagli atti costitutivi o dagli statuti delle società, l’esercizio di funzioni amministrative, la gestione di servizi pubblici nonché le attività che pur non costituendo diretta esplicazione della funzione o del servizio pubblico svolti sono ad esse strumentali. Al riguardo si rinvia alle precisazioni che saranno contenute nelle Linee guida di adeguamento al d.lgs. 97/2016 della delibera ANAC 8/2015 in corso di adozione. </a:t>
            </a:r>
          </a:p>
          <a:p>
            <a:pPr marL="91440" marR="0" indent="0" algn="l">
              <a:lnSpc>
                <a:spcPts val="1200"/>
              </a:lnSpc>
              <a:spcBef>
                <a:spcPts val="1360"/>
              </a:spcBef>
              <a:spcAft>
                <a:spcPts val="0"/>
              </a:spcAft>
            </a:pPr>
            <a:r>
              <a:rPr lang="it-IT" sz="1100" i="1" spc="120">
                <a:solidFill>
                  <a:srgbClr val="4F81BC"/>
                </a:solidFill>
                <a:latin typeface="Garamond" panose="02020603050405020304" pitchFamily="1"/>
              </a:rPr>
              <a:t>4.2. Ambito oggettivo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Sotto il profilo dell’ambito oggettivo, l’accesso civico generalizzato è esercitabile relativamente “</a:t>
            </a:r>
            <a:r>
              <a:rPr lang="it-IT" sz="1100" i="1" spc="0">
                <a:solidFill>
                  <a:srgbClr val="000000"/>
                </a:solidFill>
                <a:latin typeface="Garamond" panose="02020603050405020304" pitchFamily="1"/>
              </a:rPr>
              <a:t>ai dati e ai documenti detenuti dalle pubbliche amministrazioni, ulteriori rispetto a quelli oggetto di pubblicazione”</a:t>
            </a:r>
            <a:r>
              <a:rPr lang="it-IT" sz="1100" spc="0">
                <a:solidFill>
                  <a:srgbClr val="000000"/>
                </a:solidFill>
                <a:latin typeface="Garamond" panose="02020603050405020304" pitchFamily="1"/>
              </a:rPr>
              <a:t>, ossia per i quali non sussista uno specifico obbligo di pubblicazione.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Dalla lettura dell’art. 5 bis si evince, inoltre, che oggetto dell’accesso possono essere anche le informazioni detenute dalle p.a. e dagli altri soggetti indicati al § 4.1.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primo riferimento non è solo ai “documenti amministrativi”, ma anche ai “dati” che esprimono un concetto informativo più ampio, da riferire al dato conoscitivo come tale, indipendentemente dal supporto fisico sui cui è incorporato e a prescindere dai vincoli derivanti dalle sue modalità di organizzazione e conservazione. </a:t>
            </a:r>
          </a:p>
          <a:p>
            <a:pPr marL="91440" marR="91440" indent="274320" algn="just">
              <a:lnSpc>
                <a:spcPts val="1200"/>
              </a:lnSpc>
              <a:spcBef>
                <a:spcPts val="5"/>
              </a:spcBef>
              <a:spcAft>
                <a:spcPts val="0"/>
              </a:spcAft>
            </a:pPr>
            <a:r>
              <a:rPr lang="it-IT" sz="1100" spc="5">
                <a:solidFill>
                  <a:srgbClr val="000000"/>
                </a:solidFill>
                <a:latin typeface="Garamond" panose="02020603050405020304" pitchFamily="1"/>
              </a:rPr>
              <a:t>La distinzione tra documenti e dati acquista rilievo nella misura in cui essa comporta che l’amministrazione sia tenuta a considerare come validamente formulate, e quindi a darvi seguito, anche le richieste che si limitino a identificare/indicare i dati desiderati, e non anche i documenti in cui essi sono contenuti.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Si evidenzia, tuttavia, che il testo del decreto dispone che “</a:t>
            </a:r>
            <a:r>
              <a:rPr lang="it-IT" sz="1100" i="1" spc="0">
                <a:solidFill>
                  <a:srgbClr val="000000"/>
                </a:solidFill>
                <a:latin typeface="Garamond" panose="02020603050405020304" pitchFamily="1"/>
              </a:rPr>
              <a:t>l’istanza di accesso civico identifica i dati, le informazioni o i documenti richiesti</a:t>
            </a:r>
            <a:r>
              <a:rPr lang="it-IT" sz="1100" spc="0">
                <a:solidFill>
                  <a:srgbClr val="000000"/>
                </a:solidFill>
                <a:latin typeface="Garamond" panose="02020603050405020304" pitchFamily="1"/>
              </a:rPr>
              <a:t>”; pertanto non è ammissibile una richiesta meramente esplorativa, volta semplicemente a “scoprire” di quali informazioni l’amministrazione dispone. Le richieste, inoltre, non devono essere generiche, ma consentire l’individuazione del dato, del documento o dell’informazione.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Allo stesso modo, nei casi particolari in cui venga presentata una domanda di accesso per un numero manifestamente irragionevole di documenti, imponendo così un carico di lavoro tale da paralizzare, in modo molto sostanziale, il buon funzionamento dell’amministrazione, la stessa può ponderare, da un lato, l’interesse dell’accesso del pubblico ai documenti e, dall’altro, il carico di lavoro che ne deriverebbe, al fine di salvaguardare, in questi casi particolari e di stretta interpretazione, l’interesse ad un buon andamento dell’amministrazione (</a:t>
            </a:r>
            <a:r>
              <a:rPr lang="it-IT" sz="1100" u="sng" spc="0">
                <a:solidFill>
                  <a:srgbClr val="0000FF"/>
                </a:solidFill>
                <a:latin typeface="Garamond" panose="02020603050405020304" pitchFamily="1"/>
              </a:rPr>
              <a:t>cfr. la</a:t>
            </a:r>
            <a:r>
              <a:rPr lang="it-IT" sz="1100" spc="0">
                <a:solidFill>
                  <a:srgbClr val="000000"/>
                </a:solidFill>
                <a:latin typeface="Garamond" panose="02020603050405020304" pitchFamily="1"/>
              </a:rPr>
              <a:t> giurisprudenza europea, Tribunale Prima Sezione ampliata 13 aprile 2005 causa T 2/03). </a:t>
            </a:r>
          </a:p>
          <a:p>
            <a:pPr marL="91440" marR="91440" indent="274320" algn="just">
              <a:lnSpc>
                <a:spcPts val="1200"/>
              </a:lnSpc>
              <a:spcBef>
                <a:spcPts val="15"/>
              </a:spcBef>
              <a:spcAft>
                <a:spcPts val="285"/>
              </a:spcAft>
            </a:pPr>
            <a:r>
              <a:rPr lang="it-IT" sz="1100" spc="0">
                <a:solidFill>
                  <a:srgbClr val="000000"/>
                </a:solidFill>
                <a:latin typeface="Garamond" panose="02020603050405020304" pitchFamily="1"/>
              </a:rPr>
              <a:t>Per quanto concerne la richiesta di </a:t>
            </a:r>
            <a:r>
              <a:rPr lang="it-IT" sz="1100" i="1" spc="0">
                <a:solidFill>
                  <a:srgbClr val="000000"/>
                </a:solidFill>
                <a:latin typeface="Garamond" panose="02020603050405020304" pitchFamily="1"/>
              </a:rPr>
              <a:t>informazioni</a:t>
            </a:r>
            <a:r>
              <a:rPr lang="it-IT" sz="1100" spc="0">
                <a:solidFill>
                  <a:srgbClr val="000000"/>
                </a:solidFill>
                <a:latin typeface="Garamond" panose="02020603050405020304" pitchFamily="1"/>
              </a:rPr>
              <a:t>, per informazioni si devono considerare le rielaborazione di dati detenuti dalle amministrazioni effettuate per propri fini contenuti in distinti documenti. Poiché la richiesta di accesso civico generalizzato riguarda i dati e i documenti detenuti dalle pubbliche amministrazioni </a:t>
            </a:r>
          </a:p>
        </p:txBody>
      </p:sp>
      <p:sp>
        <p:nvSpPr>
          <p:cNvPr id="228" name="Segnaposto testo 227"/>
          <p:cNvSpPr>
            <a:spLocks noGrp="1"/>
          </p:cNvSpPr>
          <p:nvPr>
            <p:ph type="body" idx="10"/>
          </p:nvPr>
        </p:nvSpPr>
        <p:spPr>
          <a:xfrm>
            <a:off x="6712585" y="9892030"/>
            <a:ext cx="18669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7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32" name="Image.jpg"/>
          <p:cNvPicPr/>
          <p:nvPr/>
        </p:nvPicPr>
        <p:blipFill>
          <a:blip r:embed="rId2"/>
          <a:stretch>
            <a:fillRect/>
          </a:stretch>
        </p:blipFill>
        <p:spPr>
          <a:xfrm>
            <a:off x="3437890" y="487680"/>
            <a:ext cx="487680" cy="536575"/>
          </a:xfrm>
          <a:prstGeom prst="rect">
            <a:avLst/>
          </a:prstGeom>
        </p:spPr>
      </p:pic>
      <p:sp>
        <p:nvSpPr>
          <p:cNvPr id="233" name="Segnaposto testo 23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dirty="0">
                <a:solidFill>
                  <a:srgbClr val="1F487C"/>
                </a:solidFill>
                <a:latin typeface="Garamond" panose="02020603050405020304" pitchFamily="1"/>
              </a:rPr>
              <a:t>Autorità Nazionale Anticorruzione </a:t>
            </a:r>
          </a:p>
          <a:p>
            <a:pPr marL="91440" marR="91440" indent="0" algn="just">
              <a:lnSpc>
                <a:spcPts val="1200"/>
              </a:lnSpc>
              <a:spcBef>
                <a:spcPts val="3615"/>
              </a:spcBef>
              <a:spcAft>
                <a:spcPts val="0"/>
              </a:spcAft>
            </a:pPr>
            <a:r>
              <a:rPr lang="it-IT" sz="1100" spc="0" dirty="0">
                <a:solidFill>
                  <a:srgbClr val="000000"/>
                </a:solidFill>
                <a:latin typeface="Garamond" panose="02020603050405020304" pitchFamily="1"/>
              </a:rPr>
              <a:t>(art. 5, comma 2 del decreto trasparenza), resta escluso che – per rispondere a tale richiesta – l’amministrazione sia tenuta a formare o raccogliere o altrimenti procurarsi informazioni che non siano già in suo possesso. Pertanto, l’amministrazione non ha l’obbligo di rielaborare i dati ai fini dell’accesso generalizzato, ma solo a consentire l’accesso ai documenti nei quali siano contenute le informazioni già detenute e gestite dall’amministrazione stessa. </a:t>
            </a:r>
          </a:p>
          <a:p>
            <a:pPr marL="502920" marR="91440" indent="-411480" algn="just">
              <a:lnSpc>
                <a:spcPts val="1600"/>
              </a:lnSpc>
              <a:spcBef>
                <a:spcPts val="2375"/>
              </a:spcBef>
              <a:spcAft>
                <a:spcPts val="0"/>
              </a:spcAft>
            </a:pPr>
            <a:r>
              <a:rPr lang="it-IT" sz="1400" b="1" spc="0" dirty="0">
                <a:solidFill>
                  <a:srgbClr val="000000"/>
                </a:solidFill>
                <a:latin typeface="Garamond" panose="02020603050405020304" pitchFamily="1"/>
              </a:rPr>
              <a:t>5. Distinzione fra eccezioni assolute all’accesso generalizzato e “limiti” (eccezioni relative o qualificate) </a:t>
            </a:r>
          </a:p>
          <a:p>
            <a:pPr marL="91440" marR="91440" indent="274320" algn="just">
              <a:lnSpc>
                <a:spcPts val="1200"/>
              </a:lnSpc>
              <a:spcBef>
                <a:spcPts val="1525"/>
              </a:spcBef>
              <a:spcAft>
                <a:spcPts val="0"/>
              </a:spcAft>
            </a:pPr>
            <a:r>
              <a:rPr lang="it-IT" sz="1100" spc="0" dirty="0">
                <a:solidFill>
                  <a:srgbClr val="000000"/>
                </a:solidFill>
                <a:latin typeface="Garamond" panose="02020603050405020304" pitchFamily="1"/>
              </a:rPr>
              <a:t>Come già accennato, la regola della generale accessibilità è temperata dalla previsione di eccezioni poste a tutela di interessi pubblici e privati che possono subire un pregiudizio dalla diffusione generalizzata di talune informazioni. </a:t>
            </a:r>
          </a:p>
          <a:p>
            <a:pPr marL="91440" marR="91440" indent="274320" algn="just">
              <a:lnSpc>
                <a:spcPts val="1200"/>
              </a:lnSpc>
              <a:spcBef>
                <a:spcPts val="5"/>
              </a:spcBef>
              <a:spcAft>
                <a:spcPts val="0"/>
              </a:spcAft>
            </a:pPr>
            <a:r>
              <a:rPr lang="it-IT" sz="1100" spc="0" dirty="0">
                <a:solidFill>
                  <a:srgbClr val="000000"/>
                </a:solidFill>
                <a:latin typeface="Garamond" panose="02020603050405020304" pitchFamily="1"/>
              </a:rPr>
              <a:t>Dalla lettura dell’art. 5 bis, co. 1, 2 e 3 del decreto trasparenza si possono distinguere due tipi di eccezioni, assolute o relative. </a:t>
            </a:r>
          </a:p>
          <a:p>
            <a:pPr marL="91440" marR="91440" indent="274320" algn="just">
              <a:lnSpc>
                <a:spcPts val="1200"/>
              </a:lnSpc>
              <a:spcBef>
                <a:spcPts val="35"/>
              </a:spcBef>
              <a:spcAft>
                <a:spcPts val="0"/>
              </a:spcAft>
            </a:pPr>
            <a:r>
              <a:rPr lang="it-IT" sz="1100" spc="0" dirty="0">
                <a:solidFill>
                  <a:srgbClr val="000000"/>
                </a:solidFill>
                <a:latin typeface="Garamond" panose="02020603050405020304" pitchFamily="1"/>
              </a:rPr>
              <a:t>Al ricorrere di queste eccezioni, le amministrazioni, rispettivamente, devono o possono rifiutare l’accesso generalizzato. La chiara identificazione di tali eccezioni rappresenta un elemento decisivo per consentire la corretta applicazione del diritto di accesso generalizzato. </a:t>
            </a:r>
          </a:p>
          <a:p>
            <a:pPr marL="91440" marR="0" indent="0" algn="l">
              <a:lnSpc>
                <a:spcPts val="1400"/>
              </a:lnSpc>
              <a:spcBef>
                <a:spcPts val="1330"/>
              </a:spcBef>
              <a:spcAft>
                <a:spcPts val="0"/>
              </a:spcAft>
            </a:pPr>
            <a:r>
              <a:rPr lang="it-IT" sz="1200" i="1" spc="90" dirty="0">
                <a:solidFill>
                  <a:srgbClr val="4F81BC"/>
                </a:solidFill>
                <a:latin typeface="Garamond" panose="02020603050405020304" pitchFamily="1"/>
              </a:rPr>
              <a:t>5.1. Eccezioni assolute </a:t>
            </a:r>
          </a:p>
          <a:p>
            <a:pPr marL="91440" marR="91440" indent="274320" algn="just">
              <a:lnSpc>
                <a:spcPts val="1200"/>
              </a:lnSpc>
              <a:spcBef>
                <a:spcPts val="1200"/>
              </a:spcBef>
              <a:spcAft>
                <a:spcPts val="0"/>
              </a:spcAft>
            </a:pPr>
            <a:r>
              <a:rPr lang="it-IT" sz="1100" spc="-5" dirty="0">
                <a:solidFill>
                  <a:srgbClr val="000000"/>
                </a:solidFill>
                <a:latin typeface="Garamond" panose="02020603050405020304" pitchFamily="1"/>
              </a:rPr>
              <a:t>L’accesso generalizzato è </a:t>
            </a:r>
            <a:r>
              <a:rPr lang="it-IT" sz="1100" spc="-5" dirty="0">
                <a:solidFill>
                  <a:srgbClr val="FF0000"/>
                </a:solidFill>
                <a:latin typeface="Garamond" panose="02020603050405020304" pitchFamily="1"/>
              </a:rPr>
              <a:t>escluso nei casi indicati al co. 3 dell’art. 5 bis, nei casi cioè in cui una norma di legge, sulla base di una valutazione preventiva e generale, per tutelare interessi prioritari e fondamentali, dispone sicuramente la non </a:t>
            </a:r>
            <a:r>
              <a:rPr lang="it-IT" sz="1100" spc="-5" dirty="0" err="1">
                <a:solidFill>
                  <a:srgbClr val="FF0000"/>
                </a:solidFill>
                <a:latin typeface="Garamond" panose="02020603050405020304" pitchFamily="1"/>
              </a:rPr>
              <a:t>ostensibilità</a:t>
            </a:r>
            <a:r>
              <a:rPr lang="it-IT" sz="1100" spc="-5" dirty="0">
                <a:solidFill>
                  <a:srgbClr val="FF0000"/>
                </a:solidFill>
                <a:latin typeface="Garamond" panose="02020603050405020304" pitchFamily="1"/>
              </a:rPr>
              <a:t> di dati, documenti e informazioni.</a:t>
            </a:r>
            <a:r>
              <a:rPr lang="it-IT" sz="1100" spc="-5" dirty="0">
                <a:solidFill>
                  <a:srgbClr val="000000"/>
                </a:solidFill>
                <a:latin typeface="Garamond" panose="02020603050405020304" pitchFamily="1"/>
              </a:rPr>
              <a:t> Solo una fonte di rango legislativo può giustificare la compressione del diritto a conoscere cui ora il nostro ordinamento è improntato. </a:t>
            </a:r>
          </a:p>
          <a:p>
            <a:pPr marL="365760" marR="0" indent="0" algn="l">
              <a:lnSpc>
                <a:spcPts val="1200"/>
              </a:lnSpc>
              <a:spcBef>
                <a:spcPts val="0"/>
              </a:spcBef>
              <a:spcAft>
                <a:spcPts val="0"/>
              </a:spcAft>
            </a:pPr>
            <a:r>
              <a:rPr lang="it-IT" sz="1100" spc="0" dirty="0">
                <a:solidFill>
                  <a:srgbClr val="000000"/>
                </a:solidFill>
                <a:latin typeface="Garamond" panose="02020603050405020304" pitchFamily="1"/>
              </a:rPr>
              <a:t>Dette esclusioni (eccezioni assolute) ricorrono in caso di: </a:t>
            </a:r>
          </a:p>
          <a:p>
            <a:pPr marL="91440" marR="0" indent="137160" algn="l">
              <a:lnSpc>
                <a:spcPts val="1200"/>
              </a:lnSpc>
              <a:spcBef>
                <a:spcPts val="15"/>
              </a:spcBef>
              <a:spcAft>
                <a:spcPts val="0"/>
              </a:spcAft>
              <a:buFont typeface="Garamond"/>
              <a:buAutoNum type="alphaLcPeriod"/>
            </a:pPr>
            <a:r>
              <a:rPr lang="it-IT" sz="1100" spc="0" dirty="0">
                <a:solidFill>
                  <a:srgbClr val="000000"/>
                </a:solidFill>
                <a:latin typeface="Garamond" panose="02020603050405020304" pitchFamily="1"/>
              </a:rPr>
              <a:t>segreto di Stato; </a:t>
            </a:r>
          </a:p>
          <a:p>
            <a:pPr marL="91440" marR="91440" indent="137160" algn="just">
              <a:lnSpc>
                <a:spcPts val="1200"/>
              </a:lnSpc>
              <a:spcBef>
                <a:spcPts val="0"/>
              </a:spcBef>
              <a:spcAft>
                <a:spcPts val="0"/>
              </a:spcAft>
              <a:buFont typeface="Garamond"/>
              <a:buAutoNum type="alphaLcPeriod"/>
            </a:pPr>
            <a:r>
              <a:rPr lang="it-IT" sz="1100" spc="0" dirty="0">
                <a:solidFill>
                  <a:srgbClr val="000000"/>
                </a:solidFill>
                <a:latin typeface="Garamond" panose="02020603050405020304" pitchFamily="1"/>
              </a:rPr>
              <a:t>negli altri casi di divieto di accesso o divulgazione previsti dalla legge, ivi compresi i casi in cui l’accesso è subordinato dalla disciplina vigente al rispetto di specifiche modalità o limiti, inclusi quelli di cui all’art. 24, comma 1, della legge n. 241 del 1990. </a:t>
            </a:r>
          </a:p>
          <a:p>
            <a:pPr marL="91440" marR="91440" indent="274320" algn="just">
              <a:lnSpc>
                <a:spcPts val="1200"/>
              </a:lnSpc>
              <a:spcBef>
                <a:spcPts val="60"/>
              </a:spcBef>
              <a:spcAft>
                <a:spcPts val="0"/>
              </a:spcAft>
            </a:pPr>
            <a:r>
              <a:rPr lang="it-IT" sz="1100" spc="0" dirty="0">
                <a:solidFill>
                  <a:srgbClr val="000000"/>
                </a:solidFill>
                <a:latin typeface="Garamond" panose="02020603050405020304" pitchFamily="1"/>
              </a:rPr>
              <a:t>Con riferimento a quest’ultima indicazione normativa, va registrato che essa delinea una parziale sovrapposizione delle eccezioni assolute dell’accesso generalizzato con quelle previste nella l. 241/1990. Stanti, tuttavia, le diverse finalità dei due istituti, l’individuazione di queste esclusioni, come si avrà modo di chiarire in seguito, si rivela di particolare delicatezza. In generale, il rinvio della disciplina dell’accesso generalizzato a quella delle esclusioni della legge 241/1990 non può che essere letto alla luce delle finalità di ampia </a:t>
            </a:r>
            <a:r>
              <a:rPr lang="it-IT" sz="1200" i="1" spc="0" dirty="0" err="1">
                <a:solidFill>
                  <a:srgbClr val="000000"/>
                </a:solidFill>
                <a:latin typeface="Garamond" panose="02020603050405020304" pitchFamily="1"/>
              </a:rPr>
              <a:t>disclosure</a:t>
            </a:r>
            <a:r>
              <a:rPr lang="it-IT" sz="1200" i="1" spc="0" dirty="0">
                <a:solidFill>
                  <a:srgbClr val="000000"/>
                </a:solidFill>
                <a:latin typeface="Garamond" panose="02020603050405020304" pitchFamily="1"/>
              </a:rPr>
              <a:t> </a:t>
            </a:r>
            <a:r>
              <a:rPr lang="it-IT" sz="1100" spc="0" dirty="0">
                <a:solidFill>
                  <a:srgbClr val="000000"/>
                </a:solidFill>
                <a:latin typeface="Garamond" panose="02020603050405020304" pitchFamily="1"/>
              </a:rPr>
              <a:t>sottesa alla nuova normativa e richiamate nella prima parte di queste linee guida. </a:t>
            </a:r>
          </a:p>
          <a:p>
            <a:pPr marL="91440" marR="0" indent="0" algn="l">
              <a:lnSpc>
                <a:spcPts val="1400"/>
              </a:lnSpc>
              <a:spcBef>
                <a:spcPts val="1275"/>
              </a:spcBef>
              <a:spcAft>
                <a:spcPts val="0"/>
              </a:spcAft>
            </a:pPr>
            <a:r>
              <a:rPr lang="it-IT" sz="1200" i="1" spc="80" dirty="0">
                <a:solidFill>
                  <a:srgbClr val="4F81BC"/>
                </a:solidFill>
                <a:latin typeface="Garamond" panose="02020603050405020304" pitchFamily="1"/>
              </a:rPr>
              <a:t>5.2. Limiti (eccezioni relative o qualificate) </a:t>
            </a:r>
          </a:p>
          <a:p>
            <a:pPr marL="91440" marR="91440" indent="274320" algn="just">
              <a:lnSpc>
                <a:spcPts val="1200"/>
              </a:lnSpc>
              <a:spcBef>
                <a:spcPts val="1215"/>
              </a:spcBef>
              <a:spcAft>
                <a:spcPts val="0"/>
              </a:spcAft>
            </a:pPr>
            <a:r>
              <a:rPr lang="it-IT" sz="1100" spc="0" dirty="0">
                <a:solidFill>
                  <a:srgbClr val="000000"/>
                </a:solidFill>
                <a:latin typeface="Garamond" panose="02020603050405020304" pitchFamily="1"/>
              </a:rPr>
              <a:t>Al di fuori dei casi sopra indicati, possono ricorrere, invece, limiti (eccezioni relative o qualificate) posti a tutela di interessi pubblici e privati di particolare rilievo giuridico elencati ai commi 1 e 2 dell’art. 5-bis del decreto trasparenza. </a:t>
            </a:r>
          </a:p>
          <a:p>
            <a:pPr marL="91440" marR="91440" indent="274320" algn="just">
              <a:lnSpc>
                <a:spcPts val="1200"/>
              </a:lnSpc>
              <a:spcBef>
                <a:spcPts val="0"/>
              </a:spcBef>
              <a:spcAft>
                <a:spcPts val="0"/>
              </a:spcAft>
            </a:pPr>
            <a:r>
              <a:rPr lang="it-IT" sz="1100" spc="0" dirty="0">
                <a:solidFill>
                  <a:srgbClr val="000000"/>
                </a:solidFill>
                <a:latin typeface="Garamond" panose="02020603050405020304" pitchFamily="1"/>
              </a:rPr>
              <a:t>Il legislatore non opera, come nel caso delle eccezioni assolute, una generale e preventiva individuazione di esclusioni all’accesso generalizzato, ma </a:t>
            </a:r>
            <a:r>
              <a:rPr lang="it-IT" sz="1100" spc="0" dirty="0">
                <a:solidFill>
                  <a:srgbClr val="FF0000"/>
                </a:solidFill>
                <a:latin typeface="Garamond" panose="02020603050405020304" pitchFamily="1"/>
              </a:rPr>
              <a:t>rinvia a una attività valutativa che deve essere effettuata dalle amministrazioni con la tecnica del bilanciamento, caso per caso, tra l’interesse pubblico alla </a:t>
            </a:r>
            <a:r>
              <a:rPr lang="it-IT" sz="1200" i="1" spc="0" dirty="0" err="1">
                <a:solidFill>
                  <a:srgbClr val="FF0000"/>
                </a:solidFill>
                <a:latin typeface="Garamond" panose="02020603050405020304" pitchFamily="1"/>
              </a:rPr>
              <a:t>disclosure</a:t>
            </a:r>
            <a:r>
              <a:rPr lang="it-IT" sz="1200" i="1" spc="0" dirty="0">
                <a:solidFill>
                  <a:srgbClr val="FF0000"/>
                </a:solidFill>
                <a:latin typeface="Garamond" panose="02020603050405020304" pitchFamily="1"/>
              </a:rPr>
              <a:t> </a:t>
            </a:r>
            <a:r>
              <a:rPr lang="it-IT" sz="1100" spc="0" dirty="0">
                <a:solidFill>
                  <a:srgbClr val="FF0000"/>
                </a:solidFill>
                <a:latin typeface="Garamond" panose="02020603050405020304" pitchFamily="1"/>
              </a:rPr>
              <a:t>generalizzata e la tutela di altrettanto validi interessi considerati dall’ordinamento. </a:t>
            </a:r>
          </a:p>
          <a:p>
            <a:pPr marL="91440" marR="91440" indent="274320" algn="just">
              <a:lnSpc>
                <a:spcPts val="1200"/>
              </a:lnSpc>
              <a:spcBef>
                <a:spcPts val="15"/>
              </a:spcBef>
              <a:spcAft>
                <a:spcPts val="1560"/>
              </a:spcAft>
            </a:pPr>
            <a:r>
              <a:rPr lang="it-IT" sz="1100" spc="5" dirty="0">
                <a:solidFill>
                  <a:srgbClr val="000000"/>
                </a:solidFill>
                <a:latin typeface="Garamond" panose="02020603050405020304" pitchFamily="1"/>
              </a:rPr>
              <a:t>L’amministrazione, cioè, è tenuta a verificare, una volta accertata l’assenza di eccezioni assolute, se l’ostensione degli atti possa determinare un pregiudizio concreto e probabile agli interessi indicati dal legislatore. </a:t>
            </a:r>
          </a:p>
        </p:txBody>
      </p:sp>
      <p:sp>
        <p:nvSpPr>
          <p:cNvPr id="234" name="Segnaposto testo 233"/>
          <p:cNvSpPr>
            <a:spLocks noGrp="1"/>
          </p:cNvSpPr>
          <p:nvPr>
            <p:ph type="body" idx="10"/>
          </p:nvPr>
        </p:nvSpPr>
        <p:spPr>
          <a:xfrm>
            <a:off x="6710045" y="9892030"/>
            <a:ext cx="18923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0">
                <a:solidFill>
                  <a:srgbClr val="000000"/>
                </a:solidFill>
                <a:latin typeface="Calibri" panose="02020603050405020304" pitchFamily="1"/>
              </a:rPr>
              <a:t>8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38" name="Image.jpg"/>
          <p:cNvPicPr/>
          <p:nvPr/>
        </p:nvPicPr>
        <p:blipFill>
          <a:blip r:embed="rId2"/>
          <a:stretch>
            <a:fillRect/>
          </a:stretch>
        </p:blipFill>
        <p:spPr>
          <a:xfrm>
            <a:off x="3437890" y="487680"/>
            <a:ext cx="487680" cy="536575"/>
          </a:xfrm>
          <a:prstGeom prst="rect">
            <a:avLst/>
          </a:prstGeom>
        </p:spPr>
      </p:pic>
      <p:sp>
        <p:nvSpPr>
          <p:cNvPr id="239" name="Segnaposto testo 238"/>
          <p:cNvSpPr>
            <a:spLocks noGrp="1"/>
          </p:cNvSpPr>
          <p:nvPr>
            <p:ph type="body" idx="10"/>
          </p:nvPr>
        </p:nvSpPr>
        <p:spPr>
          <a:xfrm>
            <a:off x="793115" y="1180465"/>
            <a:ext cx="6155690" cy="871601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dirty="0">
                <a:solidFill>
                  <a:srgbClr val="1F487C"/>
                </a:solidFill>
                <a:latin typeface="Garamond" panose="02020603050405020304" pitchFamily="1"/>
              </a:rPr>
              <a:t>Autorità Nazionale Anticorruzione </a:t>
            </a:r>
          </a:p>
          <a:p>
            <a:pPr marL="91440" marR="91440" indent="274320" algn="just">
              <a:lnSpc>
                <a:spcPts val="1200"/>
              </a:lnSpc>
              <a:spcBef>
                <a:spcPts val="3575"/>
              </a:spcBef>
              <a:spcAft>
                <a:spcPts val="0"/>
              </a:spcAft>
            </a:pPr>
            <a:r>
              <a:rPr lang="it-IT" sz="1100" spc="5" dirty="0">
                <a:solidFill>
                  <a:srgbClr val="000000"/>
                </a:solidFill>
                <a:latin typeface="Garamond" panose="02020603050405020304" pitchFamily="1"/>
              </a:rPr>
              <a:t>Affinché l’accesso possa essere rifiutato, il pregiudizio agli interessi considerati dai commi 1 e 2 deve essere concreto quindi deve sussistere un preciso nesso di causalità tra l’accesso e il pregiudizio. L’amministrazione, in altre parole, non può limitarsi a prefigurare il rischio di un pregiudizio in via</a:t>
            </a:r>
            <a:r>
              <a:rPr lang="it-IT" sz="1100" spc="5" dirty="0">
                <a:solidFill>
                  <a:srgbClr val="385522"/>
                </a:solidFill>
                <a:latin typeface="Garamond" panose="02020603050405020304" pitchFamily="1"/>
              </a:rPr>
              <a:t> generica</a:t>
            </a:r>
            <a:r>
              <a:rPr lang="it-IT" sz="1100" spc="5" dirty="0">
                <a:solidFill>
                  <a:srgbClr val="000000"/>
                </a:solidFill>
                <a:latin typeface="Garamond" panose="02020603050405020304" pitchFamily="1"/>
              </a:rPr>
              <a:t> e astratta, ma dovrà: </a:t>
            </a:r>
          </a:p>
          <a:p>
            <a:pPr marL="365760" marR="0" indent="0" algn="just">
              <a:lnSpc>
                <a:spcPts val="1200"/>
              </a:lnSpc>
              <a:spcBef>
                <a:spcPts val="40"/>
              </a:spcBef>
              <a:spcAft>
                <a:spcPts val="0"/>
              </a:spcAft>
            </a:pPr>
            <a:r>
              <a:rPr lang="it-IT" sz="1100" spc="0" dirty="0">
                <a:solidFill>
                  <a:srgbClr val="000000"/>
                </a:solidFill>
                <a:latin typeface="Garamond" panose="02020603050405020304" pitchFamily="1"/>
              </a:rPr>
              <a:t>a) indicare chiaramente quale – tra gli interessi elencati all’art. 5, co. 1 e 2 – viene pregiudicato; </a:t>
            </a:r>
          </a:p>
          <a:p>
            <a:pPr marL="365760" marR="91440" indent="0" algn="just">
              <a:lnSpc>
                <a:spcPts val="1200"/>
              </a:lnSpc>
              <a:spcBef>
                <a:spcPts val="0"/>
              </a:spcBef>
              <a:spcAft>
                <a:spcPts val="0"/>
              </a:spcAft>
            </a:pPr>
            <a:r>
              <a:rPr lang="it-IT" sz="1100" spc="0" dirty="0">
                <a:solidFill>
                  <a:srgbClr val="000000"/>
                </a:solidFill>
                <a:latin typeface="Garamond" panose="02020603050405020304" pitchFamily="1"/>
              </a:rPr>
              <a:t>b)dimostrare che il pregiudizio (concreto) prefigurato dipende direttamente dalla </a:t>
            </a:r>
            <a:r>
              <a:rPr lang="it-IT" sz="1150" i="1" spc="0" dirty="0" err="1">
                <a:solidFill>
                  <a:srgbClr val="000000"/>
                </a:solidFill>
                <a:latin typeface="Garamond" panose="02020603050405020304" pitchFamily="1"/>
              </a:rPr>
              <a:t>disclosure</a:t>
            </a:r>
            <a:r>
              <a:rPr lang="it-IT" sz="1150" i="1" spc="0" dirty="0">
                <a:solidFill>
                  <a:srgbClr val="000000"/>
                </a:solidFill>
                <a:latin typeface="Garamond" panose="02020603050405020304" pitchFamily="1"/>
              </a:rPr>
              <a:t> </a:t>
            </a:r>
            <a:r>
              <a:rPr lang="it-IT" sz="1100" spc="0" dirty="0">
                <a:solidFill>
                  <a:srgbClr val="000000"/>
                </a:solidFill>
                <a:latin typeface="Garamond" panose="02020603050405020304" pitchFamily="1"/>
              </a:rPr>
              <a:t>dell’informazione richiesta; </a:t>
            </a:r>
          </a:p>
          <a:p>
            <a:pPr marL="365760" marR="91440" indent="0" algn="just">
              <a:lnSpc>
                <a:spcPts val="1200"/>
              </a:lnSpc>
              <a:spcBef>
                <a:spcPts val="30"/>
              </a:spcBef>
              <a:spcAft>
                <a:spcPts val="0"/>
              </a:spcAft>
            </a:pPr>
            <a:r>
              <a:rPr lang="it-IT" sz="1100" spc="0" dirty="0">
                <a:solidFill>
                  <a:srgbClr val="000000"/>
                </a:solidFill>
                <a:latin typeface="Garamond" panose="02020603050405020304" pitchFamily="1"/>
              </a:rPr>
              <a:t>c) dimostrare che il pregiudizio conseguente alla </a:t>
            </a:r>
            <a:r>
              <a:rPr lang="it-IT" sz="1150" i="1" spc="0" dirty="0" err="1">
                <a:solidFill>
                  <a:srgbClr val="000000"/>
                </a:solidFill>
                <a:latin typeface="Garamond" panose="02020603050405020304" pitchFamily="1"/>
              </a:rPr>
              <a:t>disclosure</a:t>
            </a:r>
            <a:r>
              <a:rPr lang="it-IT" sz="1150" i="1" spc="0" dirty="0">
                <a:solidFill>
                  <a:srgbClr val="000000"/>
                </a:solidFill>
                <a:latin typeface="Garamond" panose="02020603050405020304" pitchFamily="1"/>
              </a:rPr>
              <a:t> </a:t>
            </a:r>
            <a:r>
              <a:rPr lang="it-IT" sz="1100" spc="0" dirty="0">
                <a:solidFill>
                  <a:srgbClr val="000000"/>
                </a:solidFill>
                <a:latin typeface="Garamond" panose="02020603050405020304" pitchFamily="1"/>
              </a:rPr>
              <a:t>è un evento altamente probabile, e non soltanto possibile. </a:t>
            </a:r>
          </a:p>
          <a:p>
            <a:pPr marL="91440" marR="91440" indent="274320" algn="just">
              <a:lnSpc>
                <a:spcPts val="1200"/>
              </a:lnSpc>
              <a:spcBef>
                <a:spcPts val="35"/>
              </a:spcBef>
              <a:spcAft>
                <a:spcPts val="0"/>
              </a:spcAft>
            </a:pPr>
            <a:r>
              <a:rPr lang="it-IT" sz="1100" spc="0" dirty="0">
                <a:solidFill>
                  <a:srgbClr val="000000"/>
                </a:solidFill>
                <a:latin typeface="Garamond" panose="02020603050405020304" pitchFamily="1"/>
              </a:rPr>
              <a:t>Detta valutazione, proprio perché relativa alla identificazione di un pregiudizio in concreto, non può essere compiuta che con riferimento al contesto temporale in cui viene formulata la domanda di accesso: il pregiudizio concreto, in altri termini, va valutato rispetto al momento ed al contesto in cui l’informazione viene resa accessibile, e non in termini assoluti ed atemporali. Tale processo logico è confermato dalle previsioni dei commi 4 e 5 dell’art. 5 bis del decreto trasparenza: da una parte, il diniego dell’accesso non è giustificato, se ai fini della protezione di tale interesse è sufficiente il differimento dello stesso per la tutela degli interessi considerati dalla norma (art. 5-bis, comma 5). I limiti, cioè, operano nell’arco temporale nel quale la tutela è giustificata in relazione alla natura del dato, del documento o dell’informazione di cui si chiede l’accesso (art. 5 bis co. 5). Allo stesso modo, l’amministrazione dovrà consentire l’accesso parziale utilizzando, se del caso, la tecnica dell’oscuramento di alcuni dati, qualora la protezione dell’interesse sotteso alla eccezione sia invece assicurato dal diniego di </a:t>
            </a:r>
            <a:r>
              <a:rPr lang="it-IT" sz="1150" i="1" spc="0" dirty="0" err="1">
                <a:solidFill>
                  <a:srgbClr val="000000"/>
                </a:solidFill>
                <a:latin typeface="Garamond" panose="02020603050405020304" pitchFamily="1"/>
              </a:rPr>
              <a:t>disclosure</a:t>
            </a:r>
            <a:r>
              <a:rPr lang="it-IT" sz="1150" i="1" spc="0" dirty="0">
                <a:solidFill>
                  <a:srgbClr val="000000"/>
                </a:solidFill>
                <a:latin typeface="Garamond" panose="02020603050405020304" pitchFamily="1"/>
              </a:rPr>
              <a:t> </a:t>
            </a:r>
            <a:r>
              <a:rPr lang="it-IT" sz="1100" spc="0" dirty="0">
                <a:solidFill>
                  <a:srgbClr val="000000"/>
                </a:solidFill>
                <a:latin typeface="Garamond" panose="02020603050405020304" pitchFamily="1"/>
              </a:rPr>
              <a:t>di una parte soltanto di esso. In questo caso, l’amministrazione è tenuta a consentire l’accesso alle parti restanti (art. 5-bis, comma 4, secondo alinea). </a:t>
            </a:r>
          </a:p>
          <a:p>
            <a:pPr marL="91440" marR="91440" indent="274320" algn="just">
              <a:lnSpc>
                <a:spcPts val="1200"/>
              </a:lnSpc>
              <a:spcBef>
                <a:spcPts val="15"/>
              </a:spcBef>
              <a:spcAft>
                <a:spcPts val="0"/>
              </a:spcAft>
            </a:pPr>
            <a:r>
              <a:rPr lang="it-IT" sz="1100" spc="0" dirty="0">
                <a:solidFill>
                  <a:srgbClr val="000000"/>
                </a:solidFill>
                <a:latin typeface="Garamond" panose="02020603050405020304" pitchFamily="1"/>
              </a:rPr>
              <a:t>L’amministrazione è tenuta quindi a privilegiare la scelta che, pur non oltrepassando i limiti di ciò che può essere ragionevolmente richiesto, sia la più favorevole al diritto di accesso del richiedente. Il principio di proporzionalità, infatti, esige che le deroghe non eccedano quanto è adeguato e necessario per raggiungere lo scopo perseguito (cfr. sul punto la giurisprudenza comunitaria, Corte di Giustizia 15 maggio 1986, causa C-222/84; Tribunale Prima Sezione ampliata 13 aprile 2005 causa T 2/03). </a:t>
            </a:r>
          </a:p>
          <a:p>
            <a:pPr marL="91440" marR="0" indent="0" algn="l">
              <a:lnSpc>
                <a:spcPts val="1400"/>
              </a:lnSpc>
              <a:spcBef>
                <a:spcPts val="1325"/>
              </a:spcBef>
              <a:spcAft>
                <a:spcPts val="0"/>
              </a:spcAft>
            </a:pPr>
            <a:r>
              <a:rPr lang="it-IT" sz="1150" i="1" spc="95" dirty="0">
                <a:solidFill>
                  <a:srgbClr val="4F81BC"/>
                </a:solidFill>
                <a:latin typeface="Garamond" panose="02020603050405020304" pitchFamily="1"/>
              </a:rPr>
              <a:t>5.3. La motivazione del diniego all’accesso </a:t>
            </a:r>
          </a:p>
          <a:p>
            <a:pPr marL="91440" marR="91440" indent="274320" algn="just">
              <a:lnSpc>
                <a:spcPts val="1200"/>
              </a:lnSpc>
              <a:spcBef>
                <a:spcPts val="1190"/>
              </a:spcBef>
              <a:spcAft>
                <a:spcPts val="0"/>
              </a:spcAft>
            </a:pPr>
            <a:r>
              <a:rPr lang="it-IT" sz="1100" spc="10" dirty="0">
                <a:solidFill>
                  <a:srgbClr val="000000"/>
                </a:solidFill>
                <a:latin typeface="Garamond" panose="02020603050405020304" pitchFamily="1"/>
              </a:rPr>
              <a:t>Nella risposta negativa o parzialmente tale, sia per i casi di diniego connessi all’esistenza di limiti di cui ai co. 1 e 2 che per quelli connessi all’esistenza di casi di eccezioni assolute di cui al co. 3, </a:t>
            </a:r>
            <a:r>
              <a:rPr lang="it-IT" sz="1100" spc="10" dirty="0">
                <a:solidFill>
                  <a:srgbClr val="FF0000"/>
                </a:solidFill>
                <a:latin typeface="Garamond" panose="02020603050405020304" pitchFamily="1"/>
              </a:rPr>
              <a:t>l’amministrazione è tenuta a una congrua e completa, motivazione,</a:t>
            </a:r>
            <a:r>
              <a:rPr lang="it-IT" sz="1100" spc="10" dirty="0">
                <a:solidFill>
                  <a:srgbClr val="000000"/>
                </a:solidFill>
                <a:latin typeface="Garamond" panose="02020603050405020304" pitchFamily="1"/>
              </a:rPr>
              <a:t> tanto più necessaria in una fase sicuramente sperimentale quale quella che si apre con le prime richieste di accesso. La motivazione serve all’amministrazione per definire progressivamente proprie linee di condotta ragionevoli e legittime, al cittadino per comprendere ampiezza e limiti dell’accesso generalizzato, al giudice per sindacare adeguatamente le decisioni dell’amministrazione. </a:t>
            </a:r>
          </a:p>
          <a:p>
            <a:pPr marL="91440" marR="91440" indent="274320" algn="just">
              <a:lnSpc>
                <a:spcPts val="1200"/>
              </a:lnSpc>
              <a:spcBef>
                <a:spcPts val="35"/>
              </a:spcBef>
              <a:spcAft>
                <a:spcPts val="0"/>
              </a:spcAft>
            </a:pPr>
            <a:r>
              <a:rPr lang="it-IT" sz="1100" spc="0" dirty="0">
                <a:solidFill>
                  <a:srgbClr val="000000"/>
                </a:solidFill>
                <a:latin typeface="Garamond" panose="02020603050405020304" pitchFamily="1"/>
              </a:rPr>
              <a:t>Possono, tuttavia, verificarsi circostanze in cui potrebbe essere pregiudizievole dell’interesse coinvolto imporre all’amministrazione anche solo di confermare o negare di essere in possesso di alcuni dati o informazioni (si consideri ad esempio il caso di informazioni su indagini in corso). In tali ipotesi, di stretta interpretazione, se si dovesse pretendere una puntale specificazione delle ragioni del diniego, l’amministrazione potrebbe disvelare, in tutto o in parte, proprio informazioni e dati che la normativa ha escluso o limitato dall’accesso per tutelarne la riservatezza (pubblica o privata). </a:t>
            </a:r>
          </a:p>
          <a:p>
            <a:pPr marL="91440" marR="91440" indent="274320" algn="just">
              <a:lnSpc>
                <a:spcPts val="1200"/>
              </a:lnSpc>
              <a:spcBef>
                <a:spcPts val="0"/>
              </a:spcBef>
              <a:spcAft>
                <a:spcPts val="6455"/>
              </a:spcAft>
            </a:pPr>
            <a:r>
              <a:rPr lang="it-IT" sz="1100" spc="0" dirty="0">
                <a:solidFill>
                  <a:srgbClr val="000000"/>
                </a:solidFill>
                <a:latin typeface="Garamond" panose="02020603050405020304" pitchFamily="1"/>
              </a:rPr>
              <a:t>Ove ci si trovi in situazioni del genere, e ove questo non comporti la rivelazione di informazioni protette, è quantomeno opportuno indicare le categorie di interessi pubblici o privati che si intendono tutelare e almeno le fonti normative che prevedono l’esclusione o la limitazione dell’accesso da cui dipende la scelta dell’amministrazione. </a:t>
            </a:r>
          </a:p>
        </p:txBody>
      </p:sp>
      <p:sp>
        <p:nvSpPr>
          <p:cNvPr id="240" name="Segnaposto testo 239"/>
          <p:cNvSpPr>
            <a:spLocks noGrp="1"/>
          </p:cNvSpPr>
          <p:nvPr>
            <p:ph type="body" idx="10"/>
          </p:nvPr>
        </p:nvSpPr>
        <p:spPr>
          <a:xfrm>
            <a:off x="6710045" y="9896475"/>
            <a:ext cx="186690" cy="16256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00" b="1" i="1" spc="0">
                <a:solidFill>
                  <a:srgbClr val="000000"/>
                </a:solidFill>
                <a:latin typeface="Calibri" panose="02020603050405020304" pitchFamily="1"/>
              </a:rPr>
              <a:t>9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44" name="Image.jpg"/>
          <p:cNvPicPr/>
          <p:nvPr/>
        </p:nvPicPr>
        <p:blipFill>
          <a:blip r:embed="rId2"/>
          <a:stretch>
            <a:fillRect/>
          </a:stretch>
        </p:blipFill>
        <p:spPr>
          <a:xfrm>
            <a:off x="3437890" y="487680"/>
            <a:ext cx="487680" cy="536575"/>
          </a:xfrm>
          <a:prstGeom prst="rect">
            <a:avLst/>
          </a:prstGeom>
        </p:spPr>
      </p:pic>
      <p:sp>
        <p:nvSpPr>
          <p:cNvPr id="245" name="Segnaposto testo 244"/>
          <p:cNvSpPr>
            <a:spLocks noGrp="1"/>
          </p:cNvSpPr>
          <p:nvPr>
            <p:ph type="body" idx="10"/>
          </p:nvPr>
        </p:nvSpPr>
        <p:spPr>
          <a:xfrm>
            <a:off x="79756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400"/>
              </a:lnSpc>
              <a:spcBef>
                <a:spcPts val="3715"/>
              </a:spcBef>
              <a:spcAft>
                <a:spcPts val="0"/>
              </a:spcAft>
            </a:pPr>
            <a:r>
              <a:rPr lang="it-IT" sz="1400" b="1" spc="55">
                <a:solidFill>
                  <a:srgbClr val="000000"/>
                </a:solidFill>
                <a:latin typeface="Garamond" panose="02020603050405020304" pitchFamily="1"/>
              </a:rPr>
              <a:t>6. Le eccezioni assolute </a:t>
            </a:r>
          </a:p>
          <a:p>
            <a:pPr marL="91440" marR="91440" indent="274320" algn="just">
              <a:lnSpc>
                <a:spcPts val="1200"/>
              </a:lnSpc>
              <a:spcBef>
                <a:spcPts val="1580"/>
              </a:spcBef>
              <a:spcAft>
                <a:spcPts val="0"/>
              </a:spcAft>
            </a:pPr>
            <a:r>
              <a:rPr lang="it-IT" sz="1100" spc="0">
                <a:solidFill>
                  <a:srgbClr val="000000"/>
                </a:solidFill>
                <a:latin typeface="Garamond" panose="02020603050405020304" pitchFamily="1"/>
              </a:rPr>
              <a:t>Una prima categoria di eccezioni è prevista dalla legge ed ha carattere tassativo. Come anticipato, si tratta di eccezioni poste da una norma di rango primario a tutela di interessi pubblici e privati fondamentali e prioritari rispetto a quello del diritto alla conoscenza diffusa. In presenza di tali eccezioni l’amministrazione è tenuta a rifiutare l’accesso.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Nella valutazione dell’istanza di accesso, l’amministrazione deve quindi verificare che la richiesta non riguardi atti, documenti o informazioni sottratte alla possibilità di ostensione in quanto ricadenti in una delle fattispecie indicate nell’art. 5 bis co. 3.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Il legislatore rinvia ai casi di segreto di Stato, agli altri casi di divieto di accesso o divulgazione previsti dalla legge, ivi compresi i casi in cui l’accesso è subordinato dalla disciplina vigente al rispetto di specifiche condizioni, modalità o limiti, inclusi quelli di cui all'articolo 24, comma 1, della legge n. 241 del 1990. </a:t>
            </a:r>
          </a:p>
          <a:p>
            <a:pPr marL="91440" marR="0" indent="0" algn="l">
              <a:lnSpc>
                <a:spcPts val="1200"/>
              </a:lnSpc>
              <a:spcBef>
                <a:spcPts val="1495"/>
              </a:spcBef>
              <a:spcAft>
                <a:spcPts val="0"/>
              </a:spcAft>
            </a:pPr>
            <a:r>
              <a:rPr lang="it-IT" sz="1150" i="1" spc="100">
                <a:solidFill>
                  <a:srgbClr val="4F81BC"/>
                </a:solidFill>
                <a:latin typeface="Garamond" panose="02020603050405020304" pitchFamily="1"/>
              </a:rPr>
              <a:t>6.1. Segreto di Stato </a:t>
            </a:r>
          </a:p>
          <a:p>
            <a:pPr marL="91440" marR="91440" indent="274320" algn="just">
              <a:lnSpc>
                <a:spcPts val="1200"/>
              </a:lnSpc>
              <a:spcBef>
                <a:spcPts val="1220"/>
              </a:spcBef>
              <a:spcAft>
                <a:spcPts val="0"/>
              </a:spcAft>
            </a:pPr>
            <a:r>
              <a:rPr lang="it-IT" sz="1100" spc="-15">
                <a:solidFill>
                  <a:srgbClr val="000000"/>
                </a:solidFill>
                <a:latin typeface="Garamond" panose="02020603050405020304" pitchFamily="1"/>
              </a:rPr>
              <a:t>La definizione di Segreto di Stato è contenuta nell’art. 39 della legge 3 agosto 2007, n. 124, che ha abrogato la previgente legge 24 ottobre 1977, n. 801, secondo il quale </a:t>
            </a:r>
            <a:r>
              <a:rPr lang="it-IT" sz="1150" i="1" spc="-15">
                <a:solidFill>
                  <a:srgbClr val="000000"/>
                </a:solidFill>
                <a:latin typeface="Garamond" panose="02020603050405020304" pitchFamily="1"/>
              </a:rPr>
              <a:t>“sono coperti dal segreto di Stato gli atti, i documenti, le notizie, le attività e ogni altra cosa la cui diffusione sia idonea a recare danno all'integrità della Repubblica, anche in relazione ad accordi internazionali, alla difesa delle istituzioni poste dalla Costituzione a suo fondamento, all’indipendenza dello Stato rispetto agli altri Stati e alle relazioni con essi, alla preparazione e alla difesa militare dello Stato”</a:t>
            </a:r>
            <a:r>
              <a:rPr lang="it-IT" sz="1100" spc="-15">
                <a:solidFill>
                  <a:srgbClr val="000000"/>
                </a:solidFill>
                <a:latin typeface="Garamond" panose="02020603050405020304" pitchFamily="1"/>
              </a:rPr>
              <a:t>.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Il Segreto di Stato è finalizzato alla salvaguardia di supremi e imprescindibili interessi dello Stato, quali l’integrità della Repubblica, la difesa delle istituzioni, l’indipendenza dello Stato, la preparazione e la difesa militare dello Stato (art. 3, comma 1, D.P.C.M. 8 aprile 2008 attuativo del citato art. 39, comma 5 della l. n. 124/2007) e trova legittimazione costituzionale proprio in quanto mezzo o strumento necessario per raggiungere tale finalità (Corte Costituzionale, sentenza 24 maggio 1977 n. 86).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Inoltre, la medesima legge prevede che il Segreto di Stato si estenda anche a cose e attività che non sono necessariamente riconducibili alla categoria di “documento amministrativo”. </a:t>
            </a:r>
          </a:p>
          <a:p>
            <a:pPr marL="91440" marR="91440" indent="274320" algn="just">
              <a:lnSpc>
                <a:spcPts val="1200"/>
              </a:lnSpc>
              <a:spcBef>
                <a:spcPts val="0"/>
              </a:spcBef>
              <a:spcAft>
                <a:spcPts val="0"/>
              </a:spcAft>
            </a:pPr>
            <a:r>
              <a:rPr lang="it-IT" sz="1100" spc="10">
                <a:solidFill>
                  <a:srgbClr val="000000"/>
                </a:solidFill>
                <a:latin typeface="Garamond" panose="02020603050405020304" pitchFamily="1"/>
              </a:rPr>
              <a:t>Il potere di disporre il vincolo derivante dal Segreto di Stato è attribuito in via esclusiva al Presidente del Consiglio dei ministri (art. 39, comma 4) ed è stabilito un limite temporale al vincolo stesso, in quanto, decorsi quindici anni dall’apposizione del Segreto di Stato o, in mancanza di questa, dalla sua opposizione confermata, chiunque vi abbia interesse può richiedere al Presidente del Consiglio dei ministri di avere accesso alle informazioni, ai documenti, agli atti, alle attività, alle cose e ai luoghi coperti dal Segreto di Stato (art. 39, comma 7). Il Segreto in parola è opponibile anche all’autorità giudiziaria, eccetto la Corte Costituzionale.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Il Segreto di Stato va tenuto distinto dalle classifiche di segretezza, disciplinate dall’art. 42 della legge n. 124/2007, che sono apposte dalle singole amministrazioni per circoscrivere la conoscenza delle informazioni per i soggetti che abbiano necessità di accedervi o a ciò abilitati in ragione delle loro funzioni istituzionali. </a:t>
            </a:r>
          </a:p>
          <a:p>
            <a:pPr marL="91440" marR="0" indent="0" algn="l">
              <a:lnSpc>
                <a:spcPts val="1200"/>
              </a:lnSpc>
              <a:spcBef>
                <a:spcPts val="1500"/>
              </a:spcBef>
              <a:spcAft>
                <a:spcPts val="0"/>
              </a:spcAft>
            </a:pPr>
            <a:r>
              <a:rPr lang="it-IT" sz="1150" i="1" spc="90">
                <a:solidFill>
                  <a:srgbClr val="4F81BC"/>
                </a:solidFill>
                <a:latin typeface="Garamond" panose="02020603050405020304" pitchFamily="1"/>
              </a:rPr>
              <a:t>6.2. Altri casi di segreto o di divieto di divulgazione </a:t>
            </a:r>
          </a:p>
          <a:p>
            <a:pPr marL="91440" marR="0" indent="0" algn="l">
              <a:lnSpc>
                <a:spcPts val="1200"/>
              </a:lnSpc>
              <a:spcBef>
                <a:spcPts val="1210"/>
              </a:spcBef>
              <a:spcAft>
                <a:spcPts val="0"/>
              </a:spcAft>
            </a:pPr>
            <a:r>
              <a:rPr lang="it-IT" sz="1100" spc="0">
                <a:solidFill>
                  <a:srgbClr val="2D74B5"/>
                </a:solidFill>
                <a:latin typeface="Garamond" panose="02020603050405020304" pitchFamily="1"/>
              </a:rPr>
              <a:t>6.2.1. Esemplificazione di casi di segreto e di divieti di divulgazione </a:t>
            </a:r>
          </a:p>
          <a:p>
            <a:pPr marL="91440" marR="91440" indent="274320" algn="just">
              <a:lnSpc>
                <a:spcPts val="1200"/>
              </a:lnSpc>
              <a:spcBef>
                <a:spcPts val="1225"/>
              </a:spcBef>
              <a:spcAft>
                <a:spcPts val="0"/>
              </a:spcAft>
            </a:pPr>
            <a:r>
              <a:rPr lang="it-IT" sz="1100" spc="0">
                <a:solidFill>
                  <a:srgbClr val="000000"/>
                </a:solidFill>
                <a:latin typeface="Garamond" panose="02020603050405020304" pitchFamily="1"/>
              </a:rPr>
              <a:t>Nell’ordinamento esistono altre diverse disposizioni che prevedono espressamente casi di segreto o di divieto di divulgazione.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Nelle presenti linee guida non può che rinviarsi a tali diverse disposizioni indicando di seguito alcune esemplificazioni che, in quanto tali, non sono esaustive. </a:t>
            </a:r>
          </a:p>
          <a:p>
            <a:pPr marL="91440" marR="91440" indent="274320" algn="just">
              <a:lnSpc>
                <a:spcPts val="1200"/>
              </a:lnSpc>
              <a:spcBef>
                <a:spcPts val="0"/>
              </a:spcBef>
              <a:spcAft>
                <a:spcPts val="480"/>
              </a:spcAft>
            </a:pPr>
            <a:r>
              <a:rPr lang="it-IT" sz="1100" spc="0">
                <a:solidFill>
                  <a:srgbClr val="000000"/>
                </a:solidFill>
                <a:latin typeface="Garamond" panose="02020603050405020304" pitchFamily="1"/>
              </a:rPr>
              <a:t>Si ricorda, ad esempio, il segreto statistico, regolamentato dal d.lgs. del 6 settembre 1989 n. 322 all’art. 9; il Segreto militare disciplinato dal RD 11 luglio 1941 n. 161; le classifiche di segretezza di atti e documenti di cui all’art. 42 della l. 124/2007; il segreto bancario previsto dall’art. 7 del d.lgs. 385/1993; i limiti alla divulgazione delle informazioni e dei dati conservati negli archivi automatizzati del Centro elaborazione dati </a:t>
            </a:r>
          </a:p>
        </p:txBody>
      </p:sp>
      <p:sp>
        <p:nvSpPr>
          <p:cNvPr id="246" name="Segnaposto testo 245"/>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10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50" name="Image.jpg"/>
          <p:cNvPicPr/>
          <p:nvPr/>
        </p:nvPicPr>
        <p:blipFill>
          <a:blip r:embed="rId2"/>
          <a:stretch>
            <a:fillRect/>
          </a:stretch>
        </p:blipFill>
        <p:spPr>
          <a:xfrm>
            <a:off x="3437890" y="487680"/>
            <a:ext cx="487680" cy="536575"/>
          </a:xfrm>
          <a:prstGeom prst="rect">
            <a:avLst/>
          </a:prstGeom>
        </p:spPr>
      </p:pic>
      <p:sp>
        <p:nvSpPr>
          <p:cNvPr id="251" name="Segnaposto testo 250"/>
          <p:cNvSpPr>
            <a:spLocks noGrp="1"/>
          </p:cNvSpPr>
          <p:nvPr>
            <p:ph type="body" idx="10"/>
          </p:nvPr>
        </p:nvSpPr>
        <p:spPr>
          <a:xfrm>
            <a:off x="706755" y="1186180"/>
            <a:ext cx="6155690" cy="8201025"/>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a:solidFill>
                  <a:srgbClr val="1F487C"/>
                </a:solidFill>
                <a:latin typeface="Garamond" panose="02020603050405020304" pitchFamily="1"/>
              </a:rPr>
              <a:t>Autorità Nazionale Anticorruzione </a:t>
            </a:r>
          </a:p>
          <a:p>
            <a:pPr marL="182880" marR="0" indent="0" algn="just">
              <a:lnSpc>
                <a:spcPts val="1200"/>
              </a:lnSpc>
              <a:spcBef>
                <a:spcPts val="3595"/>
              </a:spcBef>
              <a:spcAft>
                <a:spcPts val="0"/>
              </a:spcAft>
            </a:pPr>
            <a:r>
              <a:rPr lang="it-IT" sz="1100" spc="0">
                <a:solidFill>
                  <a:srgbClr val="000000"/>
                </a:solidFill>
                <a:latin typeface="Garamond" panose="02020603050405020304" pitchFamily="1"/>
              </a:rPr>
              <a:t>in materia di tutela dell’ordine e della sicurezza pubblica ai sensi dell’art. 9 della l. 121/1981; le disposizioni sui contratti secretati previste dall’art. 162 del d.lgs. 50/2016; il segreto scientifico e il segreto industriale di cui all’art. 623 del c.p.; il segreto sul contenuto della corrispondenza (art. 616 ss. c.p.); il segreto professionale (art. 622 c.p. e 200 c.p.p.) e i “pareri legali” che attengono al diritto di difesa in un procedimento contenzioso (giudiziario, arbitrale o amministrativa) come confermato anche dagli artt. 2 e 5 del dPCM 26.1.1996, n. 200; i divieti di divulgazione connessi al segreto d’ufficio come disciplinato dall’art. 15 del d.P.R. n. 3/1957. Tra i casi di segreto previsti dall’ordinamento, rientra quello istruttorio in sede penale, delineato dall’art. 329 c.p.p., a tenore del quale </a:t>
            </a:r>
            <a:r>
              <a:rPr lang="it-IT" sz="1100" i="1" spc="0">
                <a:solidFill>
                  <a:srgbClr val="000000"/>
                </a:solidFill>
                <a:latin typeface="Garamond" panose="02020603050405020304" pitchFamily="1"/>
              </a:rPr>
              <a:t>“gli atti di indagine compiuti dal pubblico ministero e dalla polizia giudiziaria sono coperti da segreto fino a quando l’imputato non ne possa avere conoscenza e, comunque, non oltre la chiusura delle indagini preliminari”. </a:t>
            </a:r>
            <a:r>
              <a:rPr lang="it-IT" sz="1100" spc="0">
                <a:solidFill>
                  <a:srgbClr val="000000"/>
                </a:solidFill>
                <a:latin typeface="Garamond" panose="02020603050405020304" pitchFamily="1"/>
              </a:rPr>
              <a:t>In questo caso la disciplina sull’accessibilità è regolata direttamente dal codice di procedura penale e a essa è necessario fare esclusivo riferimento. </a:t>
            </a:r>
          </a:p>
          <a:p>
            <a:pPr marL="182880" marR="0" indent="274320" algn="just">
              <a:lnSpc>
                <a:spcPts val="1200"/>
              </a:lnSpc>
              <a:spcBef>
                <a:spcPts val="35"/>
              </a:spcBef>
              <a:spcAft>
                <a:spcPts val="0"/>
              </a:spcAft>
            </a:pPr>
            <a:r>
              <a:rPr lang="it-IT" sz="1100" spc="0">
                <a:solidFill>
                  <a:srgbClr val="000000"/>
                </a:solidFill>
                <a:latin typeface="Garamond" panose="02020603050405020304" pitchFamily="1"/>
              </a:rPr>
              <a:t>Salvo che non sia possibile un accesso parziale, con oscuramento dei dati, alcuni divieti di divulgazione sono previsti dalla normativa vigente in materia di tutela della riservatezza con riferimento a: </a:t>
            </a:r>
          </a:p>
          <a:p>
            <a:pPr marL="457200" marR="182880" indent="274320" algn="l">
              <a:lnSpc>
                <a:spcPts val="1200"/>
              </a:lnSpc>
              <a:spcBef>
                <a:spcPts val="175"/>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idonei a rivelare lo stato di salute, ossia a qualsiasi informazione da cui si possa desumere, anche indirettamente, lo stato di malattia o l’esistenza di patologie dei soggetti interessati, compreso qualsiasi riferimento alle condizioni di invalidità, disabilità o handicap fisici e/o psichici (art. 22, comma 8, del Codice; art. 7-bis, comma 6, d. lgs. n. 33/2013). </a:t>
            </a:r>
          </a:p>
          <a:p>
            <a:pPr marL="457200" marR="0" indent="274320" algn="l">
              <a:lnSpc>
                <a:spcPts val="1200"/>
              </a:lnSpc>
              <a:spcBef>
                <a:spcPts val="180"/>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idonei a rivelare la vita sessuale (art. 7-bis, comma 6, d. lgs. n. 33/2013). </a:t>
            </a:r>
          </a:p>
          <a:p>
            <a:pPr marL="457200" marR="457200" indent="274320" algn="l">
              <a:lnSpc>
                <a:spcPts val="1200"/>
              </a:lnSpc>
              <a:spcBef>
                <a:spcPts val="160"/>
              </a:spcBef>
              <a:spcAft>
                <a:spcPts val="0"/>
              </a:spcAft>
              <a:buFont typeface="Affinché l’accesso possa essere rifiutato, il pregiudizio agli interessi considerati dai commi 1 e 2 deve essere concreto quindi deve sussistere un preciso nesso di causalità tra l’accesso e il pregiudizio. L’amministrazione, in altre parole, non può limit"/>
              <a:buChar char="·"/>
            </a:pPr>
            <a:r>
              <a:rPr lang="it-IT" sz="1100" spc="0">
                <a:solidFill>
                  <a:srgbClr val="000000"/>
                </a:solidFill>
                <a:latin typeface="Garamond" panose="02020603050405020304" pitchFamily="1"/>
              </a:rPr>
              <a:t>dati identificativi di persone fisiche beneficiarie di aiuti economici da cui è possibile ricavare informazioni relative allo stato di salute ovvero alla situazione di disagio economico-sociale degli interessati (divieto previsto dall’art. 26, comma 4, d. lgs. n. 33/2013)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Resta, in ogni caso, ferma la possibilità che i dati personali per i quali sia stato negato l’accesso civico possano essere resi ostensibili al soggetto che abbia comunque motivato nell’istanza l’esistenza di «un interesse diretto, concreto e attuale, corrispondente ad una situazione giuridicamente tutelata e collegata al documento al quale è chiesto l’accesso», trasformando di fatto, con riferimento alla conoscenza dei dati personali, l’istanza di accesso civico in un’istanza di accesso ai sensi della l. 241/1990.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Il diritto di accesso ai propri dati personali rimane, invece, regolato dagli artt. 7 ss. del d. lgs. n. 196/2003 e dal procedimento ivi previsto per la relativa tutela, inclusi i limiti di conoscibilità espressamente previsti anche nei confronti dell’interessato medesimo (art. 8 del d.lgs. n. 196/2003). </a:t>
            </a:r>
          </a:p>
          <a:p>
            <a:pPr marL="182880" marR="0" indent="0" algn="l">
              <a:lnSpc>
                <a:spcPts val="1200"/>
              </a:lnSpc>
              <a:spcBef>
                <a:spcPts val="1360"/>
              </a:spcBef>
              <a:spcAft>
                <a:spcPts val="0"/>
              </a:spcAft>
            </a:pPr>
            <a:r>
              <a:rPr lang="it-IT" sz="1100" spc="0">
                <a:solidFill>
                  <a:srgbClr val="2D74B5"/>
                </a:solidFill>
                <a:latin typeface="Garamond" panose="02020603050405020304" pitchFamily="1"/>
              </a:rPr>
              <a:t>6.2.2. Eccezioni assolute in caso in cui l’accesso è subordinato dalla “disciplina vigente al rispetto di </a:t>
            </a:r>
          </a:p>
          <a:p>
            <a:pPr marL="548640" marR="0" indent="0" algn="l">
              <a:lnSpc>
                <a:spcPts val="1200"/>
              </a:lnSpc>
              <a:spcBef>
                <a:spcPts val="0"/>
              </a:spcBef>
              <a:spcAft>
                <a:spcPts val="0"/>
              </a:spcAft>
            </a:pPr>
            <a:r>
              <a:rPr lang="it-IT" sz="1100" spc="0">
                <a:solidFill>
                  <a:srgbClr val="2D74B5"/>
                </a:solidFill>
                <a:latin typeface="Garamond" panose="02020603050405020304" pitchFamily="1"/>
              </a:rPr>
              <a:t>specifiche condizioni, modalità o limiti, inclusi quelli di cui all’art. 24 c. 1 della legge 241/1990”. </a:t>
            </a:r>
          </a:p>
          <a:p>
            <a:pPr marL="182880" marR="0" indent="274320" algn="just">
              <a:lnSpc>
                <a:spcPts val="1200"/>
              </a:lnSpc>
              <a:spcBef>
                <a:spcPts val="1235"/>
              </a:spcBef>
              <a:spcAft>
                <a:spcPts val="0"/>
              </a:spcAft>
            </a:pPr>
            <a:r>
              <a:rPr lang="it-IT" sz="1100" spc="0">
                <a:solidFill>
                  <a:srgbClr val="000000"/>
                </a:solidFill>
                <a:latin typeface="Garamond" panose="02020603050405020304" pitchFamily="1"/>
              </a:rPr>
              <a:t>Il co. 3 dell’art. 5 bis prevede nei casi di esclusione dell’accesso generalizzato anche quelli in cui l’accesso è subordinato dalla “</a:t>
            </a:r>
            <a:r>
              <a:rPr lang="it-IT" sz="1100" i="1" spc="0">
                <a:solidFill>
                  <a:srgbClr val="000000"/>
                </a:solidFill>
                <a:latin typeface="Garamond" panose="02020603050405020304" pitchFamily="1"/>
              </a:rPr>
              <a:t>disciplina vigente al rispetto di specifiche condizioni, modalità o limiti, inclusi quelli di cui all’art. 24 c. 1 della legge 241/1990</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Con riferimento ai casi in cui l’accesso generalizzato a dati, documenti e informazioni la cui conoscibilità è subordinata sulla base della normativa di settore al rispetto di specifiche condizioni, modalità o limiti, si consideri la disciplina sugli atti dello stato civile e quella sulle informazioni contenute nelle anagrafi della popolazione conoscibili nelle modalità previste dalle relative discipline di settore</a:t>
            </a:r>
            <a:r>
              <a:rPr lang="it-IT" sz="1100" spc="0" baseline="30000">
                <a:solidFill>
                  <a:srgbClr val="000000"/>
                </a:solidFill>
                <a:latin typeface="Garamond" panose="02020603050405020304" pitchFamily="1"/>
              </a:rPr>
              <a:t>1</a:t>
            </a:r>
            <a:r>
              <a:rPr lang="it-IT" sz="1100" spc="0">
                <a:solidFill>
                  <a:srgbClr val="000000"/>
                </a:solidFill>
                <a:latin typeface="Garamond" panose="02020603050405020304" pitchFamily="1"/>
              </a:rPr>
              <a:t>, agli Archivi di Stato e altri Archivi disciplinati dagli artt. 122 ss. del D. Lgs. 22/01/2004, n. 42 «</a:t>
            </a:r>
            <a:r>
              <a:rPr lang="it-IT" sz="1100" i="1" spc="0">
                <a:solidFill>
                  <a:srgbClr val="000000"/>
                </a:solidFill>
                <a:latin typeface="Garamond" panose="02020603050405020304" pitchFamily="1"/>
              </a:rPr>
              <a:t>Codice dei beni culturali e del paesaggio, ai sensi dell’articolo 10 della legge 6 luglio 2002, n. 137</a:t>
            </a:r>
            <a:r>
              <a:rPr lang="it-IT" sz="1100" spc="0">
                <a:solidFill>
                  <a:srgbClr val="000000"/>
                </a:solidFill>
                <a:latin typeface="Garamond" panose="02020603050405020304" pitchFamily="1"/>
              </a:rPr>
              <a:t>, che ne regolano le forme di consultazione; agli elenchi dei contribuenti e alle relative dichiarazioni dei redditi la cui visione ed estrazione di copia è ammessa nelle forme stabile dall’art. 69, comma 6, del d.P.R. n. 600/1973</a:t>
            </a:r>
            <a:r>
              <a:rPr lang="it-IT" sz="1100" spc="0" baseline="30000">
                <a:solidFill>
                  <a:srgbClr val="000000"/>
                </a:solidFill>
                <a:latin typeface="Garamond" panose="02020603050405020304" pitchFamily="1"/>
              </a:rPr>
              <a:t>2</a:t>
            </a:r>
            <a:r>
              <a:rPr lang="it-IT" sz="1100" spc="0">
                <a:solidFill>
                  <a:srgbClr val="000000"/>
                </a:solidFill>
                <a:latin typeface="Garamond" panose="02020603050405020304" pitchFamily="1"/>
              </a:rPr>
              <a:t>. </a:t>
            </a:r>
          </a:p>
          <a:p>
            <a:pPr marL="182880" marR="0" indent="274320" algn="just">
              <a:lnSpc>
                <a:spcPts val="1200"/>
              </a:lnSpc>
              <a:spcBef>
                <a:spcPts val="50"/>
              </a:spcBef>
              <a:spcAft>
                <a:spcPts val="2015"/>
              </a:spcAft>
            </a:pPr>
            <a:r>
              <a:rPr lang="it-IT" sz="1100" spc="0">
                <a:solidFill>
                  <a:srgbClr val="000000"/>
                </a:solidFill>
                <a:latin typeface="Garamond" panose="02020603050405020304" pitchFamily="1"/>
              </a:rPr>
              <a:t>Relativamente al rinvio all’art. 24 co. 1 della legge 241/1990, riferita al diverso istituto dell’accesso agli atti, detta norma contiene alcune esclusioni espressamente previste anche nella disciplina dell’accesso </a:t>
            </a:r>
          </a:p>
        </p:txBody>
      </p:sp>
      <p:sp>
        <p:nvSpPr>
          <p:cNvPr id="252" name="Segnaposto testo 251"/>
          <p:cNvSpPr>
            <a:spLocks noGrp="1"/>
          </p:cNvSpPr>
          <p:nvPr>
            <p:ph type="body" idx="10"/>
          </p:nvPr>
        </p:nvSpPr>
        <p:spPr>
          <a:xfrm>
            <a:off x="706755" y="9387205"/>
            <a:ext cx="6155690" cy="514350"/>
          </a:xfrm>
          <a:prstGeom prst="rect">
            <a:avLst/>
          </a:prstGeom>
          <a:noFill/>
          <a:ln w="0" cmpd="sng">
            <a:noFill/>
            <a:prstDash val="solid"/>
          </a:ln>
        </p:spPr>
        <p:txBody>
          <a:bodyPr vert="horz" lIns="0" tIns="73660" rIns="0" bIns="0" anchor="t"/>
          <a:lstStyle/>
          <a:p>
            <a:pPr marL="0" marR="0" indent="0" algn="just">
              <a:lnSpc>
                <a:spcPts val="1100"/>
              </a:lnSpc>
              <a:spcAft>
                <a:spcPts val="0"/>
              </a:spcAft>
            </a:pPr>
            <a:r>
              <a:rPr lang="it-IT" sz="650" spc="0">
                <a:solidFill>
                  <a:srgbClr val="000000"/>
                </a:solidFill>
                <a:latin typeface="Garamond" panose="02020603050405020304" pitchFamily="1"/>
              </a:rPr>
              <a:t>1 </a:t>
            </a:r>
            <a:r>
              <a:rPr lang="it-IT" sz="1100" spc="0">
                <a:solidFill>
                  <a:srgbClr val="000000"/>
                </a:solidFill>
                <a:latin typeface="Garamond" panose="02020603050405020304" pitchFamily="1"/>
              </a:rPr>
              <a:t>Cfr. artt. 33 ss. del d.P.R. n. 223/1989 [sono accessibili da chiunque, ad eccezione degli estratti per copia integrale]; artt. 106 ss. del d.P.R. n. 396/2000. </a:t>
            </a:r>
          </a:p>
          <a:p>
            <a:pPr marL="0" marR="0" indent="0" algn="l">
              <a:lnSpc>
                <a:spcPts val="1200"/>
              </a:lnSpc>
              <a:spcBef>
                <a:spcPts val="0"/>
              </a:spcBef>
              <a:spcAft>
                <a:spcPts val="0"/>
              </a:spcAft>
            </a:pPr>
            <a:r>
              <a:rPr lang="it-IT" sz="650" spc="-35">
                <a:solidFill>
                  <a:srgbClr val="000000"/>
                </a:solidFill>
                <a:latin typeface="Garamond" panose="02020603050405020304" pitchFamily="1"/>
              </a:rPr>
              <a:t>2 </a:t>
            </a:r>
            <a:r>
              <a:rPr lang="it-IT" sz="1100" spc="-35">
                <a:solidFill>
                  <a:srgbClr val="000000"/>
                </a:solidFill>
                <a:latin typeface="Garamond" panose="02020603050405020304" pitchFamily="1"/>
              </a:rPr>
              <a:t>Cfr. provvedimento del Garante per la protezione dei dati personali del 18/2/2010, in </a:t>
            </a:r>
            <a:r>
              <a:rPr lang="it-IT" sz="1100" i="1" u="sng" spc="-35">
                <a:solidFill>
                  <a:srgbClr val="0000FF"/>
                </a:solidFill>
                <a:latin typeface="Garamond" panose="02020603050405020304" pitchFamily="1"/>
              </a:rPr>
              <a:t>www.gpdp.it</a:t>
            </a:r>
            <a:r>
              <a:rPr lang="it-IT" sz="1100" spc="-35">
                <a:solidFill>
                  <a:srgbClr val="000000"/>
                </a:solidFill>
                <a:latin typeface="Garamond" panose="02020603050405020304" pitchFamily="1"/>
              </a:rPr>
              <a:t>, doc. web n. 1705106 </a:t>
            </a:r>
          </a:p>
        </p:txBody>
      </p:sp>
      <p:sp>
        <p:nvSpPr>
          <p:cNvPr id="253" name="Segnaposto testo 252"/>
          <p:cNvSpPr>
            <a:spLocks noGrp="1"/>
          </p:cNvSpPr>
          <p:nvPr>
            <p:ph type="body" idx="10"/>
          </p:nvPr>
        </p:nvSpPr>
        <p:spPr>
          <a:xfrm>
            <a:off x="6645910" y="9901555"/>
            <a:ext cx="250825" cy="15875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it-IT" sz="1050" b="1" i="1" spc="120">
                <a:solidFill>
                  <a:srgbClr val="000000"/>
                </a:solidFill>
                <a:latin typeface="Calibri" panose="02020603050405020304" pitchFamily="1"/>
              </a:rPr>
              <a:t>11 </a:t>
            </a:r>
          </a:p>
        </p:txBody>
      </p:sp>
      <p:cxnSp>
        <p:nvCxnSpPr>
          <p:cNvPr id="254" name="Connettore 1 253"/>
          <p:cNvCxnSpPr/>
          <p:nvPr/>
        </p:nvCxnSpPr>
        <p:spPr>
          <a:xfrm>
            <a:off x="706755" y="9394190"/>
            <a:ext cx="1845310" cy="0"/>
          </a:xfrm>
          <a:prstGeom prst="line">
            <a:avLst/>
          </a:prstGeom>
          <a:ln w="12065" cmpd="sng">
            <a:solidFill>
              <a:srgbClr val="000000"/>
            </a:solidFill>
          </a:ln>
        </p:spPr>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58" name="Image.jpg"/>
          <p:cNvPicPr/>
          <p:nvPr/>
        </p:nvPicPr>
        <p:blipFill>
          <a:blip r:embed="rId2"/>
          <a:stretch>
            <a:fillRect/>
          </a:stretch>
        </p:blipFill>
        <p:spPr>
          <a:xfrm>
            <a:off x="3437890" y="487680"/>
            <a:ext cx="487680" cy="536575"/>
          </a:xfrm>
          <a:prstGeom prst="rect">
            <a:avLst/>
          </a:prstGeom>
        </p:spPr>
      </p:pic>
      <p:sp>
        <p:nvSpPr>
          <p:cNvPr id="259" name="Segnaposto testo 258"/>
          <p:cNvSpPr>
            <a:spLocks noGrp="1"/>
          </p:cNvSpPr>
          <p:nvPr>
            <p:ph type="body" idx="10"/>
          </p:nvPr>
        </p:nvSpPr>
        <p:spPr>
          <a:xfrm>
            <a:off x="704850" y="1180465"/>
            <a:ext cx="6155690" cy="8197215"/>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0" algn="just">
              <a:lnSpc>
                <a:spcPts val="1200"/>
              </a:lnSpc>
              <a:spcBef>
                <a:spcPts val="3600"/>
              </a:spcBef>
              <a:spcAft>
                <a:spcPts val="0"/>
              </a:spcAft>
            </a:pPr>
            <a:r>
              <a:rPr lang="it-IT" sz="1100" spc="0">
                <a:solidFill>
                  <a:srgbClr val="000000"/>
                </a:solidFill>
                <a:latin typeface="Garamond" panose="02020603050405020304" pitchFamily="1"/>
              </a:rPr>
              <a:t>generalizzato per i casi di segreto di Stato e di divieto di divulgazione previsti dalla legge. Al riguardo non può che rinviarsi alle considerazioni sopra espresse. </a:t>
            </a:r>
          </a:p>
          <a:p>
            <a:pPr marL="182880" marR="0" indent="0" algn="l">
              <a:lnSpc>
                <a:spcPts val="1200"/>
              </a:lnSpc>
              <a:spcBef>
                <a:spcPts val="10"/>
              </a:spcBef>
              <a:spcAft>
                <a:spcPts val="0"/>
              </a:spcAft>
            </a:pPr>
            <a:r>
              <a:rPr lang="it-IT" sz="1100" spc="0">
                <a:solidFill>
                  <a:srgbClr val="000000"/>
                </a:solidFill>
                <a:latin typeface="Garamond" panose="02020603050405020304" pitchFamily="1"/>
              </a:rPr>
              <a:t>Gli altri casi di esclusione indicati dall’art. 24 c. 1 della l. 241/1990 attengono: </a:t>
            </a:r>
          </a:p>
          <a:p>
            <a:pPr marL="457200" marR="0" indent="27432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ai divieti di divulgazione espressamente previsti dal regolamento governativo di cui al co. 6 dell’art. 24 della legge 241/1990 e dai regolamenti delle pubbliche amministrazioni adottati ai sensi del co. 2 del medesimo articolo 24; </a:t>
            </a:r>
          </a:p>
          <a:p>
            <a:pPr marL="457200" marR="0" indent="274320" algn="just">
              <a:lnSpc>
                <a:spcPts val="1200"/>
              </a:lnSpc>
              <a:spcBef>
                <a:spcPts val="40"/>
              </a:spcBef>
              <a:spcAft>
                <a:spcPts val="0"/>
              </a:spcAft>
              <a:buFont typeface="Garamond"/>
              <a:buAutoNum type="alphaLcPeriod"/>
            </a:pPr>
            <a:r>
              <a:rPr lang="it-IT" sz="1100" spc="0">
                <a:solidFill>
                  <a:srgbClr val="000000"/>
                </a:solidFill>
                <a:latin typeface="Garamond" panose="02020603050405020304" pitchFamily="1"/>
              </a:rPr>
              <a:t>nei procedimenti tributari, alle particolari norme che li regolano; </a:t>
            </a:r>
          </a:p>
          <a:p>
            <a:pPr marL="457200" marR="0" indent="274320" algn="just">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nei confronti dell’attività della pubblica amministrazione diretta all’emanazione di atti normativi, amministrativi generali, di pianificazione e di programmazione, alle particolari disposizioni che ne regolano la formazione </a:t>
            </a:r>
          </a:p>
          <a:p>
            <a:pPr marL="457200" marR="0" indent="27432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nei procedimenti selettivi, alle esclusioni dei documenti amministrativi contenenti informazioni di carattere psicoattitudinale relativi a terzi. </a:t>
            </a:r>
          </a:p>
          <a:p>
            <a:pPr marL="502920" marR="0" indent="-320040" algn="just">
              <a:lnSpc>
                <a:spcPts val="1200"/>
              </a:lnSpc>
              <a:spcBef>
                <a:spcPts val="1305"/>
              </a:spcBef>
              <a:spcAft>
                <a:spcPts val="0"/>
              </a:spcAft>
            </a:pPr>
            <a:r>
              <a:rPr lang="it-IT" sz="1100" spc="0">
                <a:solidFill>
                  <a:srgbClr val="2D74B5"/>
                </a:solidFill>
                <a:latin typeface="Garamond" panose="02020603050405020304" pitchFamily="1"/>
              </a:rPr>
              <a:t>6.2.3. Divieti di divulgazione espressamente previsti dal regolamento governativo di cui al co. 6 dell’art. 24 della legge 241/1990 e dai regolamenti delle pubbliche amministrazioni adottati ai sensi del co. 2 del medesimo articolo 24 </a:t>
            </a:r>
          </a:p>
          <a:p>
            <a:pPr marL="182880" marR="0" indent="274320" algn="just">
              <a:lnSpc>
                <a:spcPts val="1200"/>
              </a:lnSpc>
              <a:spcBef>
                <a:spcPts val="1295"/>
              </a:spcBef>
              <a:spcAft>
                <a:spcPts val="0"/>
              </a:spcAft>
            </a:pPr>
            <a:r>
              <a:rPr lang="it-IT" sz="1100" spc="0">
                <a:solidFill>
                  <a:srgbClr val="000000"/>
                </a:solidFill>
                <a:latin typeface="Garamond" panose="02020603050405020304" pitchFamily="1"/>
              </a:rPr>
              <a:t>Con riferimento ai casi di cui alla lett. a) dell’art. 24, co 1, legge 241, si sottolinea che il regolamento governativo di cui all’art. 24 co. 6 della medesima legge 241 ancora non è stato adottato né risultano adottati i regolamenti delle amministrazioni ai sensi dell’art. 24 co. 2 che devono individuare le categorie di documenti formati o rientranti nella loro disponibilità sottratti all’accesso ai sensi del co. 1 dello stesso articolo 24 e cioè relativi alle stesse categorie di casi o procedimenti previsti in detto comma.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Giova evidenziare che il regolamento governativo di cui al co. 6 dell’art. 24 della legge 241/1990 deve disciplinare i casi di sottrazione all’accesso con riferimento alle stesse categorie di interessi che la normativa sull’accesso generalizzato identifica come casi di esclusioni “relative” all’accesso generalizzato stesso. Si profila, dunque, una potenziale sovrapposizione fra le due normative.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D’altra parte tale sovrapposizione è effettiva nell’attuale quadro normativo in cui è ancora in vigore l’art. 8 del d.P.R. 352/1992 che, in attesa dell’adozione del regolamento governativo di cui al co. 6, continua a disciplinare i casi di sottrazione all’accesso</a:t>
            </a:r>
            <a:r>
              <a:rPr lang="it-IT" sz="1100" spc="0" baseline="30000">
                <a:solidFill>
                  <a:srgbClr val="000000"/>
                </a:solidFill>
                <a:latin typeface="Garamond" panose="02020603050405020304" pitchFamily="1"/>
              </a:rPr>
              <a:t>3</a:t>
            </a:r>
            <a:r>
              <a:rPr lang="it-IT" sz="1100" spc="0">
                <a:solidFill>
                  <a:srgbClr val="000000"/>
                </a:solidFill>
                <a:latin typeface="Garamond" panose="02020603050405020304" pitchFamily="1"/>
              </a:rPr>
              <a:t>. </a:t>
            </a:r>
          </a:p>
          <a:p>
            <a:pPr marL="457200" marR="0" indent="0" algn="just">
              <a:lnSpc>
                <a:spcPts val="1200"/>
              </a:lnSpc>
              <a:spcBef>
                <a:spcPts val="0"/>
              </a:spcBef>
              <a:spcAft>
                <a:spcPts val="0"/>
              </a:spcAft>
            </a:pPr>
            <a:r>
              <a:rPr lang="it-IT" sz="1100" spc="0">
                <a:solidFill>
                  <a:srgbClr val="000000"/>
                </a:solidFill>
                <a:latin typeface="Garamond" panose="02020603050405020304" pitchFamily="1"/>
              </a:rPr>
              <a:t>Occorre sottolineare che questo d.P.R.: </a:t>
            </a:r>
          </a:p>
          <a:p>
            <a:pPr marL="182880" marR="0" indent="18288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è stato adottato in attuazione dell’originaria versione dell’art. 24 della legge 241/1990, non più in vigore in quanto modificato dalla legge 15/2015; </a:t>
            </a:r>
          </a:p>
          <a:p>
            <a:pPr marL="182880" marR="0" indent="182880" algn="just">
              <a:lnSpc>
                <a:spcPts val="1200"/>
              </a:lnSpc>
              <a:spcBef>
                <a:spcPts val="25"/>
              </a:spcBef>
              <a:spcAft>
                <a:spcPts val="0"/>
              </a:spcAft>
              <a:buFont typeface="Garamond"/>
              <a:buAutoNum type="alphaLcPeriod"/>
            </a:pPr>
            <a:r>
              <a:rPr lang="it-IT" sz="1100" spc="0">
                <a:solidFill>
                  <a:srgbClr val="000000"/>
                </a:solidFill>
                <a:latin typeface="Garamond" panose="02020603050405020304" pitchFamily="1"/>
              </a:rPr>
              <a:t>incide sulle stesse categorie di interessi ora previsti direttamente dall’art. 24 co. 6 come novellato dalla legge 15/2015.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In coerenza con il d.PR 352/1992 e di quanto previsto nella originaria versione dell’art. 24 co. 4, molte amministrazioni avevano adottato propri regolamenti, attualmente vigenti, per individuare, nel dettaglio, i documenti sottratti all’accesso relativamente alle stesse categorie di interessi previsti dall’art. 8 del d.PR 352/1992. </a:t>
            </a:r>
          </a:p>
          <a:p>
            <a:pPr marL="182880" marR="0" indent="274320" algn="just">
              <a:lnSpc>
                <a:spcPts val="1200"/>
              </a:lnSpc>
              <a:spcBef>
                <a:spcPts val="50"/>
              </a:spcBef>
              <a:spcAft>
                <a:spcPts val="1175"/>
              </a:spcAft>
            </a:pPr>
            <a:r>
              <a:rPr lang="it-IT" sz="1100" spc="-5">
                <a:solidFill>
                  <a:srgbClr val="000000"/>
                </a:solidFill>
                <a:latin typeface="Garamond" panose="02020603050405020304" pitchFamily="1"/>
              </a:rPr>
              <a:t>Atteso tale quadro normativo, il richiamo che il co. 3 dell’art. 5bis del decreto trasparenza fa all’art. 24 co. 1 non può che essere interpretato, sia in relazione al dato testuale, sia in relazione al dato sistematico, nel senso che risultano sottratti in termini assoluti all’accesso generalizzato solo i documenti, i dati e le informazioni di cui all’art. 24, co. 1. Quanto al dato testuale, appare infatti evidente – a fronte delle molteplici tipologie di esclusioni dettate dall’art. 24 della legge 241/1990 ai fini dell’accesso documentale – l’intenzione del legislatore delegato di richiamare le sole esclusioni previste nel co. 1, con la conseguente, sicura esclusione di tutte le altre, previste nel medesimo articolo (</a:t>
            </a:r>
            <a:r>
              <a:rPr lang="it-IT" sz="1150" i="1" spc="-5">
                <a:solidFill>
                  <a:srgbClr val="000000"/>
                </a:solidFill>
                <a:latin typeface="Garamond" panose="02020603050405020304" pitchFamily="1"/>
              </a:rPr>
              <a:t>ubi voluit, dixit</a:t>
            </a:r>
            <a:r>
              <a:rPr lang="it-IT" sz="1100" spc="-5">
                <a:solidFill>
                  <a:srgbClr val="000000"/>
                </a:solidFill>
                <a:latin typeface="Garamond" panose="02020603050405020304" pitchFamily="1"/>
              </a:rPr>
              <a:t>). Sul piano sistematico, tale lettura è confermata e rafforzata dalla sostanziale coincidenza tra le categorie di interessi che, ai sensi dell’art. 24, comma 6, della l. 241/1990, giustificano l’esclusione assoluta del diritto di accesso documentale, mentre, ai sensi dell’art. 5 bis, </a:t>
            </a:r>
          </a:p>
        </p:txBody>
      </p:sp>
      <p:sp>
        <p:nvSpPr>
          <p:cNvPr id="260" name="Segnaposto testo 259"/>
          <p:cNvSpPr>
            <a:spLocks noGrp="1"/>
          </p:cNvSpPr>
          <p:nvPr>
            <p:ph type="body" idx="10"/>
          </p:nvPr>
        </p:nvSpPr>
        <p:spPr>
          <a:xfrm>
            <a:off x="704850" y="9377680"/>
            <a:ext cx="6155690" cy="514350"/>
          </a:xfrm>
          <a:prstGeom prst="rect">
            <a:avLst/>
          </a:prstGeom>
          <a:noFill/>
          <a:ln w="0" cmpd="sng">
            <a:noFill/>
            <a:prstDash val="solid"/>
          </a:ln>
        </p:spPr>
        <p:txBody>
          <a:bodyPr vert="horz" lIns="0" tIns="95885" rIns="0" bIns="0" anchor="t"/>
          <a:lstStyle/>
          <a:p>
            <a:pPr marL="0" marR="91440" indent="0" algn="just">
              <a:lnSpc>
                <a:spcPts val="1000"/>
              </a:lnSpc>
              <a:spcAft>
                <a:spcPts val="1165"/>
              </a:spcAft>
            </a:pPr>
            <a:r>
              <a:rPr lang="it-IT" sz="700" spc="0">
                <a:solidFill>
                  <a:srgbClr val="000000"/>
                </a:solidFill>
                <a:latin typeface="Calibri" panose="02020603050405020304" pitchFamily="1"/>
              </a:rPr>
              <a:t>3 </a:t>
            </a:r>
            <a:r>
              <a:rPr lang="it-IT" sz="950" spc="0">
                <a:solidFill>
                  <a:srgbClr val="000000"/>
                </a:solidFill>
                <a:latin typeface="Garamond" panose="02020603050405020304" pitchFamily="1"/>
              </a:rPr>
              <a:t>Cfr. art. 15 d.PR 184/2006 secondo cui l’art. 8 del d.PR 352/1992 rimane vigente fino all’entrata in vigore del regolamento di cui all’art. 24 co. 6 l. 241/1990 </a:t>
            </a:r>
          </a:p>
        </p:txBody>
      </p:sp>
      <p:sp>
        <p:nvSpPr>
          <p:cNvPr id="261" name="Segnaposto testo 260"/>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12 </a:t>
            </a:r>
          </a:p>
        </p:txBody>
      </p:sp>
      <p:cxnSp>
        <p:nvCxnSpPr>
          <p:cNvPr id="262" name="Connettore 1 261"/>
          <p:cNvCxnSpPr/>
          <p:nvPr/>
        </p:nvCxnSpPr>
        <p:spPr>
          <a:xfrm>
            <a:off x="704850" y="9384665"/>
            <a:ext cx="1847215" cy="0"/>
          </a:xfrm>
          <a:prstGeom prst="line">
            <a:avLst/>
          </a:prstGeom>
          <a:ln w="12065" cmpd="sng">
            <a:solidFill>
              <a:srgbClr val="000000"/>
            </a:solidFill>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66" name="Image.jpg"/>
          <p:cNvPicPr/>
          <p:nvPr/>
        </p:nvPicPr>
        <p:blipFill>
          <a:blip r:embed="rId2"/>
          <a:stretch>
            <a:fillRect/>
          </a:stretch>
        </p:blipFill>
        <p:spPr>
          <a:xfrm>
            <a:off x="3437890" y="487680"/>
            <a:ext cx="487680" cy="536575"/>
          </a:xfrm>
          <a:prstGeom prst="rect">
            <a:avLst/>
          </a:prstGeom>
        </p:spPr>
      </p:pic>
      <p:sp>
        <p:nvSpPr>
          <p:cNvPr id="267" name="Segnaposto testo 266"/>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00"/>
              </a:spcBef>
              <a:spcAft>
                <a:spcPts val="0"/>
              </a:spcAft>
            </a:pPr>
            <a:r>
              <a:rPr lang="it-IT" sz="1100" spc="0">
                <a:solidFill>
                  <a:srgbClr val="000000"/>
                </a:solidFill>
                <a:latin typeface="Garamond" panose="02020603050405020304" pitchFamily="1"/>
              </a:rPr>
              <a:t>co. 1 e 2 del decreto trasparenza, comportano eccezioni solo relative all’accesso generalizzato. Infatti, l’applicazione dello specifico regime dell’accesso generalizzato (che impone una valutazione del pregiudizio </a:t>
            </a:r>
          </a:p>
          <a:p>
            <a:pPr marL="91440" marR="0" indent="0" algn="just">
              <a:lnSpc>
                <a:spcPts val="1200"/>
              </a:lnSpc>
              <a:spcBef>
                <a:spcPts val="10"/>
              </a:spcBef>
              <a:spcAft>
                <a:spcPts val="0"/>
              </a:spcAft>
            </a:pPr>
            <a:r>
              <a:rPr lang="it-IT" sz="1100" spc="5">
                <a:solidFill>
                  <a:srgbClr val="000000"/>
                </a:solidFill>
                <a:latin typeface="Garamond" panose="02020603050405020304" pitchFamily="1"/>
              </a:rPr>
              <a:t>concreto, </a:t>
            </a:r>
            <a:r>
              <a:rPr lang="it-IT" sz="1100" i="1" spc="5">
                <a:solidFill>
                  <a:srgbClr val="000000"/>
                </a:solidFill>
                <a:latin typeface="Garamond" panose="02020603050405020304" pitchFamily="1"/>
              </a:rPr>
              <a:t>caso per caso</a:t>
            </a:r>
            <a:r>
              <a:rPr lang="it-IT" sz="1100" spc="5">
                <a:solidFill>
                  <a:srgbClr val="000000"/>
                </a:solidFill>
                <a:latin typeface="Garamond" panose="02020603050405020304" pitchFamily="1"/>
              </a:rPr>
              <a:t>) impedisce logicamente l’applicabilità dell’altro regime (fondato invece sulla esclusione </a:t>
            </a:r>
          </a:p>
          <a:p>
            <a:pPr marL="91440" marR="91440" indent="0" algn="just">
              <a:lnSpc>
                <a:spcPts val="1200"/>
              </a:lnSpc>
              <a:spcBef>
                <a:spcPts val="5"/>
              </a:spcBef>
              <a:spcAft>
                <a:spcPts val="0"/>
              </a:spcAft>
            </a:pPr>
            <a:r>
              <a:rPr lang="it-IT" sz="1100" spc="0">
                <a:solidFill>
                  <a:srgbClr val="000000"/>
                </a:solidFill>
                <a:latin typeface="Garamond" panose="02020603050405020304" pitchFamily="1"/>
              </a:rPr>
              <a:t>generale, preventiva e assoluta). Tale interpretazione è conforme all’evoluzione sostanziale del principio di trasparenza nel nostro ordinamento come indicato nel § 2 delle presenti linee guida, è sorretta dal principio </a:t>
            </a:r>
          </a:p>
          <a:p>
            <a:pPr marL="91440" marR="91440" indent="0" algn="just">
              <a:lnSpc>
                <a:spcPts val="1200"/>
              </a:lnSpc>
              <a:spcBef>
                <a:spcPts val="0"/>
              </a:spcBef>
              <a:spcAft>
                <a:spcPts val="0"/>
              </a:spcAft>
            </a:pPr>
            <a:r>
              <a:rPr lang="it-IT" sz="1100" spc="5">
                <a:solidFill>
                  <a:srgbClr val="000000"/>
                </a:solidFill>
                <a:latin typeface="Garamond" panose="02020603050405020304" pitchFamily="1"/>
              </a:rPr>
              <a:t>della successione delle leggi nel tempo e della specialità della disciplina, ed è coerente con lo scopo della norma, che è quello di garantire un’ampia libertà di accesso ai dati e documenti delle pubbliche amministrazioni. </a:t>
            </a:r>
          </a:p>
          <a:p>
            <a:pPr marL="91440" marR="91440" indent="274320" algn="just">
              <a:lnSpc>
                <a:spcPts val="1200"/>
              </a:lnSpc>
              <a:spcBef>
                <a:spcPts val="35"/>
              </a:spcBef>
              <a:spcAft>
                <a:spcPts val="0"/>
              </a:spcAft>
            </a:pPr>
            <a:r>
              <a:rPr lang="it-IT" sz="1100" spc="0">
                <a:solidFill>
                  <a:srgbClr val="000000"/>
                </a:solidFill>
                <a:latin typeface="Garamond" panose="02020603050405020304" pitchFamily="1"/>
              </a:rPr>
              <a:t>In altri termini, le categorie di interessi che nella sistematica della l. 241 si potrebbero configurare come eccezioni assolute, nell’ambito del regime dell’accesso generalizzato costituiscono invece – e per espressa previsione legislativa – eccezioni relative, da valutare caso per caso, come chiaramente indicato dai commi 1 e 2 dell’art. 5bis del decreto trasparenza.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Pertanto, le eccezioni assolute previste dalla legge 241/1990 che hanno effetto ai fini dell’accesso generalizzato sono solo quelle disposte direttamente dal co.1 dell’art. 24 o dai regolamenti delle </a:t>
            </a:r>
          </a:p>
          <a:p>
            <a:pPr marL="91440" marR="0" indent="0" algn="l">
              <a:lnSpc>
                <a:spcPts val="1200"/>
              </a:lnSpc>
              <a:spcBef>
                <a:spcPts val="15"/>
              </a:spcBef>
              <a:spcAft>
                <a:spcPts val="0"/>
              </a:spcAft>
            </a:pPr>
            <a:r>
              <a:rPr lang="it-IT" sz="1100" spc="20">
                <a:solidFill>
                  <a:srgbClr val="000000"/>
                </a:solidFill>
                <a:latin typeface="Garamond" panose="02020603050405020304" pitchFamily="1"/>
              </a:rPr>
              <a:t>amministrazioni con riferimento ai soli interessi tutelati dal co. 1 dell’art. 24. I regolamenti già adottati in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attuazione del d.P.R. n. 352 del 1992 non appaiono utilizzabili ai fini dell’attuazione del comma 1 del nuovo art. 24 e quindi ai fini dell’individuazione delle eccezioni assolute all’accesso generalizzato. Una diversa </a:t>
            </a:r>
          </a:p>
          <a:p>
            <a:pPr marL="91440" marR="0" indent="0" algn="just">
              <a:lnSpc>
                <a:spcPts val="1200"/>
              </a:lnSpc>
              <a:spcBef>
                <a:spcPts val="0"/>
              </a:spcBef>
              <a:spcAft>
                <a:spcPts val="0"/>
              </a:spcAft>
            </a:pPr>
            <a:r>
              <a:rPr lang="it-IT" sz="1100" spc="10">
                <a:solidFill>
                  <a:srgbClr val="000000"/>
                </a:solidFill>
                <a:latin typeface="Garamond" panose="02020603050405020304" pitchFamily="1"/>
              </a:rPr>
              <a:t>interpretazione, oltre ad essere contraria – per le ragioni già illustrate – al dato normativo testuale, finirebbe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per comportare a un’applicazione molto limitata e contraddittoria del sistema dell’accesso generalizzato Se si ammettesse l’automatica applicabilità, ai fini della identificazione delle eccezioni assolute dell’accesso </a:t>
            </a:r>
          </a:p>
          <a:p>
            <a:pPr marL="91440" marR="91440" indent="0" algn="just">
              <a:lnSpc>
                <a:spcPts val="1200"/>
              </a:lnSpc>
              <a:spcBef>
                <a:spcPts val="20"/>
              </a:spcBef>
              <a:spcAft>
                <a:spcPts val="0"/>
              </a:spcAft>
            </a:pPr>
            <a:r>
              <a:rPr lang="it-IT" sz="1100" spc="0">
                <a:solidFill>
                  <a:srgbClr val="000000"/>
                </a:solidFill>
                <a:latin typeface="Garamond" panose="02020603050405020304" pitchFamily="1"/>
              </a:rPr>
              <a:t>generalizzato, dei regolamenti delle amministrazioni adottati in attuazione della versione originaria dell’art.24 c. 2 e del d.PR 352/1992 si determinerebbe, proprio per la coincidenza degli interessi tutelati, una sostanziale erosione dell’accesso generalizzato ai sensi di quanto previsto dai co. 1 e 2 dell’art. 5 bis del decreto trasparenza. Lo stesso meccanismo di tutela degli interessi previsto dall’accesso generalizzato, basato sul bilanciamento degli interessi nel caso concreto, verrebbe vanificato. </a:t>
            </a:r>
          </a:p>
          <a:p>
            <a:pPr marL="91440" marR="91440" indent="274320" algn="just">
              <a:lnSpc>
                <a:spcPts val="1200"/>
              </a:lnSpc>
              <a:spcBef>
                <a:spcPts val="15"/>
              </a:spcBef>
              <a:spcAft>
                <a:spcPts val="0"/>
              </a:spcAft>
            </a:pPr>
            <a:r>
              <a:rPr lang="it-IT" sz="1100" spc="-5">
                <a:solidFill>
                  <a:srgbClr val="000000"/>
                </a:solidFill>
                <a:latin typeface="Garamond" panose="02020603050405020304" pitchFamily="1"/>
              </a:rPr>
              <a:t>Pertanto in via generale per l’accesso generalizzato sono applicabili le sole esclusioni contemplate nell’art. 24, co. 1, della legge 241/1990, mentre non trovano applicazione le altre esclusioni contemplate nel medesimo articolo, così da consentire la integrale applicazione dei limiti, come definiti nell’art. 5 bis, co. 1 e 2.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Fermo restando tale assetto, occorre prendere atto della condizione di oggettiva incertezza in cui si possono trovare le amministrazioni in sede di prima applicazione del nuovo istituto. Infatti, per le ragioni già </a:t>
            </a:r>
          </a:p>
          <a:p>
            <a:pPr marL="91440" marR="0" indent="0" algn="l">
              <a:lnSpc>
                <a:spcPts val="1200"/>
              </a:lnSpc>
              <a:spcBef>
                <a:spcPts val="15"/>
              </a:spcBef>
              <a:spcAft>
                <a:spcPts val="0"/>
              </a:spcAft>
            </a:pPr>
            <a:r>
              <a:rPr lang="it-IT" sz="1100" spc="5">
                <a:solidFill>
                  <a:srgbClr val="000000"/>
                </a:solidFill>
                <a:latin typeface="Garamond" panose="02020603050405020304" pitchFamily="1"/>
              </a:rPr>
              <a:t>esposte, le amministrazioni devono applicare un meccanismo innovativo, che presenta profili di complessità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in ragione della convivenza con il più risalente e consolidato accesso documentale in funzione difensiva di cui alla legge 241/1990, nonché con il più recente accesso civico connesso all’adempimento degli obblighi di </a:t>
            </a:r>
          </a:p>
          <a:p>
            <a:pPr marL="91440" marR="91440" indent="0" algn="just">
              <a:lnSpc>
                <a:spcPts val="1200"/>
              </a:lnSpc>
              <a:spcBef>
                <a:spcPts val="0"/>
              </a:spcBef>
              <a:spcAft>
                <a:spcPts val="0"/>
              </a:spcAft>
            </a:pPr>
            <a:r>
              <a:rPr lang="it-IT" sz="1100" spc="0">
                <a:solidFill>
                  <a:srgbClr val="000000"/>
                </a:solidFill>
                <a:latin typeface="Garamond" panose="02020603050405020304" pitchFamily="1"/>
              </a:rPr>
              <a:t>pubblicazione. In particolare, tale incertezza è connessa al rilievo applicativo, nel nuovo contesto, dei ricordati regolamenti già adottati da alcune amministrazioni in attuazione del D.P.R. n. 352/1992, in cui sono state individuate le esclusioni ai fini dell’accesso 241.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Al fine di superare tale condizione di incertezza, si è suggerita (punto 3.1.) l’adozione, da parte di tutti soggetti tenuti all’attuazione del decreto trasparenza, di una disciplina organica in materia di accesso. </a:t>
            </a:r>
          </a:p>
          <a:p>
            <a:pPr marL="91440" marR="91440" indent="274320" algn="just">
              <a:lnSpc>
                <a:spcPts val="1200"/>
              </a:lnSpc>
              <a:spcBef>
                <a:spcPts val="25"/>
              </a:spcBef>
              <a:spcAft>
                <a:spcPts val="0"/>
              </a:spcAft>
            </a:pPr>
            <a:r>
              <a:rPr lang="it-IT" sz="1100" spc="0">
                <a:solidFill>
                  <a:srgbClr val="000000"/>
                </a:solidFill>
                <a:latin typeface="Garamond" panose="02020603050405020304" pitchFamily="1"/>
              </a:rPr>
              <a:t>In particolare, ai fini del rapporto tra esclusioni per l’accesso documentale ed esclusioni per l’accesso generalizzato, è opportuno che tale disciplina provveda: </a:t>
            </a:r>
          </a:p>
          <a:p>
            <a:pPr marL="594360" marR="9144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quanto alla disciplina dell’accesso documentale, all’attuazione dell’art. 24, comma 2 della legge 241/1990, ossia alla individuazione delle categorie di documenti da esse formati o comunque rientranti nella loro disponibilità sottratti all'accesso ai sensi del comma 1 dell’art. 24; </a:t>
            </a:r>
          </a:p>
          <a:p>
            <a:pPr marL="594360" marR="91440" indent="22860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quanto alla disciplina dell’accesso generalizzato, al rinvio alle esclusioni di cui all’accesso 241, disposte in attuazione dei commi 1 e 2 dell’art. 24, dalla prima sezione.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Nelle more dell’adozione di tale nuova disciplina e ferma restando l’attivazione immediata dell’esercizio dell’accesso generalizzato a partire da 23 dicembre 2016, le sole amministrazioni che abbiano adottato </a:t>
            </a:r>
          </a:p>
          <a:p>
            <a:pPr marL="91440" marR="91440" indent="0" algn="just">
              <a:lnSpc>
                <a:spcPts val="1200"/>
              </a:lnSpc>
              <a:spcBef>
                <a:spcPts val="0"/>
              </a:spcBef>
              <a:spcAft>
                <a:spcPts val="360"/>
              </a:spcAft>
            </a:pPr>
            <a:r>
              <a:rPr lang="it-IT" sz="1100" spc="0">
                <a:solidFill>
                  <a:srgbClr val="000000"/>
                </a:solidFill>
                <a:latin typeface="Garamond" panose="02020603050405020304" pitchFamily="1"/>
              </a:rPr>
              <a:t>regolamenti in attuazione del d.P.R. 352/1992, contenenti esclusioni ai fini dell’accesso 241, sono autorizzate ad applicare, ove necessario, tali esclusioni anche ai fini dell’accesso generalizzato. In ogni caso, decorso il termine del 23 giugno 2017, le esclusioni previste nei regolamenti adottati in attuazione del d.P.R. 352/1992 non sono più applicabili con riferimento all’accesso generalizzato. </a:t>
            </a:r>
          </a:p>
        </p:txBody>
      </p:sp>
      <p:sp>
        <p:nvSpPr>
          <p:cNvPr id="268" name="Segnaposto testo 267"/>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13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72" name="Image.jpg"/>
          <p:cNvPicPr/>
          <p:nvPr/>
        </p:nvPicPr>
        <p:blipFill>
          <a:blip r:embed="rId2"/>
          <a:stretch>
            <a:fillRect/>
          </a:stretch>
        </p:blipFill>
        <p:spPr>
          <a:xfrm>
            <a:off x="3437890" y="487680"/>
            <a:ext cx="487680" cy="536575"/>
          </a:xfrm>
          <a:prstGeom prst="rect">
            <a:avLst/>
          </a:prstGeom>
        </p:spPr>
      </p:pic>
      <p:sp>
        <p:nvSpPr>
          <p:cNvPr id="273" name="Segnaposto testo 272"/>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575"/>
              </a:spcBef>
              <a:spcAft>
                <a:spcPts val="0"/>
              </a:spcAft>
            </a:pPr>
            <a:r>
              <a:rPr lang="it-IT" sz="1150" spc="-15">
                <a:solidFill>
                  <a:srgbClr val="000000"/>
                </a:solidFill>
                <a:latin typeface="Garamond" panose="02020603050405020304" pitchFamily="1"/>
              </a:rPr>
              <a:t>Se alla data del 23 giugno 2017 le amministrazioni non hanno ancora aggiornato la disciplina sull’accesso, si ritiene che, ai fini dell’accesso generalizzato, la normativa contenuta nei regolamenti già adottati in attuazione del d.P.R. 352/1992 possa assumere valenza di indice di possibile esistenza di pregiudizi agli interessi rilevanti tutelati dall’art. 5 co. 1 e 2 del decreto trasparenza, fermo restando, però, l’onere per le amministrazioni di motivare sulla probabilità del pregiudizio concreto ai sensi della disciplina sull’accesso generalizzato. L’esistenza di discipline che escludono l’accesso 241 a determinati documenti, dati e informazioni, cioè, potrà aiutare le amministrazioni nell’individuazione e nella motivazione delle cause del rifiuto dell’accesso generalizzato. Tuttavia il rifiuto non può avvenire in modo automatico, ma sempre sulla base della verifica del probabile pregiudizio concreto determinato dalla </a:t>
            </a:r>
            <a:r>
              <a:rPr lang="it-IT" sz="1100" i="1" spc="-15">
                <a:solidFill>
                  <a:srgbClr val="000000"/>
                </a:solidFill>
                <a:latin typeface="Garamond" panose="02020603050405020304" pitchFamily="1"/>
              </a:rPr>
              <a:t>disclosure </a:t>
            </a:r>
            <a:r>
              <a:rPr lang="it-IT" sz="1150" spc="-15">
                <a:solidFill>
                  <a:srgbClr val="000000"/>
                </a:solidFill>
                <a:latin typeface="Garamond" panose="02020603050405020304" pitchFamily="1"/>
              </a:rPr>
              <a:t>dell’informazione richiesta. </a:t>
            </a:r>
          </a:p>
          <a:p>
            <a:pPr marL="91440" marR="91440" indent="274320" algn="just">
              <a:lnSpc>
                <a:spcPts val="1200"/>
              </a:lnSpc>
              <a:spcBef>
                <a:spcPts val="0"/>
              </a:spcBef>
              <a:spcAft>
                <a:spcPts val="0"/>
              </a:spcAft>
            </a:pPr>
            <a:r>
              <a:rPr lang="it-IT" sz="1150" spc="0">
                <a:solidFill>
                  <a:srgbClr val="000000"/>
                </a:solidFill>
                <a:latin typeface="Garamond" panose="02020603050405020304" pitchFamily="1"/>
              </a:rPr>
              <a:t>Le amministrazioni che non abbiano adottato i regolamenti di attuazione del D.P.R. n. 352 del 1992 applicano integralmente, a partire dal 23 dicembre 2016, le presenti Linee guida. </a:t>
            </a:r>
          </a:p>
          <a:p>
            <a:pPr marL="91440" marR="0" indent="0" algn="l">
              <a:lnSpc>
                <a:spcPts val="1200"/>
              </a:lnSpc>
              <a:spcBef>
                <a:spcPts val="1230"/>
              </a:spcBef>
              <a:spcAft>
                <a:spcPts val="0"/>
              </a:spcAft>
            </a:pPr>
            <a:r>
              <a:rPr lang="it-IT" sz="1150" spc="-10">
                <a:solidFill>
                  <a:srgbClr val="2D74B5"/>
                </a:solidFill>
                <a:latin typeface="Garamond" panose="02020603050405020304" pitchFamily="1"/>
              </a:rPr>
              <a:t>6.2.4. Eccezioni all’accesso nei procedimenti tributari </a:t>
            </a:r>
          </a:p>
          <a:p>
            <a:pPr marL="91440" marR="91440" indent="274320" algn="just">
              <a:lnSpc>
                <a:spcPts val="1200"/>
              </a:lnSpc>
              <a:spcBef>
                <a:spcPts val="1300"/>
              </a:spcBef>
              <a:spcAft>
                <a:spcPts val="0"/>
              </a:spcAft>
            </a:pPr>
            <a:r>
              <a:rPr lang="it-IT" sz="1150" spc="-10">
                <a:solidFill>
                  <a:srgbClr val="000000"/>
                </a:solidFill>
                <a:latin typeface="Garamond" panose="02020603050405020304" pitchFamily="1"/>
              </a:rPr>
              <a:t>Per quanto riguarda le eccezioni all’accesso che operano nei procedimenti tributari, il legislatore rinvia alle specifiche norme che regolano detti procedimenti. Si rammenta, a titolo esemplificativo, quanto previsto dall’art. 68 del d.P.R. n. 600/1973 in relazione al segreto di ufficio in materia di accertamenti tributari. Ciò comporta, da una parte che gli atti definitivi sono accessibili anche ai fini dell’accesso generalizzato e che, di conseguenza, l’amministrazione deve, semmai, usare il potere di differimento dell’accesso come previsto al co. 5 dell’art. 5 bis; d’altra parte, l’ostensione di tali atti, data la loro peculiare natura, è opportuno avvenga nei limiti derivanti dall’applicazione della normativa in materia di tutela della riservatezza, eventualmente anche con un accesso parziale ai sensi del co. 4 dell’art. 5 bis. Una volta divenuti accessibili, anche i dati ed documenti dei procedimenti tributari saranno poi soggetti all’applicazione dei limiti di cui all’art. 5 bis, co. 1 e 2. </a:t>
            </a:r>
          </a:p>
          <a:p>
            <a:pPr marL="457200" marR="91440" indent="-365760" algn="l">
              <a:lnSpc>
                <a:spcPts val="1200"/>
              </a:lnSpc>
              <a:spcBef>
                <a:spcPts val="1365"/>
              </a:spcBef>
              <a:spcAft>
                <a:spcPts val="0"/>
              </a:spcAft>
            </a:pPr>
            <a:r>
              <a:rPr lang="it-IT" sz="1150" spc="0">
                <a:solidFill>
                  <a:srgbClr val="2D74B5"/>
                </a:solidFill>
                <a:latin typeface="Garamond" panose="02020603050405020304" pitchFamily="1"/>
              </a:rPr>
              <a:t>6.2.5. Eccezioni all’accesso concernente l’attività della pubblica amministrazione diretta all’emanazione di atti normativi, amministrativi generali, di pianificazione e di programmazione </a:t>
            </a:r>
          </a:p>
          <a:p>
            <a:pPr marL="91440" marR="91440" indent="274320" algn="just">
              <a:lnSpc>
                <a:spcPts val="1200"/>
              </a:lnSpc>
              <a:spcBef>
                <a:spcPts val="1225"/>
              </a:spcBef>
              <a:spcAft>
                <a:spcPts val="0"/>
              </a:spcAft>
            </a:pPr>
            <a:r>
              <a:rPr lang="it-IT" sz="1150" spc="-15">
                <a:solidFill>
                  <a:srgbClr val="000000"/>
                </a:solidFill>
                <a:latin typeface="Garamond" panose="02020603050405020304" pitchFamily="1"/>
              </a:rPr>
              <a:t>Analogamente ai procedimenti tributari, per quanto concerne l’attività della pubblica amministrazione diretta all’emanazione di atti normativi, amministrativi generali, di pianificazione e di programmazione per i quali il legislatore tiene ferme le particolari disposizioni che ne regolano la formazione, l’accesso agli atti prodromici è di norma escluso. Si tratta, in realtà, di un’esclusione non assoluta, perché in qualche caso, una volta definito il procedimento con l’adozione dell’atto finale, può essere consentito l’accesso agli atti. Anche in queste ipotesi, l’amministrazione può fare uso del potere di differimento. </a:t>
            </a:r>
          </a:p>
          <a:p>
            <a:pPr marL="91440" marR="0" indent="0" algn="l">
              <a:lnSpc>
                <a:spcPts val="1200"/>
              </a:lnSpc>
              <a:spcBef>
                <a:spcPts val="1350"/>
              </a:spcBef>
              <a:spcAft>
                <a:spcPts val="0"/>
              </a:spcAft>
            </a:pPr>
            <a:r>
              <a:rPr lang="it-IT" sz="1150" spc="-10">
                <a:solidFill>
                  <a:srgbClr val="2D74B5"/>
                </a:solidFill>
                <a:latin typeface="Garamond" panose="02020603050405020304" pitchFamily="1"/>
              </a:rPr>
              <a:t>6.2.6. Eccezioni all’accesso nei procedimenti selettivi </a:t>
            </a:r>
          </a:p>
          <a:p>
            <a:pPr marL="91440" marR="91440" indent="274320" algn="just">
              <a:lnSpc>
                <a:spcPts val="1200"/>
              </a:lnSpc>
              <a:spcBef>
                <a:spcPts val="1340"/>
              </a:spcBef>
              <a:spcAft>
                <a:spcPts val="11060"/>
              </a:spcAft>
            </a:pPr>
            <a:r>
              <a:rPr lang="it-IT" sz="1150" spc="-20">
                <a:solidFill>
                  <a:srgbClr val="000000"/>
                </a:solidFill>
                <a:latin typeface="Garamond" panose="02020603050405020304" pitchFamily="1"/>
              </a:rPr>
              <a:t>Diversamente, invece, l’eccezione opera in modo assoluto nei procedimenti selettivi con riferimento a documenti amministrativi contenenti informazioni di carattere psicoattitudinale relativi a terzi, data la natura di tali informazioni riconducibili all’area dei dati personali cd. “supersensibili”. Si tratta, di atti che possono essere presenti in procedimenti relativi, ad esempio, a concorsi pubblici, trasferimenti di personale, procedure per nomine ad incarichi particolari o per il conferimento di mansioni superiori. </a:t>
            </a:r>
          </a:p>
        </p:txBody>
      </p:sp>
      <p:sp>
        <p:nvSpPr>
          <p:cNvPr id="274" name="Segnaposto testo 273"/>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14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78" name="Image.jpg"/>
          <p:cNvPicPr/>
          <p:nvPr/>
        </p:nvPicPr>
        <p:blipFill>
          <a:blip r:embed="rId2"/>
          <a:stretch>
            <a:fillRect/>
          </a:stretch>
        </p:blipFill>
        <p:spPr>
          <a:xfrm>
            <a:off x="3437890" y="487680"/>
            <a:ext cx="487680" cy="536575"/>
          </a:xfrm>
          <a:prstGeom prst="rect">
            <a:avLst/>
          </a:prstGeom>
        </p:spPr>
      </p:pic>
      <p:sp>
        <p:nvSpPr>
          <p:cNvPr id="279" name="Segnaposto testo 278"/>
          <p:cNvSpPr>
            <a:spLocks noGrp="1"/>
          </p:cNvSpPr>
          <p:nvPr>
            <p:ph type="body" idx="10"/>
          </p:nvPr>
        </p:nvSpPr>
        <p:spPr>
          <a:xfrm>
            <a:off x="79629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457200" marR="91440" indent="-365760" algn="just">
              <a:lnSpc>
                <a:spcPts val="1600"/>
              </a:lnSpc>
              <a:spcBef>
                <a:spcPts val="3620"/>
              </a:spcBef>
              <a:spcAft>
                <a:spcPts val="0"/>
              </a:spcAft>
            </a:pPr>
            <a:r>
              <a:rPr lang="it-IT" sz="1400" b="1" spc="0">
                <a:solidFill>
                  <a:srgbClr val="000000"/>
                </a:solidFill>
                <a:latin typeface="Garamond" panose="02020603050405020304" pitchFamily="1"/>
              </a:rPr>
              <a:t>7. I limiti (esclusioni relative o qualificate) al diritto di accesso generalizzato derivanti dalla tutela di interessi pubblici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La disciplina dell’accesso civico generalizzato prevede la possibilità di rigettare l’istanza qualora il diniego sia necessario per evitare un pregiudizio concreto alla tutela di uno degli interessi pubblici elencati nel nuovo art. 5-bis, comma 1 del d.lgs. n. 33/2013, inerenti a: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la sicurezza pubblica e l’ordine pubblico;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la sicurezza nazionale;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la difesa e le questioni militari;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le relazioni internazionali; </a:t>
            </a:r>
          </a:p>
          <a:p>
            <a:pPr marL="137160" marR="0" indent="228600" algn="l">
              <a:lnSpc>
                <a:spcPts val="1200"/>
              </a:lnSpc>
              <a:spcBef>
                <a:spcPts val="10"/>
              </a:spcBef>
              <a:spcAft>
                <a:spcPts val="0"/>
              </a:spcAft>
              <a:buFont typeface="Garamond"/>
              <a:buAutoNum type="alphaLcPeriod"/>
            </a:pPr>
            <a:r>
              <a:rPr lang="it-IT" sz="1100" spc="0">
                <a:solidFill>
                  <a:srgbClr val="000000"/>
                </a:solidFill>
                <a:latin typeface="Garamond" panose="02020603050405020304" pitchFamily="1"/>
              </a:rPr>
              <a:t>la politica e la stabilità finanziaria ed economica dello Stato; </a:t>
            </a:r>
          </a:p>
          <a:p>
            <a:pPr marL="137160" marR="0" indent="228600" algn="l">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la conduzione di indagini sui reati e il loro perseguimento; </a:t>
            </a:r>
          </a:p>
          <a:p>
            <a:pPr marL="137160" marR="0" indent="22860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il regolare svolgimento di attività ispettive.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Come si è evidenziato nel § 5.2 le esclusioni relative sono caratterizzate dalla necessità di adottare una valutazione caso per caso dell’esistenza del pregiudizio alla tutela di interessi pubblici o privati considerati meritevoli di una peculiare tutela dall’ordinamento.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Di seguito sono fornite alcune prime indicazioni utili a dare supporto alle amministrazioni nella identificazione degli interessi pubblici considerati dall’art. 5 bis co. 1. In via generale, e questo vale anche quando si tratterà degli interessi privati, ogni definizione di tali interessi implica il rinvio a concetti per loro natura dinamici anche in relazione alle posizioni della giurisprudenza nazionale e dell’Unione Europea. Si consideri, peraltro, che le materie individuate dalla legge, in gran parte mutuate da quelle indicate nel Regolamento 1049/2011 CE, sono spesso parzialmente sovrapponibili; inoltre alcuni interessi considerati sono assolutamente contigui con altri disciplinati da norme di settore che, ad esempio, prevedono l’apposizione del segreto (ricadendo così nelle esclusioni assolute). Le esemplificazioni relative al contenuto degli interessi di cui ai punti successivi, pertanto, sono avanzate al fine di consentire alle amministrazioni, con il Regolamento sulla trasparenza, di meglio circoscrivere tali materie, non una interpretazione ingiustificatamente estensiva. </a:t>
            </a:r>
          </a:p>
          <a:p>
            <a:pPr marL="91440" marR="0" indent="0" algn="l">
              <a:lnSpc>
                <a:spcPts val="1500"/>
              </a:lnSpc>
              <a:spcBef>
                <a:spcPts val="1215"/>
              </a:spcBef>
              <a:spcAft>
                <a:spcPts val="0"/>
              </a:spcAft>
            </a:pPr>
            <a:r>
              <a:rPr lang="it-IT" sz="1200" i="1" spc="85">
                <a:solidFill>
                  <a:srgbClr val="4F81BC"/>
                </a:solidFill>
                <a:latin typeface="Garamond" panose="02020603050405020304" pitchFamily="1"/>
              </a:rPr>
              <a:t>7.1. Sicurezza pubblica e ordine pubblico </a:t>
            </a:r>
          </a:p>
          <a:p>
            <a:pPr marL="91440" marR="91440" indent="274320" algn="just">
              <a:lnSpc>
                <a:spcPts val="1200"/>
              </a:lnSpc>
              <a:spcBef>
                <a:spcPts val="1235"/>
              </a:spcBef>
              <a:spcAft>
                <a:spcPts val="0"/>
              </a:spcAft>
            </a:pPr>
            <a:r>
              <a:rPr lang="it-IT" sz="1100" spc="0">
                <a:solidFill>
                  <a:srgbClr val="000000"/>
                </a:solidFill>
                <a:latin typeface="Garamond" panose="02020603050405020304" pitchFamily="1"/>
              </a:rPr>
              <a:t>La sicurezza pubblica è funzione inerente alla prevenzione dei reati e al mantenimento dell’ordine pubblico e comprende la tutela dell'interesse generale alla incolumità delle persone, e quindi la salvaguardia di un bene che abbisogna di una regolamentazione uniforme su tutto il territorio nazionale (Corte Cost. 21/2010). Essa concerne la tutela di quei beni giuridici fondamentali e degli interessi pubblici primari sui quali si fonda la ordinata e civile convivenza degli appartenenti alla comunità nazionale e ricomprende l’insieme di tutte le misure preventive e repressive finalizzate alla salvaguardia delle istituzioni, delle libertà costituzionali e dell’incolumità dei cittadini. Il nucleo della funzione inerente alla pubblica sicurezza ha dunque ad oggetto le attività volte ad assicurare l’incolumità, con riferimento alla integrità fisica e psichica, delle persone, la sicurezza dei possessi e il rispetto di ogni altro bene giuridico di fondamentale importanza per l’esistenza e lo svolgimento dell’ordinamento. </a:t>
            </a:r>
          </a:p>
          <a:p>
            <a:pPr marL="91440" marR="91440" indent="274320" algn="just">
              <a:lnSpc>
                <a:spcPts val="1200"/>
              </a:lnSpc>
              <a:spcBef>
                <a:spcPts val="5"/>
              </a:spcBef>
              <a:spcAft>
                <a:spcPts val="1775"/>
              </a:spcAft>
            </a:pPr>
            <a:r>
              <a:rPr lang="it-IT" sz="1100" spc="0">
                <a:solidFill>
                  <a:srgbClr val="000000"/>
                </a:solidFill>
                <a:latin typeface="Garamond" panose="02020603050405020304" pitchFamily="1"/>
              </a:rPr>
              <a:t>La nozione, elaborata soprattutto dalla giurisprudenza della Corte costituzionale (C. Cost. n. 77/1987; n. 218/1988; n. 115/1995; 169/2006 ), sulla base delle attribuzioni conferite all’autorità di pubblica sicurezza dal T.U. delle leggi di Pubblica Sicurezza (r.d. n. 773/1931, art. 1), ha trovato una conferma nel diritto positivo nell’art. 159, co. 2, del decreto legislativo 31 marzo 1998, n.112 secondo cui: </a:t>
            </a:r>
            <a:r>
              <a:rPr lang="it-IT" sz="1100" i="1" spc="0">
                <a:solidFill>
                  <a:srgbClr val="000000"/>
                </a:solidFill>
                <a:latin typeface="Garamond" panose="02020603050405020304" pitchFamily="1"/>
              </a:rPr>
              <a:t>“le funzioni ed i compiti amministrativi relativi all’ordine pubblico e sicurezza pubblica di cui all’articolo 1, comma 3, lettera l) della legge 15 marzo 1997, n. 59, concernono le misure preventive e repressive dirette al mantenimento dell’ordine pubblico, inteso come il complesso dei beni giuridici fondamentali e degli interessi pubblici primari sui quali si regge l’ordinata e civile convivenza nella comunità nazionale, nonché alla sicurezza delle istituzioni, dei cittadini e dei loro beni</a:t>
            </a:r>
            <a:r>
              <a:rPr lang="it-IT" sz="1100" spc="0">
                <a:solidFill>
                  <a:srgbClr val="000000"/>
                </a:solidFill>
                <a:latin typeface="Garamond" panose="02020603050405020304" pitchFamily="1"/>
              </a:rPr>
              <a:t>”(C. Cost. n. 290/2001). </a:t>
            </a:r>
          </a:p>
        </p:txBody>
      </p:sp>
      <p:sp>
        <p:nvSpPr>
          <p:cNvPr id="280" name="Segnaposto testo 279"/>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15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84" name="Image.jpg"/>
          <p:cNvPicPr/>
          <p:nvPr/>
        </p:nvPicPr>
        <p:blipFill>
          <a:blip r:embed="rId2"/>
          <a:stretch>
            <a:fillRect/>
          </a:stretch>
        </p:blipFill>
        <p:spPr>
          <a:xfrm>
            <a:off x="3437890" y="487680"/>
            <a:ext cx="487680" cy="536575"/>
          </a:xfrm>
          <a:prstGeom prst="rect">
            <a:avLst/>
          </a:prstGeom>
        </p:spPr>
      </p:pic>
      <p:sp>
        <p:nvSpPr>
          <p:cNvPr id="285" name="Segnaposto testo 284"/>
          <p:cNvSpPr>
            <a:spLocks noGrp="1"/>
          </p:cNvSpPr>
          <p:nvPr>
            <p:ph type="body" idx="10"/>
          </p:nvPr>
        </p:nvSpPr>
        <p:spPr>
          <a:xfrm>
            <a:off x="78994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91440" marR="91440" indent="274320" algn="just">
              <a:lnSpc>
                <a:spcPts val="1200"/>
              </a:lnSpc>
              <a:spcBef>
                <a:spcPts val="3610"/>
              </a:spcBef>
              <a:spcAft>
                <a:spcPts val="0"/>
              </a:spcAft>
            </a:pPr>
            <a:r>
              <a:rPr lang="it-IT" sz="1100" spc="0">
                <a:solidFill>
                  <a:srgbClr val="000000"/>
                </a:solidFill>
                <a:latin typeface="Garamond" panose="02020603050405020304" pitchFamily="1"/>
              </a:rPr>
              <a:t>L’esercizio delle funzioni di pubblica sicurezza e di tutela dell’ordine pubblico coinvolgono non solo l’apparato statale e i suoi organi periferici quali Autorità di Pubblica Sicurezza ma anche gli enti territoriali attraverso le autorità locali di pubblica sicurezza e di governo (art. 54 del TUEL). </a:t>
            </a:r>
          </a:p>
          <a:p>
            <a:pPr marL="91440" marR="91440" indent="274320" algn="just">
              <a:lnSpc>
                <a:spcPts val="1200"/>
              </a:lnSpc>
              <a:spcBef>
                <a:spcPts val="10"/>
              </a:spcBef>
              <a:spcAft>
                <a:spcPts val="0"/>
              </a:spcAft>
            </a:pPr>
            <a:r>
              <a:rPr lang="it-IT" sz="1100" spc="0">
                <a:solidFill>
                  <a:srgbClr val="000000"/>
                </a:solidFill>
                <a:latin typeface="Garamond" panose="02020603050405020304" pitchFamily="1"/>
              </a:rPr>
              <a:t>I concetti di ordine e sicurezza pubblica e gli interessi ad essi sottesi sono riconducibili ad altri concetti individuati dal legislatore. Ad esempio, l’interesse pubblico inerente alla sicurezza pubblica e all’ordine pubblico viene in rilievo anche nell’adozione di misure preventive e repressive da parte degli enti locali riconducibili all’ambito della sicurezza urbana (quali, ad esempio, quelle previste all’art. 54, co. 4, del d. lgs. 267/2000, recante il testo unico delle leggi sull’ordinamento degli enti locali; cfr. C. Cost. n. 115/2011). Da tale concetto va escluso quanto attiene, invece, alle attività volte a mitigare il disagio sociale (corte Cost n. 222/2010). Diversa dalla sicurezza e dell’ordine pubblico, è, invece, l’attività di polizia amministrativa. Non tutte le attività di polizia amministrativa, infatti, sono relative alla sicurezza e all’ordine pubblico. </a:t>
            </a:r>
          </a:p>
          <a:p>
            <a:pPr marL="91440" marR="91440" indent="274320" algn="just">
              <a:lnSpc>
                <a:spcPts val="1200"/>
              </a:lnSpc>
              <a:spcBef>
                <a:spcPts val="50"/>
              </a:spcBef>
              <a:spcAft>
                <a:spcPts val="0"/>
              </a:spcAft>
            </a:pPr>
            <a:r>
              <a:rPr lang="it-IT" sz="1100" spc="10">
                <a:solidFill>
                  <a:srgbClr val="000000"/>
                </a:solidFill>
                <a:latin typeface="Garamond" panose="02020603050405020304" pitchFamily="1"/>
              </a:rPr>
              <a:t>L’attività di contrasto al crimine e di tutela della sicurezza pubblica, pertanto, non possono essere divulgate per evitare che venga vanificata l’azione delle forze di polizia. Il pregiudizio concreto alla tutela degli interessi inerenti alla sicurezza pubblica e all’ordine pubblico, può derivare, a titolo esemplificativo, dalla conoscibilità di documenti, dati o informazioni attinenti le strutture, i mezzi, le dotazioni, il personale e le azioni strettamente strumentali alla tutela dell’ordine pubblico, alla prevenzione e alla repressione della criminalità con particolare riguardo alle tecniche investigative, all’identità delle fonti di informazione e alla sicurezza dei beni, delle persone coinvolte, all’attività di polizia giudiziaria e di conduzione delle indagini. Un limite all’accesso potrebbe configurarsi, inoltre, nel caso in cui le informazioni richieste riguardino l’organizzazione e il funzionamento dei servizi di polizia e del personale delle forze armate messe a disposizione dell’autorità di pubblica sicurezza, la detenzione e custodia di armi ed esplosivi. Sempre a titolo di esempio, nel caso di istanze di accesso alla documentazione relativa alla descrizione progettuale e funzionale di impianti industriali a rischio, è meritevole di apprezzamento la necessità di evitare atti di sabotaggio. </a:t>
            </a:r>
          </a:p>
          <a:p>
            <a:pPr marL="91440" marR="0" indent="0" algn="l">
              <a:lnSpc>
                <a:spcPts val="1200"/>
              </a:lnSpc>
              <a:spcBef>
                <a:spcPts val="1445"/>
              </a:spcBef>
              <a:spcAft>
                <a:spcPts val="0"/>
              </a:spcAft>
            </a:pPr>
            <a:r>
              <a:rPr lang="it-IT" sz="1150" i="1" spc="100">
                <a:solidFill>
                  <a:srgbClr val="4F81BC"/>
                </a:solidFill>
                <a:latin typeface="Garamond" panose="02020603050405020304" pitchFamily="1"/>
              </a:rPr>
              <a:t>7.2. Sicurezza nazionale </a:t>
            </a:r>
          </a:p>
          <a:p>
            <a:pPr marL="91440" marR="91440" indent="274320" algn="just">
              <a:lnSpc>
                <a:spcPts val="1200"/>
              </a:lnSpc>
              <a:spcBef>
                <a:spcPts val="1195"/>
              </a:spcBef>
              <a:spcAft>
                <a:spcPts val="0"/>
              </a:spcAft>
            </a:pPr>
            <a:r>
              <a:rPr lang="it-IT" sz="1100" spc="0">
                <a:solidFill>
                  <a:srgbClr val="000000"/>
                </a:solidFill>
                <a:latin typeface="Garamond" panose="02020603050405020304" pitchFamily="1"/>
              </a:rPr>
              <a:t>La Sicurezza nazionale è un bene costituzionale che gode di tutela prioritaria e costituisce interesse essenziale, insopprimibile della collettività, con palese carattere di assoluta preminenza su ogni altro in quanto tocca la esistenza stessa dello Stato. </a:t>
            </a:r>
          </a:p>
          <a:p>
            <a:pPr marL="91440" marR="91440" indent="274320" algn="just">
              <a:lnSpc>
                <a:spcPts val="1200"/>
              </a:lnSpc>
              <a:spcBef>
                <a:spcPts val="15"/>
              </a:spcBef>
              <a:spcAft>
                <a:spcPts val="0"/>
              </a:spcAft>
            </a:pPr>
            <a:r>
              <a:rPr lang="it-IT" sz="1100" spc="0">
                <a:solidFill>
                  <a:srgbClr val="000000"/>
                </a:solidFill>
                <a:latin typeface="Garamond" panose="02020603050405020304" pitchFamily="1"/>
              </a:rPr>
              <a:t>La Corte Costituzionale con orientamento consolidato ha definito la Sicurezza nazionale quale </a:t>
            </a:r>
            <a:r>
              <a:rPr lang="it-IT" sz="1150" i="1" spc="0">
                <a:solidFill>
                  <a:srgbClr val="000000"/>
                </a:solidFill>
                <a:latin typeface="Garamond" panose="02020603050405020304" pitchFamily="1"/>
              </a:rPr>
              <a:t>“interesse dello Stato-comunità alla propria integrità territoriale, alla propria indipendenza e, al limite, alla stessa sua sopravvivenza</a:t>
            </a:r>
            <a:r>
              <a:rPr lang="it-IT" sz="1100" spc="0">
                <a:solidFill>
                  <a:srgbClr val="000000"/>
                </a:solidFill>
                <a:latin typeface="Garamond" panose="02020603050405020304" pitchFamily="1"/>
              </a:rPr>
              <a:t>” (C. Cost. sent. n. 86/1977, n. 82/1976, n. 110/1998, n. 106/2009, n. 40/2012, n. 24/2014). </a:t>
            </a:r>
          </a:p>
          <a:p>
            <a:pPr marL="91440" marR="91440" indent="274320" algn="just">
              <a:lnSpc>
                <a:spcPts val="1200"/>
              </a:lnSpc>
              <a:spcBef>
                <a:spcPts val="25"/>
              </a:spcBef>
              <a:spcAft>
                <a:spcPts val="0"/>
              </a:spcAft>
            </a:pPr>
            <a:r>
              <a:rPr lang="it-IT" sz="1100" spc="0">
                <a:solidFill>
                  <a:srgbClr val="000000"/>
                </a:solidFill>
                <a:latin typeface="Garamond" panose="02020603050405020304" pitchFamily="1"/>
              </a:rPr>
              <a:t>Ci si è anche riferiti alla “</a:t>
            </a:r>
            <a:r>
              <a:rPr lang="it-IT" sz="1150" i="1" spc="0">
                <a:solidFill>
                  <a:srgbClr val="000000"/>
                </a:solidFill>
                <a:latin typeface="Garamond" panose="02020603050405020304" pitchFamily="1"/>
              </a:rPr>
              <a:t>sicurezza esterna ed interna dello Stato e della necessità di protezione da ogni azione violenta o comunque non conforme allo spirito democratico che ispira il nostro assetto costituzionale dei supremi interessi che valgono per qualsiasi collettività organizzata a Stato e possono coinvolgere la esistenza stessa dello Stato” </a:t>
            </a:r>
            <a:r>
              <a:rPr lang="it-IT" sz="1100" spc="0">
                <a:solidFill>
                  <a:srgbClr val="000000"/>
                </a:solidFill>
                <a:latin typeface="Garamond" panose="02020603050405020304" pitchFamily="1"/>
              </a:rPr>
              <a:t>(C. Cost. sent. n. 86 del 24 maggio 1977) </a:t>
            </a:r>
          </a:p>
          <a:p>
            <a:pPr marL="91440" marR="91440" indent="274320" algn="just">
              <a:lnSpc>
                <a:spcPts val="1200"/>
              </a:lnSpc>
              <a:spcBef>
                <a:spcPts val="0"/>
              </a:spcBef>
              <a:spcAft>
                <a:spcPts val="0"/>
              </a:spcAft>
            </a:pPr>
            <a:r>
              <a:rPr lang="it-IT" sz="1100" spc="-20">
                <a:solidFill>
                  <a:srgbClr val="000000"/>
                </a:solidFill>
                <a:latin typeface="Garamond" panose="02020603050405020304" pitchFamily="1"/>
              </a:rPr>
              <a:t>Il concetto di </a:t>
            </a:r>
            <a:r>
              <a:rPr lang="it-IT" sz="1150" i="1" spc="-20">
                <a:solidFill>
                  <a:srgbClr val="000000"/>
                </a:solidFill>
                <a:latin typeface="Garamond" panose="02020603050405020304" pitchFamily="1"/>
              </a:rPr>
              <a:t>sicurezza esterna ed interna dello Stato </a:t>
            </a:r>
            <a:r>
              <a:rPr lang="it-IT" sz="1100" spc="-20">
                <a:solidFill>
                  <a:srgbClr val="000000"/>
                </a:solidFill>
                <a:latin typeface="Garamond" panose="02020603050405020304" pitchFamily="1"/>
              </a:rPr>
              <a:t>si può desumere a livello normativo dagli articoli 6 e 7 della legge 3 agosto 2007, n. 124, istitutiva del Sistema di informazione per la sicurezza della Repubblica</a:t>
            </a:r>
            <a:r>
              <a:rPr lang="it-IT" sz="1150" i="1" spc="-20">
                <a:solidFill>
                  <a:srgbClr val="000000"/>
                </a:solidFill>
                <a:latin typeface="Garamond" panose="02020603050405020304" pitchFamily="1"/>
              </a:rPr>
              <a:t>, </a:t>
            </a:r>
            <a:r>
              <a:rPr lang="it-IT" sz="1100" spc="-20">
                <a:solidFill>
                  <a:srgbClr val="000000"/>
                </a:solidFill>
                <a:latin typeface="Garamond" panose="02020603050405020304" pitchFamily="1"/>
              </a:rPr>
              <a:t>che nel declinare i compiti delle Agenzie di informazioni e sicurezza definisce la sicurezza esterna “</a:t>
            </a:r>
            <a:r>
              <a:rPr lang="it-IT" sz="1150" i="1" spc="-20">
                <a:solidFill>
                  <a:srgbClr val="000000"/>
                </a:solidFill>
                <a:latin typeface="Garamond" panose="02020603050405020304" pitchFamily="1"/>
              </a:rPr>
              <a:t>la difesa dell’indipendenza, dell’integrità e della sicurezza della Repubblica – anche in attuazione di accordi internazionali - dalle minacce provenienti dall’estero” </a:t>
            </a:r>
            <a:r>
              <a:rPr lang="it-IT" sz="1100" spc="-20">
                <a:solidFill>
                  <a:srgbClr val="000000"/>
                </a:solidFill>
                <a:latin typeface="Garamond" panose="02020603050405020304" pitchFamily="1"/>
              </a:rPr>
              <a:t>e richiama la difesa della </a:t>
            </a:r>
            <a:r>
              <a:rPr lang="it-IT" sz="1150" i="1" spc="-20">
                <a:solidFill>
                  <a:srgbClr val="000000"/>
                </a:solidFill>
                <a:latin typeface="Garamond" panose="02020603050405020304" pitchFamily="1"/>
              </a:rPr>
              <a:t>“sicurezza interna della Repubblica e le istituzioni democratiche poste dalla Costituzione a suo fondamento da ogni minaccia, da ogni attività eversiva e da ogni forma di aggressione criminale o terroristica”.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La nozione di sicurezza nazionale evoca, in ogni caso, un concetto dinamico e risulta legata “</a:t>
            </a:r>
            <a:r>
              <a:rPr lang="it-IT" sz="1150" i="1" spc="0">
                <a:solidFill>
                  <a:srgbClr val="000000"/>
                </a:solidFill>
                <a:latin typeface="Garamond" panose="02020603050405020304" pitchFamily="1"/>
              </a:rPr>
              <a:t>tanto al grado di maturità del paese cui si riferisce quanto al contesto storico: ne costituisce esempio la rilevanza strategica assunta dai concetti di sicurezza economico-finanziaria e di sicurezza ambientale</a:t>
            </a:r>
            <a:r>
              <a:rPr lang="it-IT" sz="1100" spc="0">
                <a:solidFill>
                  <a:srgbClr val="000000"/>
                </a:solidFill>
                <a:latin typeface="Garamond" panose="02020603050405020304" pitchFamily="1"/>
              </a:rPr>
              <a:t>”. </a:t>
            </a:r>
            <a:r>
              <a:rPr lang="it-IT" sz="1150" i="1" spc="0">
                <a:solidFill>
                  <a:srgbClr val="000000"/>
                </a:solidFill>
                <a:latin typeface="Garamond" panose="02020603050405020304" pitchFamily="1"/>
              </a:rPr>
              <a:t>( </a:t>
            </a:r>
            <a:r>
              <a:rPr lang="it-IT" sz="1100" spc="0">
                <a:solidFill>
                  <a:srgbClr val="000000"/>
                </a:solidFill>
                <a:latin typeface="Garamond" panose="02020603050405020304" pitchFamily="1"/>
              </a:rPr>
              <a:t>“</a:t>
            </a:r>
            <a:r>
              <a:rPr lang="it-IT" sz="1150" i="1" spc="0">
                <a:solidFill>
                  <a:srgbClr val="000000"/>
                </a:solidFill>
                <a:latin typeface="Garamond" panose="02020603050405020304" pitchFamily="1"/>
              </a:rPr>
              <a:t>Glossario Intelligence 2013</a:t>
            </a:r>
            <a:r>
              <a:rPr lang="it-IT" sz="1100" spc="0">
                <a:solidFill>
                  <a:srgbClr val="000000"/>
                </a:solidFill>
                <a:latin typeface="Garamond" panose="02020603050405020304" pitchFamily="1"/>
              </a:rPr>
              <a:t>”). </a:t>
            </a:r>
          </a:p>
          <a:p>
            <a:pPr marL="91440" marR="91440" indent="274320" algn="just">
              <a:lnSpc>
                <a:spcPts val="1200"/>
              </a:lnSpc>
              <a:spcBef>
                <a:spcPts val="0"/>
              </a:spcBef>
              <a:spcAft>
                <a:spcPts val="2660"/>
              </a:spcAft>
            </a:pPr>
            <a:r>
              <a:rPr lang="it-IT" sz="1100" spc="0">
                <a:solidFill>
                  <a:srgbClr val="000000"/>
                </a:solidFill>
                <a:latin typeface="Garamond" panose="02020603050405020304" pitchFamily="1"/>
              </a:rPr>
              <a:t>Ai fini dell’accesso generalizzato, l’identificazione degli interessi connessi alla sicurezza nazionale è frequentemente collegata con la difesa del segreto di Stato ma riguarda la possibilità di accesso ad atti, dati e documenti che non compromettono il Segreto di Stato in quanto tale. </a:t>
            </a:r>
          </a:p>
        </p:txBody>
      </p:sp>
      <p:sp>
        <p:nvSpPr>
          <p:cNvPr id="286" name="Segnaposto testo 285"/>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7" name="Segnaposto testo 26"/>
          <p:cNvSpPr>
            <a:spLocks noGrp="1"/>
          </p:cNvSpPr>
          <p:nvPr>
            <p:ph type="body" idx="10"/>
          </p:nvPr>
        </p:nvSpPr>
        <p:spPr>
          <a:xfrm>
            <a:off x="704850" y="901700"/>
            <a:ext cx="6155690" cy="6335395"/>
          </a:xfrm>
          <a:prstGeom prst="rect">
            <a:avLst/>
          </a:prstGeom>
          <a:noFill/>
          <a:ln w="0" cmpd="sng">
            <a:noFill/>
            <a:prstDash val="solid"/>
          </a:ln>
        </p:spPr>
        <p:txBody>
          <a:bodyPr vert="horz" lIns="0" tIns="0" rIns="0" bIns="0" anchor="t"/>
          <a:lstStyle/>
          <a:p>
            <a:pPr marL="457200" marR="0" indent="-274320" algn="just">
              <a:lnSpc>
                <a:spcPts val="1600"/>
              </a:lnSpc>
              <a:spcAft>
                <a:spcPts val="0"/>
              </a:spcAft>
            </a:pPr>
            <a:r>
              <a:rPr lang="it-IT" sz="1050" spc="0" dirty="0">
                <a:solidFill>
                  <a:srgbClr val="000000"/>
                </a:solidFill>
                <a:latin typeface="Times New Roman" panose="02020603050405020304" pitchFamily="1"/>
              </a:rPr>
              <a:t>Ø </a:t>
            </a:r>
            <a:r>
              <a:rPr lang="it-IT" sz="1100" spc="0" dirty="0">
                <a:solidFill>
                  <a:srgbClr val="000000"/>
                </a:solidFill>
                <a:latin typeface="Bookman Old Style" panose="02020603050405020304" pitchFamily="1"/>
              </a:rPr>
              <a:t>Enti pubblici economici, ordini professionali, società in controllo pubblico ed altri enti di diritto privato assimilati;</a:t>
            </a:r>
            <a:r>
              <a:rPr lang="it-IT" sz="1100" spc="0" baseline="30000" dirty="0">
                <a:solidFill>
                  <a:srgbClr val="000000"/>
                </a:solidFill>
                <a:latin typeface="Bookman Old Style" panose="02020603050405020304" pitchFamily="1"/>
              </a:rPr>
              <a:t>3</a:t>
            </a:r>
            <a:r>
              <a:rPr lang="it-IT" sz="100" spc="0" dirty="0">
                <a:solidFill>
                  <a:srgbClr val="000000"/>
                </a:solidFill>
                <a:latin typeface="Bookman Old Style" panose="02020603050405020304" pitchFamily="1"/>
              </a:rPr>
              <a:t> </a:t>
            </a:r>
          </a:p>
          <a:p>
            <a:pPr marL="182880" marR="0" indent="0" algn="l">
              <a:lnSpc>
                <a:spcPts val="1300"/>
              </a:lnSpc>
              <a:spcBef>
                <a:spcPts val="1225"/>
              </a:spcBef>
              <a:spcAft>
                <a:spcPts val="0"/>
              </a:spcAft>
            </a:pPr>
            <a:r>
              <a:rPr lang="it-IT" sz="1050" spc="5" dirty="0">
                <a:solidFill>
                  <a:srgbClr val="000000"/>
                </a:solidFill>
                <a:latin typeface="Times New Roman" panose="02020603050405020304" pitchFamily="1"/>
              </a:rPr>
              <a:t>Ø </a:t>
            </a:r>
            <a:r>
              <a:rPr lang="it-IT" sz="1100" spc="5" dirty="0">
                <a:solidFill>
                  <a:srgbClr val="000000"/>
                </a:solidFill>
                <a:latin typeface="Bookman Old Style" panose="02020603050405020304" pitchFamily="1"/>
              </a:rPr>
              <a:t>Società in partecipazione pubblica ed altri enti di diritto privato assimilati</a:t>
            </a:r>
            <a:r>
              <a:rPr lang="it-IT" sz="1100" spc="5" baseline="30000" dirty="0">
                <a:solidFill>
                  <a:srgbClr val="000000"/>
                </a:solidFill>
                <a:latin typeface="Bookman Old Style" panose="02020603050405020304" pitchFamily="1"/>
              </a:rPr>
              <a:t>4</a:t>
            </a:r>
            <a:r>
              <a:rPr lang="it-IT" sz="100" spc="5" dirty="0">
                <a:solidFill>
                  <a:srgbClr val="000000"/>
                </a:solidFill>
                <a:latin typeface="Bookman Old Style" panose="02020603050405020304" pitchFamily="1"/>
              </a:rPr>
              <a:t> </a:t>
            </a:r>
          </a:p>
          <a:p>
            <a:pPr marL="0" marR="0" indent="0" algn="l">
              <a:lnSpc>
                <a:spcPts val="1300"/>
              </a:lnSpc>
              <a:spcBef>
                <a:spcPts val="4420"/>
              </a:spcBef>
              <a:spcAft>
                <a:spcPts val="0"/>
              </a:spcAft>
            </a:pPr>
            <a:r>
              <a:rPr lang="it-IT" sz="1100" b="1" i="1" spc="-5" dirty="0">
                <a:solidFill>
                  <a:srgbClr val="000000"/>
                </a:solidFill>
                <a:latin typeface="Bookman Old Style" panose="02020603050405020304" pitchFamily="1"/>
              </a:rPr>
              <a:t>1.2 Ambito oggettivo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L’accesso civico generalizzato è esercitabile relativamente </a:t>
            </a:r>
            <a:r>
              <a:rPr lang="it-IT" sz="1100" spc="0" dirty="0">
                <a:solidFill>
                  <a:srgbClr val="FF0000"/>
                </a:solidFill>
                <a:latin typeface="Bookman Old Style" panose="02020603050405020304" pitchFamily="1"/>
              </a:rPr>
              <a:t>ai dati e ai documenti detenuti dalle pubbliche amministrazioni, ulteriori rispetto a quelli oggetto di pubblicazione</a:t>
            </a:r>
            <a:r>
              <a:rPr lang="it-IT" sz="1100" spc="0" dirty="0">
                <a:solidFill>
                  <a:srgbClr val="000000"/>
                </a:solidFill>
                <a:latin typeface="Bookman Old Style" panose="02020603050405020304" pitchFamily="1"/>
              </a:rPr>
              <a:t>, </a:t>
            </a:r>
            <a:r>
              <a:rPr lang="it-IT" sz="1100" spc="0" dirty="0">
                <a:solidFill>
                  <a:srgbClr val="FF0000"/>
                </a:solidFill>
                <a:latin typeface="Bookman Old Style" panose="02020603050405020304" pitchFamily="1"/>
              </a:rPr>
              <a:t>ossia per i quali non sussista uno specifico obbligo di pubblicazione. </a:t>
            </a:r>
          </a:p>
          <a:p>
            <a:pPr marL="0" marR="0" indent="0" algn="just">
              <a:lnSpc>
                <a:spcPts val="1900"/>
              </a:lnSpc>
              <a:spcBef>
                <a:spcPts val="585"/>
              </a:spcBef>
              <a:spcAft>
                <a:spcPts val="0"/>
              </a:spcAft>
            </a:pPr>
            <a:r>
              <a:rPr lang="it-IT" sz="1100" spc="0" dirty="0">
                <a:solidFill>
                  <a:srgbClr val="000000"/>
                </a:solidFill>
                <a:latin typeface="Bookman Old Style" panose="02020603050405020304" pitchFamily="1"/>
              </a:rPr>
              <a:t>Dalla lettura dell’art. 5 bis del decreto trasparenza, come introdotto dal d.lgs. n. 97/2016, si evince, inoltre, che oggetto dell’accesso possono essere anche le informazioni detenute dalle p.a. e dagli altri soggetti indicati al punto 1.1. </a:t>
            </a:r>
          </a:p>
          <a:p>
            <a:pPr marL="0" marR="0" indent="0" algn="l">
              <a:lnSpc>
                <a:spcPts val="1300"/>
              </a:lnSpc>
              <a:spcBef>
                <a:spcPts val="4415"/>
              </a:spcBef>
              <a:spcAft>
                <a:spcPts val="0"/>
              </a:spcAft>
            </a:pPr>
            <a:r>
              <a:rPr lang="it-IT" sz="1100" b="1" i="1" spc="0" dirty="0">
                <a:solidFill>
                  <a:srgbClr val="000000"/>
                </a:solidFill>
                <a:latin typeface="Bookman Old Style" panose="02020603050405020304" pitchFamily="1"/>
              </a:rPr>
              <a:t>2. Le tipologie di accesso ad atti e documenti </a:t>
            </a:r>
          </a:p>
          <a:p>
            <a:pPr marL="0" marR="0" indent="0" algn="l">
              <a:lnSpc>
                <a:spcPts val="1300"/>
              </a:lnSpc>
              <a:spcBef>
                <a:spcPts val="1415"/>
              </a:spcBef>
              <a:spcAft>
                <a:spcPts val="0"/>
              </a:spcAft>
            </a:pPr>
            <a:r>
              <a:rPr lang="it-IT" sz="1100" b="1" i="1" spc="0" dirty="0">
                <a:solidFill>
                  <a:srgbClr val="000000"/>
                </a:solidFill>
                <a:latin typeface="Bookman Old Style" panose="02020603050405020304" pitchFamily="1"/>
              </a:rPr>
              <a:t>2.1. L’accesso “generalizzato”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Il rinnovato art. 5, c. 2, </a:t>
            </a:r>
            <a:r>
              <a:rPr lang="it-IT" sz="1100" spc="0" dirty="0" err="1">
                <a:solidFill>
                  <a:srgbClr val="000000"/>
                </a:solidFill>
                <a:latin typeface="Bookman Old Style" panose="02020603050405020304" pitchFamily="1"/>
              </a:rPr>
              <a:t>D.Lgs.</a:t>
            </a:r>
            <a:r>
              <a:rPr lang="it-IT" sz="1100" spc="0" dirty="0">
                <a:solidFill>
                  <a:srgbClr val="000000"/>
                </a:solidFill>
                <a:latin typeface="Bookman Old Style" panose="02020603050405020304" pitchFamily="1"/>
              </a:rPr>
              <a:t> n. 33/2013, regola la nuova forma di accesso civico cd. “generalizzato”, caratterizzato dallo “</a:t>
            </a:r>
            <a:r>
              <a:rPr lang="it-IT" sz="1100" i="1" spc="0" dirty="0">
                <a:solidFill>
                  <a:srgbClr val="000000"/>
                </a:solidFill>
                <a:latin typeface="Bookman Old Style" panose="02020603050405020304" pitchFamily="1"/>
              </a:rPr>
              <a:t>scopo di favorire forme diffuse di controllo sul perseguimento delle funzioni istituzionali e sull'utilizzo delle risorse pubbliche e di promuovere la partecipazione al dibattito pubblico</a:t>
            </a:r>
            <a:r>
              <a:rPr lang="it-IT" sz="1100" spc="0" dirty="0">
                <a:solidFill>
                  <a:srgbClr val="000000"/>
                </a:solidFill>
                <a:latin typeface="Bookman Old Style" panose="02020603050405020304" pitchFamily="1"/>
              </a:rPr>
              <a:t>”. </a:t>
            </a:r>
          </a:p>
          <a:p>
            <a:pPr marL="0" marR="0" indent="0" algn="just">
              <a:lnSpc>
                <a:spcPts val="1900"/>
              </a:lnSpc>
              <a:spcBef>
                <a:spcPts val="590"/>
              </a:spcBef>
              <a:spcAft>
                <a:spcPts val="3950"/>
              </a:spcAft>
            </a:pPr>
            <a:r>
              <a:rPr lang="it-IT" sz="1100" spc="10" dirty="0">
                <a:solidFill>
                  <a:srgbClr val="000000"/>
                </a:solidFill>
                <a:latin typeface="Bookman Old Style" panose="02020603050405020304" pitchFamily="1"/>
              </a:rPr>
              <a:t>A tali fini è quindi disposto che “</a:t>
            </a:r>
            <a:r>
              <a:rPr lang="it-IT" sz="1100" i="1" spc="10" dirty="0">
                <a:solidFill>
                  <a:srgbClr val="000000"/>
                </a:solidFill>
                <a:latin typeface="Bookman Old Style" panose="02020603050405020304" pitchFamily="1"/>
              </a:rPr>
              <a:t>chiunque ha diritto di accedere ai dati e ai documenti detenuti dalle pubbliche amministrazioni, ulteriori rispetto a quelli oggetto di pubblicazione”</a:t>
            </a:r>
            <a:r>
              <a:rPr lang="it-IT" sz="1100" spc="10" dirty="0">
                <a:solidFill>
                  <a:srgbClr val="000000"/>
                </a:solidFill>
                <a:latin typeface="Bookman Old Style" panose="02020603050405020304" pitchFamily="1"/>
              </a:rPr>
              <a:t>. </a:t>
            </a:r>
          </a:p>
        </p:txBody>
      </p:sp>
      <p:sp>
        <p:nvSpPr>
          <p:cNvPr id="28" name="Segnaposto testo 27"/>
          <p:cNvSpPr>
            <a:spLocks noGrp="1"/>
          </p:cNvSpPr>
          <p:nvPr>
            <p:ph type="body" idx="10"/>
          </p:nvPr>
        </p:nvSpPr>
        <p:spPr>
          <a:xfrm>
            <a:off x="704850" y="7237095"/>
            <a:ext cx="6155690" cy="2366645"/>
          </a:xfrm>
          <a:prstGeom prst="rect">
            <a:avLst/>
          </a:prstGeom>
          <a:noFill/>
          <a:ln w="0" cmpd="sng">
            <a:noFill/>
            <a:prstDash val="solid"/>
          </a:ln>
        </p:spPr>
        <p:txBody>
          <a:bodyPr vert="horz" lIns="0" tIns="86360" rIns="0" bIns="0" anchor="t"/>
          <a:lstStyle/>
          <a:p>
            <a:pPr marL="0" marR="0" indent="0" algn="l">
              <a:lnSpc>
                <a:spcPts val="1100"/>
              </a:lnSpc>
              <a:spcAft>
                <a:spcPts val="0"/>
              </a:spcAft>
            </a:pPr>
            <a:r>
              <a:rPr lang="it-IT" sz="600" spc="0">
                <a:solidFill>
                  <a:srgbClr val="000000"/>
                </a:solidFill>
                <a:latin typeface="Bookman Old Style" panose="02020603050405020304" pitchFamily="1"/>
              </a:rPr>
              <a:t>3 </a:t>
            </a:r>
            <a:r>
              <a:rPr lang="it-IT" sz="900" spc="0">
                <a:solidFill>
                  <a:srgbClr val="000000"/>
                </a:solidFill>
                <a:latin typeface="Bookman Old Style" panose="02020603050405020304" pitchFamily="1"/>
              </a:rPr>
              <a:t>La disciplina prevista per le pubbliche amministrazioni è estesa, “</a:t>
            </a:r>
            <a:r>
              <a:rPr lang="it-IT" sz="900" i="1" spc="0">
                <a:solidFill>
                  <a:srgbClr val="000000"/>
                </a:solidFill>
                <a:latin typeface="Bookman Old Style" panose="02020603050405020304" pitchFamily="1"/>
              </a:rPr>
              <a:t>in quanto compatibile</a:t>
            </a:r>
            <a:r>
              <a:rPr lang="it-IT" sz="900" spc="0">
                <a:solidFill>
                  <a:srgbClr val="000000"/>
                </a:solidFill>
                <a:latin typeface="Bookman Old Style" panose="02020603050405020304" pitchFamily="1"/>
              </a:rPr>
              <a:t>”, anche a: </a:t>
            </a:r>
          </a:p>
          <a:p>
            <a:pPr marL="0" marR="0" indent="182880" algn="l">
              <a:lnSpc>
                <a:spcPts val="1000"/>
              </a:lnSpc>
              <a:spcBef>
                <a:spcPts val="0"/>
              </a:spcBef>
              <a:spcAft>
                <a:spcPts val="0"/>
              </a:spcAft>
              <a:buFont typeface="Bookman Old Style"/>
              <a:buAutoNum type="alphaLcPeriod"/>
            </a:pPr>
            <a:r>
              <a:rPr lang="it-IT" sz="900" spc="0">
                <a:solidFill>
                  <a:srgbClr val="000000"/>
                </a:solidFill>
                <a:latin typeface="Bookman Old Style" panose="02020603050405020304" pitchFamily="1"/>
              </a:rPr>
              <a:t>enti pubblici economici e ordini professionali; </a:t>
            </a:r>
          </a:p>
          <a:p>
            <a:pPr marL="0" marR="0" indent="182880" algn="just">
              <a:lnSpc>
                <a:spcPts val="1100"/>
              </a:lnSpc>
              <a:spcBef>
                <a:spcPts val="5"/>
              </a:spcBef>
              <a:spcAft>
                <a:spcPts val="0"/>
              </a:spcAft>
              <a:buFont typeface="Bookman Old Style"/>
              <a:buAutoNum type="alphaLcPeriod"/>
            </a:pPr>
            <a:r>
              <a:rPr lang="it-IT" sz="900" spc="10">
                <a:solidFill>
                  <a:srgbClr val="000000"/>
                </a:solidFill>
                <a:latin typeface="Bookman Old Style" panose="02020603050405020304" pitchFamily="1"/>
              </a:rPr>
              <a:t>società in controllo pubblico come definite dal decreto legislativo emanato in attuazione dell’art. 18 della legge 7 agosto 2015, n. 124 (d.lgs. 175/2016 c.d. Testo unico in materia di società a partecipazione pubblica). </a:t>
            </a:r>
          </a:p>
          <a:p>
            <a:pPr marL="0" marR="0" indent="182880" algn="just">
              <a:lnSpc>
                <a:spcPts val="1100"/>
              </a:lnSpc>
              <a:spcBef>
                <a:spcPts val="5"/>
              </a:spcBef>
              <a:spcAft>
                <a:spcPts val="0"/>
              </a:spcAft>
              <a:buFont typeface="Bookman Old Style"/>
              <a:buAutoNum type="alphaLcPeriod"/>
            </a:pPr>
            <a:r>
              <a:rPr lang="it-IT" sz="900" spc="0">
                <a:solidFill>
                  <a:srgbClr val="000000"/>
                </a:solidFill>
                <a:latin typeface="Bookman Old Style" panose="02020603050405020304" pitchFamily="1"/>
              </a:rPr>
              <a:t>associazioni, fondazioni e enti di diritto privato comunque denominati, anche privi di personalità giuridica, con bilancio superiore a cinquecentomila euro, la cui attività sia finanziata in modo maggioritario per almeno due esercizi finanziari consecutivi nell’ultimo triennio da pubbliche amministrazioni e in cui la totalità dei titolari o dei componenti dell’organo d’amministrazione o di indirizzo sia designata da pubbliche amministrazioni. </a:t>
            </a:r>
          </a:p>
          <a:p>
            <a:pPr marL="0" marR="0" indent="0" algn="just">
              <a:lnSpc>
                <a:spcPts val="1000"/>
              </a:lnSpc>
              <a:spcBef>
                <a:spcPts val="0"/>
              </a:spcBef>
              <a:spcAft>
                <a:spcPts val="15"/>
              </a:spcAft>
            </a:pPr>
            <a:r>
              <a:rPr lang="it-IT" sz="600" spc="0">
                <a:solidFill>
                  <a:srgbClr val="000000"/>
                </a:solidFill>
                <a:latin typeface="Bookman Old Style" panose="02020603050405020304" pitchFamily="1"/>
              </a:rPr>
              <a:t>4 </a:t>
            </a:r>
            <a:r>
              <a:rPr lang="it-IT" sz="900" spc="0">
                <a:solidFill>
                  <a:srgbClr val="000000"/>
                </a:solidFill>
                <a:latin typeface="Bookman Old Style" panose="02020603050405020304" pitchFamily="1"/>
              </a:rPr>
              <a:t>La disciplina prevista per i soggetti precedenti si applica, sempre in quanto compatibile, e limitatamente ai dati e ai documenti inerenti all'attività di pubblico interesse disciplinata dal diritto nazionale o dell'Unione europea, alle società in partecipazione pubblica, come definite dal d.lgs. n. 175/2016 (Testo unico in materia di società a partecipazione pubblica) nonché alle associazioni, alle fondazioni e agli enti di diritto privato, anche privi di personalità giuridica, con bilancio superiore a cinquecentomila euro, che esercitano funzioni amministrative, attività di produzione di beni e servizi a favore delle amministrazioni pubbliche o di gestione di servizi pubblici. </a:t>
            </a:r>
          </a:p>
        </p:txBody>
      </p:sp>
      <p:sp>
        <p:nvSpPr>
          <p:cNvPr id="29" name="Segnaposto testo 28"/>
          <p:cNvSpPr>
            <a:spLocks noGrp="1"/>
          </p:cNvSpPr>
          <p:nvPr>
            <p:ph type="body" idx="10"/>
          </p:nvPr>
        </p:nvSpPr>
        <p:spPr>
          <a:xfrm>
            <a:off x="3686175" y="9603740"/>
            <a:ext cx="183515" cy="160020"/>
          </a:xfrm>
          <a:prstGeom prst="rect">
            <a:avLst/>
          </a:prstGeom>
          <a:noFill/>
          <a:ln w="0" cmpd="sng">
            <a:noFill/>
            <a:prstDash val="solid"/>
          </a:ln>
        </p:spPr>
        <p:txBody>
          <a:bodyPr vert="horz" lIns="0" tIns="635" rIns="0" bIns="0" anchor="t"/>
          <a:lstStyle/>
          <a:p>
            <a:pPr marL="0" marR="0" indent="0" algn="l">
              <a:lnSpc>
                <a:spcPts val="1200"/>
              </a:lnSpc>
              <a:spcAft>
                <a:spcPts val="0"/>
              </a:spcAft>
            </a:pPr>
            <a:r>
              <a:rPr lang="it-IT" sz="1100" spc="0" dirty="0">
                <a:solidFill>
                  <a:srgbClr val="000000"/>
                </a:solidFill>
                <a:latin typeface="Calibri" panose="02020603050405020304" pitchFamily="1"/>
              </a:rPr>
              <a:t>5 </a:t>
            </a:r>
          </a:p>
        </p:txBody>
      </p:sp>
      <p:cxnSp>
        <p:nvCxnSpPr>
          <p:cNvPr id="30" name="Connettore 1 29"/>
          <p:cNvCxnSpPr/>
          <p:nvPr/>
        </p:nvCxnSpPr>
        <p:spPr>
          <a:xfrm>
            <a:off x="704850" y="7242175"/>
            <a:ext cx="1847215" cy="0"/>
          </a:xfrm>
          <a:prstGeom prst="line">
            <a:avLst/>
          </a:prstGeom>
          <a:ln w="8890" cmpd="sng">
            <a:solidFill>
              <a:srgbClr val="000000"/>
            </a:solidFill>
          </a:ln>
        </p:spPr>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90" name="Image.jpg"/>
          <p:cNvPicPr/>
          <p:nvPr/>
        </p:nvPicPr>
        <p:blipFill>
          <a:blip r:embed="rId2"/>
          <a:stretch>
            <a:fillRect/>
          </a:stretch>
        </p:blipFill>
        <p:spPr>
          <a:xfrm>
            <a:off x="3437890" y="487680"/>
            <a:ext cx="487680" cy="536575"/>
          </a:xfrm>
          <a:prstGeom prst="rect">
            <a:avLst/>
          </a:prstGeom>
        </p:spPr>
      </p:pic>
      <p:sp>
        <p:nvSpPr>
          <p:cNvPr id="291" name="Segnaposto testo 290"/>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0" indent="0" algn="l">
              <a:lnSpc>
                <a:spcPts val="1400"/>
              </a:lnSpc>
              <a:spcBef>
                <a:spcPts val="4930"/>
              </a:spcBef>
              <a:spcAft>
                <a:spcPts val="0"/>
              </a:spcAft>
            </a:pPr>
            <a:r>
              <a:rPr lang="it-IT" sz="1200" i="1" spc="80">
                <a:solidFill>
                  <a:srgbClr val="4F81BC"/>
                </a:solidFill>
                <a:latin typeface="Garamond" panose="02020603050405020304" pitchFamily="1"/>
              </a:rPr>
              <a:t>7.3. Difesa e questioni militari </a:t>
            </a:r>
          </a:p>
          <a:p>
            <a:pPr marL="91440" marR="91440" indent="274320" algn="just">
              <a:lnSpc>
                <a:spcPts val="1200"/>
              </a:lnSpc>
              <a:spcBef>
                <a:spcPts val="1170"/>
              </a:spcBef>
              <a:spcAft>
                <a:spcPts val="0"/>
              </a:spcAft>
            </a:pPr>
            <a:r>
              <a:rPr lang="it-IT" sz="1100" spc="5">
                <a:solidFill>
                  <a:srgbClr val="000000"/>
                </a:solidFill>
                <a:latin typeface="Garamond" panose="02020603050405020304" pitchFamily="1"/>
              </a:rPr>
              <a:t>Il concetto di “difesa” trova fondamento nella individuazione di un interesse costituzionale superiore espressamente riconosciuto all’art. 52, co.1, della Costituzione e declinato con riferimento alla difesa della Patria. La Corte costituzionale ha rilevato che il dovere di difesa, nella sua ampia accezione, contempla in primo luogo il dovere militare, organizzato nelle Forze armate. In merito la Corte costituzionale ha ritenuto che sia “esclusivo” interesse dello Stato, con carattere unitario ed indivisibile, la difesa della integrità territoriale, della indipendenza e della sopravvivenza. L’impianto normativo riconosce alla funzione difesa quella specificità insita nella natura delle Forze armate, codificata a livello ordinamentale dal decreto legislativo n. 66 del 2010 e del relativo T.U. regolamentare (d.PR 90 del 2010) riguardanti l’organizzazione, le funzioni, le attività della Difesa. </a:t>
            </a:r>
          </a:p>
          <a:p>
            <a:pPr marL="91440" marR="91440" indent="274320" algn="just">
              <a:lnSpc>
                <a:spcPts val="1200"/>
              </a:lnSpc>
              <a:spcBef>
                <a:spcPts val="45"/>
              </a:spcBef>
              <a:spcAft>
                <a:spcPts val="0"/>
              </a:spcAft>
            </a:pPr>
            <a:r>
              <a:rPr lang="it-IT" sz="1100" spc="0">
                <a:solidFill>
                  <a:srgbClr val="000000"/>
                </a:solidFill>
                <a:latin typeface="Garamond" panose="02020603050405020304" pitchFamily="1"/>
              </a:rPr>
              <a:t>La difesa del territorio nazionale è oggetto di accordi di cooperazione e di trattati con la conseguente responsabilità dello Stato anche in sede internazionale. Così è oggetto di accordi internazionali tra Stati la installazione di opere difensive, di basi militari terrestri, marittime e aeronautiche che tiene conto di situazioni complessive che spesso esigono anche il segreto militare. Si tratta di attività che implicano decisioni esclusivamente statali quali la individuazione dei mezzi di difesa, delle linee generali di conservazione, di sviluppo e di capacità difensiva delle Forze Armate e tutto quanto ciò che, nei piani strategici, è diretto a garantire la sicurezza interna ed esterna dello Stato.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La natura delle attività e dell’organizzazione del sistema difesa implica particolare attenzione ai fini dell’accesso circa alcune attività relative sia all’area tecnico operativa, connesse con la pianificazione, l’impiego e l’addestramento delle Forze armate, sia all’area tecnico industriale, strettamente correlata al funzionamento della precedente area.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Si ricorda, in ogni caso, che una parte dell’attività relativa alla difesa e alle questioni militari è sottoposta, come anticipato nel § 6.2.1 , a vincoli di particolare riservatezza o segretezza. </a:t>
            </a:r>
          </a:p>
          <a:p>
            <a:pPr marL="91440" marR="0" indent="0" algn="l">
              <a:lnSpc>
                <a:spcPts val="1400"/>
              </a:lnSpc>
              <a:spcBef>
                <a:spcPts val="1305"/>
              </a:spcBef>
              <a:spcAft>
                <a:spcPts val="0"/>
              </a:spcAft>
            </a:pPr>
            <a:r>
              <a:rPr lang="it-IT" sz="1200" i="1" spc="85">
                <a:solidFill>
                  <a:srgbClr val="4F81BC"/>
                </a:solidFill>
                <a:latin typeface="Garamond" panose="02020603050405020304" pitchFamily="1"/>
              </a:rPr>
              <a:t>7.4. Relazioni internazionali </a:t>
            </a:r>
          </a:p>
          <a:p>
            <a:pPr marL="91440" marR="91440" indent="274320" algn="just">
              <a:lnSpc>
                <a:spcPts val="1200"/>
              </a:lnSpc>
              <a:spcBef>
                <a:spcPts val="1215"/>
              </a:spcBef>
              <a:spcAft>
                <a:spcPts val="0"/>
              </a:spcAft>
            </a:pPr>
            <a:r>
              <a:rPr lang="it-IT" sz="1100" spc="0">
                <a:solidFill>
                  <a:srgbClr val="000000"/>
                </a:solidFill>
                <a:latin typeface="Garamond" panose="02020603050405020304" pitchFamily="1"/>
              </a:rPr>
              <a:t>Per “relazioni internazionali” si intendono i rapporti intercorrenti tra Stati sovrani e, per estensione, ai rapporti tra i vari soggetti internazionali. In tal senso per Relazioni internazionali non si intende solo la politica estera di uno Stato, ma il “sistema internazionale”, nel quale operano vari attori a diversi livelli. Con l’espressione “politica estera” ci si riferisce, infatti, specificamente all’insieme dei programmi d’azione e dei comportamenti di un determinato attore internazionale nei confronti degli altri.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Secondo la giurisprudenza della Corte Costituzionale (cfr. sentenze n. 211/2006 e n. 131/2008), mentre i “rapporti internazionali” , sono astrattamente riferibili a singole relazioni, dotate di elementi di estraneità rispetto al nostro ordinamento, la “politica estera” concerne l'attività internazionale dello Stato unitariamente considerata in rapporto alle sue finalità ed al suo indirizzo.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A titolo esemplificativo si riportano alcuni atti relativi all’ambito delle relazioni internazionali meritevoli di attenzione ai fini dell’accesso generalizzato: </a:t>
            </a:r>
          </a:p>
          <a:p>
            <a:pPr marL="91440" marR="91440" indent="274320" algn="just">
              <a:lnSpc>
                <a:spcPts val="1200"/>
              </a:lnSpc>
              <a:spcBef>
                <a:spcPts val="20"/>
              </a:spcBef>
              <a:spcAft>
                <a:spcPts val="0"/>
              </a:spcAft>
              <a:tabLst>
                <a:tab pos="822960" algn="l"/>
              </a:tabLst>
            </a:pPr>
            <a:r>
              <a:rPr lang="it-IT" sz="1100" spc="0">
                <a:solidFill>
                  <a:srgbClr val="000000"/>
                </a:solidFill>
                <a:latin typeface="Garamond" panose="02020603050405020304" pitchFamily="1"/>
              </a:rPr>
              <a:t>- i documenti concernenti le procedure relative alla negoziazione ed alla stipula di accordi ed atti </a:t>
            </a:r>
            <a:r>
              <a:t/>
            </a:r>
            <a:br/>
            <a:r>
              <a:rPr lang="it-IT" sz="1100" spc="0">
                <a:solidFill>
                  <a:srgbClr val="000000"/>
                </a:solidFill>
                <a:latin typeface="Garamond" panose="02020603050405020304" pitchFamily="1"/>
              </a:rPr>
              <a:t>internazionali con altri Stati, ove vi sia la necessità non solo di tutelare la necessaria riservatezza degli atti inerenti i negoziati, ma anche per salvaguardare l’integrità degli stessi rapporti diplomatici con i Paesi interessati, che potrebbero essere pregiudicati se tali atti fossero resi accessibili; ciò sempre che gli stessi documenti od atti non siano stati pubblicati nel corso di conferenze internazionali; </a:t>
            </a:r>
          </a:p>
          <a:p>
            <a:pPr marL="365760" marR="0" indent="0" algn="l">
              <a:lnSpc>
                <a:spcPts val="1200"/>
              </a:lnSpc>
              <a:spcBef>
                <a:spcPts val="10"/>
              </a:spcBef>
              <a:spcAft>
                <a:spcPts val="0"/>
              </a:spcAft>
              <a:tabLst>
                <a:tab pos="822960" algn="l"/>
              </a:tabLst>
            </a:pPr>
            <a:r>
              <a:rPr lang="it-IT" sz="1100" spc="0">
                <a:solidFill>
                  <a:srgbClr val="000000"/>
                </a:solidFill>
                <a:latin typeface="Garamond" panose="02020603050405020304" pitchFamily="1"/>
              </a:rPr>
              <a:t>- i lavori preparatori e la documentazione predisposta in vista di incontri bilaterali e multilaterali; </a:t>
            </a:r>
          </a:p>
          <a:p>
            <a:pPr marL="365760" marR="0" indent="0" algn="l">
              <a:lnSpc>
                <a:spcPts val="1200"/>
              </a:lnSpc>
              <a:spcBef>
                <a:spcPts val="0"/>
              </a:spcBef>
              <a:spcAft>
                <a:spcPts val="0"/>
              </a:spcAft>
              <a:tabLst>
                <a:tab pos="822960" algn="l"/>
              </a:tabLst>
            </a:pPr>
            <a:r>
              <a:rPr lang="it-IT" sz="1100" spc="5">
                <a:solidFill>
                  <a:srgbClr val="000000"/>
                </a:solidFill>
                <a:latin typeface="Garamond" panose="02020603050405020304" pitchFamily="1"/>
              </a:rPr>
              <a:t>- i documenti di posizione interni ai negoziati UE, laddove siano suscettibili di compromettere la </a:t>
            </a:r>
          </a:p>
          <a:p>
            <a:pPr marL="91440" marR="0" indent="0" algn="l">
              <a:lnSpc>
                <a:spcPts val="1200"/>
              </a:lnSpc>
              <a:spcBef>
                <a:spcPts val="15"/>
              </a:spcBef>
              <a:spcAft>
                <a:spcPts val="0"/>
              </a:spcAft>
            </a:pPr>
            <a:r>
              <a:rPr lang="it-IT" sz="1100" spc="0">
                <a:solidFill>
                  <a:srgbClr val="000000"/>
                </a:solidFill>
                <a:latin typeface="Garamond" panose="02020603050405020304" pitchFamily="1"/>
              </a:rPr>
              <a:t>posizione italiana nei negoziati in corso, a meno che non vi sia un interesse prevalente alla divulgazione; </a:t>
            </a:r>
          </a:p>
          <a:p>
            <a:pPr marL="91440" marR="91440" indent="274320" algn="just">
              <a:lnSpc>
                <a:spcPts val="1200"/>
              </a:lnSpc>
              <a:spcBef>
                <a:spcPts val="0"/>
              </a:spcBef>
              <a:spcAft>
                <a:spcPts val="0"/>
              </a:spcAft>
              <a:tabLst>
                <a:tab pos="822960" algn="l"/>
              </a:tabLst>
            </a:pPr>
            <a:r>
              <a:rPr lang="it-IT" sz="1100" spc="0">
                <a:solidFill>
                  <a:srgbClr val="000000"/>
                </a:solidFill>
                <a:latin typeface="Garamond" panose="02020603050405020304" pitchFamily="1"/>
              </a:rPr>
              <a:t>- le comunicazioni, i rapporti ed i documenti provenienti dalle rappresentanze ed uffici consolari </a:t>
            </a:r>
            <a:r>
              <a:t/>
            </a:r>
            <a:br/>
            <a:r>
              <a:rPr lang="it-IT" sz="1100" spc="0">
                <a:solidFill>
                  <a:srgbClr val="000000"/>
                </a:solidFill>
                <a:latin typeface="Garamond" panose="02020603050405020304" pitchFamily="1"/>
              </a:rPr>
              <a:t>all’estero sulla situazione politica ed economica dei Paesi di accreditamento, nonché comunicazioni, rapporti e documenti provenienti dalle rappresentanze o delegazioni presso organizzazioni internazionali e fori multilaterali riguardanti l’attività di detti organismi; </a:t>
            </a:r>
          </a:p>
        </p:txBody>
      </p:sp>
      <p:sp>
        <p:nvSpPr>
          <p:cNvPr id="292" name="Segnaposto testo 291"/>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17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296" name="Image.jpg"/>
          <p:cNvPicPr/>
          <p:nvPr/>
        </p:nvPicPr>
        <p:blipFill>
          <a:blip r:embed="rId2"/>
          <a:stretch>
            <a:fillRect/>
          </a:stretch>
        </p:blipFill>
        <p:spPr>
          <a:xfrm>
            <a:off x="3437890" y="487680"/>
            <a:ext cx="487680" cy="536575"/>
          </a:xfrm>
          <a:prstGeom prst="rect">
            <a:avLst/>
          </a:prstGeom>
        </p:spPr>
      </p:pic>
      <p:sp>
        <p:nvSpPr>
          <p:cNvPr id="297" name="Segnaposto testo 296"/>
          <p:cNvSpPr>
            <a:spLocks noGrp="1"/>
          </p:cNvSpPr>
          <p:nvPr>
            <p:ph type="body" idx="10"/>
          </p:nvPr>
        </p:nvSpPr>
        <p:spPr>
          <a:xfrm>
            <a:off x="793115"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tabLst>
                <a:tab pos="822960" algn="l"/>
              </a:tabLst>
            </a:pPr>
            <a:r>
              <a:rPr lang="it-IT" sz="1100" spc="35">
                <a:solidFill>
                  <a:srgbClr val="000000"/>
                </a:solidFill>
                <a:latin typeface="Garamond" panose="02020603050405020304" pitchFamily="1"/>
              </a:rPr>
              <a:t>- i carteggi scambiati dall’amministrazione con i rappresentanti degli Stati esteri in Italia ed </a:t>
            </a:r>
          </a:p>
          <a:p>
            <a:pPr marL="91440" marR="0" indent="0" algn="l">
              <a:lnSpc>
                <a:spcPts val="1200"/>
              </a:lnSpc>
              <a:spcBef>
                <a:spcPts val="0"/>
              </a:spcBef>
              <a:spcAft>
                <a:spcPts val="0"/>
              </a:spcAft>
            </a:pPr>
            <a:r>
              <a:rPr lang="it-IT" sz="1100" spc="0">
                <a:solidFill>
                  <a:srgbClr val="000000"/>
                </a:solidFill>
                <a:latin typeface="Garamond" panose="02020603050405020304" pitchFamily="1"/>
              </a:rPr>
              <a:t>esponenti dei Governi e delle amministrazioni degli Stati esteri. </a:t>
            </a:r>
          </a:p>
          <a:p>
            <a:pPr marL="365760" marR="0" indent="0" algn="l">
              <a:lnSpc>
                <a:spcPts val="1200"/>
              </a:lnSpc>
              <a:spcBef>
                <a:spcPts val="10"/>
              </a:spcBef>
              <a:spcAft>
                <a:spcPts val="0"/>
              </a:spcAft>
            </a:pPr>
            <a:r>
              <a:rPr lang="it-IT" sz="1100" spc="0">
                <a:solidFill>
                  <a:srgbClr val="000000"/>
                </a:solidFill>
                <a:latin typeface="Garamond" panose="02020603050405020304" pitchFamily="1"/>
              </a:rPr>
              <a:t>Al fine dell’identificazione dell’interesse alla tutela delle relazioni internazionali possono rilevare anche: </a:t>
            </a:r>
          </a:p>
          <a:p>
            <a:pPr marL="91440" marR="91440" indent="274320" algn="just">
              <a:lnSpc>
                <a:spcPts val="1200"/>
              </a:lnSpc>
              <a:spcBef>
                <a:spcPts val="0"/>
              </a:spcBef>
              <a:spcAft>
                <a:spcPts val="0"/>
              </a:spcAft>
              <a:tabLst>
                <a:tab pos="822960" algn="l"/>
              </a:tabLst>
            </a:pPr>
            <a:r>
              <a:rPr lang="it-IT" sz="1100" spc="-5">
                <a:solidFill>
                  <a:srgbClr val="000000"/>
                </a:solidFill>
                <a:latin typeface="Garamond" panose="02020603050405020304" pitchFamily="1"/>
              </a:rPr>
              <a:t>- la tutela della sicurezza delle Rappresentanze diplomatico-consolari e delle OO.II, della sicurezza </a:t>
            </a:r>
            <a:r>
              <a:t/>
            </a:r>
            <a:br/>
            <a:r>
              <a:rPr lang="it-IT" sz="1100" spc="-5">
                <a:solidFill>
                  <a:srgbClr val="000000"/>
                </a:solidFill>
                <a:latin typeface="Garamond" panose="02020603050405020304" pitchFamily="1"/>
              </a:rPr>
              <a:t>delle Alte Personalità in visita, il libero espletamento della sovranità degli altri Stati ma anche della sovranità nazionale come disciplinati nelle norme di diritto internazionale e da norme interne, quali ad esempio: </a:t>
            </a:r>
          </a:p>
          <a:p>
            <a:pPr marL="640080" marR="91440" indent="-274320" algn="just">
              <a:lnSpc>
                <a:spcPts val="1200"/>
              </a:lnSpc>
              <a:spcBef>
                <a:spcPts val="5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Convenzione di Vienna del 1961 sulle relazioni diplomatiche (in particolare gli artt. 22-37) e relativa legge nazionale di ratifica; </a:t>
            </a:r>
          </a:p>
          <a:p>
            <a:pPr marL="640080" marR="91440" indent="-274320" algn="just">
              <a:lnSpc>
                <a:spcPts val="1200"/>
              </a:lnSpc>
              <a:spcBef>
                <a:spcPts val="5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Convenzione di Vienna del 1963 sulle relazioni consolari (in particolare gli artt. 31-41 e 49-50) e relativa legge nazionale di ratifica; </a:t>
            </a:r>
          </a:p>
          <a:p>
            <a:pPr marL="640080" marR="91440" indent="-274320" algn="just">
              <a:lnSpc>
                <a:spcPts val="1200"/>
              </a:lnSpc>
              <a:spcBef>
                <a:spcPts val="30"/>
              </a:spcBef>
              <a:spcAft>
                <a:spcPts val="0"/>
              </a:spcAft>
            </a:pPr>
            <a:r>
              <a:rPr lang="it-IT" sz="1200" spc="0">
                <a:solidFill>
                  <a:srgbClr val="000000"/>
                </a:solidFill>
                <a:latin typeface="Tahoma" panose="02020603050405020304" pitchFamily="2"/>
              </a:rPr>
              <a:t>V' </a:t>
            </a:r>
            <a:r>
              <a:rPr lang="it-IT" sz="1100" spc="0">
                <a:solidFill>
                  <a:srgbClr val="000000"/>
                </a:solidFill>
                <a:latin typeface="Garamond" panose="02020603050405020304" pitchFamily="1"/>
              </a:rPr>
              <a:t>Accordi di Sede con le Organizzazioni Internazionali che hanno sede in Italia - con particolare riguardo alle norme sulla sicurezza e inviolabilità della Sede, delle comunicazioni, dei vertici delle organizzazioni e dei loro funzionari nonché ai privilegi e immunità - e relative leggi nazionali di ratifica. </a:t>
            </a:r>
          </a:p>
          <a:p>
            <a:pPr marL="91440" marR="0" indent="0" algn="l">
              <a:lnSpc>
                <a:spcPts val="1200"/>
              </a:lnSpc>
              <a:spcBef>
                <a:spcPts val="1505"/>
              </a:spcBef>
              <a:spcAft>
                <a:spcPts val="0"/>
              </a:spcAft>
            </a:pPr>
            <a:r>
              <a:rPr lang="it-IT" sz="1150" i="1" spc="90">
                <a:solidFill>
                  <a:srgbClr val="4F81BC"/>
                </a:solidFill>
                <a:latin typeface="Garamond" panose="02020603050405020304" pitchFamily="1"/>
              </a:rPr>
              <a:t>7.5. Politica e stabilità finanziaria ed economica dello Stato </a:t>
            </a:r>
          </a:p>
          <a:p>
            <a:pPr marL="91440" marR="91440" indent="274320" algn="just">
              <a:lnSpc>
                <a:spcPts val="1200"/>
              </a:lnSpc>
              <a:spcBef>
                <a:spcPts val="1190"/>
              </a:spcBef>
              <a:spcAft>
                <a:spcPts val="0"/>
              </a:spcAft>
            </a:pPr>
            <a:r>
              <a:rPr lang="it-IT" sz="1100" spc="0">
                <a:solidFill>
                  <a:srgbClr val="000000"/>
                </a:solidFill>
                <a:latin typeface="Garamond" panose="02020603050405020304" pitchFamily="1"/>
              </a:rPr>
              <a:t>La definizione del concetto di politica e stabilità finanziaria evoca quanto già previsto dall’art. 24 comma 6 lett. b) legge 241/1990 relativamente ai “</a:t>
            </a:r>
            <a:r>
              <a:rPr lang="it-IT" sz="1150" i="1" spc="0">
                <a:solidFill>
                  <a:srgbClr val="000000"/>
                </a:solidFill>
                <a:latin typeface="Garamond" panose="02020603050405020304" pitchFamily="1"/>
              </a:rPr>
              <a:t>processi di formazione, di determinazione e di attuazione della politica monetaria e valutaria</a:t>
            </a:r>
            <a:r>
              <a:rPr lang="it-IT" sz="1100" spc="0">
                <a:solidFill>
                  <a:srgbClr val="000000"/>
                </a:solidFill>
                <a:latin typeface="Garamond" panose="02020603050405020304" pitchFamily="1"/>
              </a:rPr>
              <a:t>”. Il concetto è contiguo anche a quello delineato dall’ art. 4 comma 1 lett. a) del Regolamento Ce 1049/2001 relativamente alla tutela della “</a:t>
            </a:r>
            <a:r>
              <a:rPr lang="it-IT" sz="1150" i="1" spc="0">
                <a:solidFill>
                  <a:srgbClr val="000000"/>
                </a:solidFill>
                <a:latin typeface="Garamond" panose="02020603050405020304" pitchFamily="1"/>
              </a:rPr>
              <a:t>politica finanziaria, monetaria o economica della Comunità o di uno Stato membro</a:t>
            </a:r>
            <a:r>
              <a:rPr lang="it-IT" sz="1100" spc="0">
                <a:solidFill>
                  <a:srgbClr val="000000"/>
                </a:solidFill>
                <a:latin typeface="Garamond" panose="02020603050405020304" pitchFamily="1"/>
              </a:rPr>
              <a:t>”. </a:t>
            </a:r>
          </a:p>
          <a:p>
            <a:pPr marL="91440" marR="91440" indent="274320" algn="just">
              <a:lnSpc>
                <a:spcPts val="1200"/>
              </a:lnSpc>
              <a:spcBef>
                <a:spcPts val="25"/>
              </a:spcBef>
              <a:spcAft>
                <a:spcPts val="0"/>
              </a:spcAft>
            </a:pPr>
            <a:r>
              <a:rPr lang="it-IT" sz="1100" spc="5">
                <a:solidFill>
                  <a:srgbClr val="000000"/>
                </a:solidFill>
                <a:latin typeface="Garamond" panose="02020603050405020304" pitchFamily="1"/>
              </a:rPr>
              <a:t>Si ritiene quindi che meritino particolare attenzione ai fini dell’accesso generalizzato gli atti relativi ai processi di formazione e determinazione della politica monetaria e valutaria la cui pubblicazione possa comportare turbative sui mercati valutari e dei capitali nonché gli atti relativi al fabbisogno del bilancio dello Stato, alla politica fiscale ed all’emissione dei titoli di debito pubblico, materie interconnesse con la politica finanziaria ed economica dello Stato. L’eventuale esigenza di riservatezza, in tali casi, è connessa alla necessità di evitare che la conoscenza di taluni documenti possa creare situazioni di vantaggio a favore di alcuni o causare turbamenti dei mercati finanziari; a tale proposito si ricorda che la manipolazione dei mercati, anche finanziari, è condotta illecita disciplinata dal codice penale (art. 501 reato di aggiotaggio) e dal codice civile (art. 2637).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Il nucleo degli interessi sottesi a tale limitazione all’accesso assurge a carattere costituzionale e sovranazionale: infatti gli equilibri di finanza pubblica sono tutelati dagli artt. 81, 97, 117 commi 2 e 3 e 119 Costituzione; contestualmente alla crescita dell’Europa quale entità volta anche all’armonizzazione ed al coordinamento delle politiche finanziarie, il concetto di equilibrio di finanza pubblica si è evoluto, con la codificazione in sede di Trattato, del concetto di stabilità economica- finanziaria, rispetto al quale lo Stato ha poteri di disciplina generale e di coordinamento. </a:t>
            </a:r>
          </a:p>
          <a:p>
            <a:pPr marL="91440" marR="91440" indent="274320" algn="just">
              <a:lnSpc>
                <a:spcPts val="1200"/>
              </a:lnSpc>
              <a:spcBef>
                <a:spcPts val="5"/>
              </a:spcBef>
              <a:spcAft>
                <a:spcPts val="0"/>
              </a:spcAft>
            </a:pPr>
            <a:r>
              <a:rPr lang="it-IT" sz="1100" spc="0">
                <a:solidFill>
                  <a:srgbClr val="000000"/>
                </a:solidFill>
                <a:latin typeface="Garamond" panose="02020603050405020304" pitchFamily="1"/>
              </a:rPr>
              <a:t>Nel concetto di politica economica rientrano le scelte di bilancio, gli atti relativi al fabbisogno del bilancio dello Stato, alla politica fiscale ed all’emissione dei titoli di debito pubblico. </a:t>
            </a:r>
          </a:p>
          <a:p>
            <a:pPr marL="91440" marR="91440" indent="274320" algn="just">
              <a:lnSpc>
                <a:spcPts val="1200"/>
              </a:lnSpc>
              <a:spcBef>
                <a:spcPts val="15"/>
              </a:spcBef>
              <a:spcAft>
                <a:spcPts val="6240"/>
              </a:spcAft>
            </a:pPr>
            <a:r>
              <a:rPr lang="it-IT" sz="1100" spc="0">
                <a:solidFill>
                  <a:srgbClr val="000000"/>
                </a:solidFill>
                <a:latin typeface="Garamond" panose="02020603050405020304" pitchFamily="1"/>
              </a:rPr>
              <a:t>Nel concetto di stabilità finanziaria rientra la gestione delle finanze pubbliche, la sostenibilità del debito pubblico, la capitalizzazione delle istituzioni finanziarie; andrà prestata particolare attenzione quindi, a tutte le informazioni (precipuamente in possesso di Banca d’Italia, Mef, Consob, Isvap) per la salvaguardia della stabilità del sistema finanziario italiano, la prevenzione e la gestione delle crisi finanziarie con potenziale effetto di natura sistemica, incluse quelle con ripercussioni rilevanti in altri paesi, attinenti a singole banche o imprese assicurative, gruppi bancari o assicurativi, conglomerati finanziari o altre istituzioni finanziarie in grado di avere effetti di contagio sul sistema finanziario italiano. </a:t>
            </a:r>
          </a:p>
        </p:txBody>
      </p:sp>
      <p:sp>
        <p:nvSpPr>
          <p:cNvPr id="298" name="Segnaposto testo 297"/>
          <p:cNvSpPr>
            <a:spLocks noGrp="1"/>
          </p:cNvSpPr>
          <p:nvPr>
            <p:ph type="body" idx="10"/>
          </p:nvPr>
        </p:nvSpPr>
        <p:spPr>
          <a:xfrm>
            <a:off x="6645910" y="9892030"/>
            <a:ext cx="25336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90">
                <a:solidFill>
                  <a:srgbClr val="000000"/>
                </a:solidFill>
                <a:latin typeface="Calibri" panose="02020603050405020304" pitchFamily="1"/>
              </a:rPr>
              <a:t>18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02" name="Image.jpg"/>
          <p:cNvPicPr/>
          <p:nvPr/>
        </p:nvPicPr>
        <p:blipFill>
          <a:blip r:embed="rId2"/>
          <a:stretch>
            <a:fillRect/>
          </a:stretch>
        </p:blipFill>
        <p:spPr>
          <a:xfrm>
            <a:off x="3437890" y="487680"/>
            <a:ext cx="487680" cy="536575"/>
          </a:xfrm>
          <a:prstGeom prst="rect">
            <a:avLst/>
          </a:prstGeom>
        </p:spPr>
      </p:pic>
      <p:sp>
        <p:nvSpPr>
          <p:cNvPr id="303" name="Segnaposto testo 30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dirty="0">
                <a:solidFill>
                  <a:srgbClr val="1F487C"/>
                </a:solidFill>
                <a:latin typeface="Garamond" panose="02020603050405020304" pitchFamily="1"/>
              </a:rPr>
              <a:t>Autorità Nazionale Anticorruzione </a:t>
            </a:r>
          </a:p>
          <a:p>
            <a:pPr marL="91440" marR="0" indent="0" algn="l">
              <a:lnSpc>
                <a:spcPts val="1400"/>
              </a:lnSpc>
              <a:spcBef>
                <a:spcPts val="3585"/>
              </a:spcBef>
              <a:spcAft>
                <a:spcPts val="0"/>
              </a:spcAft>
            </a:pPr>
            <a:r>
              <a:rPr lang="it-IT" sz="1200" i="1" spc="75" dirty="0">
                <a:solidFill>
                  <a:srgbClr val="4F81BC"/>
                </a:solidFill>
                <a:latin typeface="Garamond" panose="02020603050405020304" pitchFamily="1"/>
              </a:rPr>
              <a:t>7.6. Conduzioni di indagini sui reati e loro perseguimento </a:t>
            </a:r>
          </a:p>
          <a:p>
            <a:pPr marL="91440" marR="91440" indent="274320" algn="just">
              <a:lnSpc>
                <a:spcPts val="1200"/>
              </a:lnSpc>
              <a:spcBef>
                <a:spcPts val="1190"/>
              </a:spcBef>
              <a:spcAft>
                <a:spcPts val="0"/>
              </a:spcAft>
            </a:pPr>
            <a:r>
              <a:rPr lang="it-IT" sz="1100" spc="0" dirty="0">
                <a:solidFill>
                  <a:srgbClr val="000000"/>
                </a:solidFill>
                <a:latin typeface="Garamond" panose="02020603050405020304" pitchFamily="1"/>
              </a:rPr>
              <a:t>L’interesse pubblico sotteso alla conduzione di indagini sui reati e il loro perseguimento è strettamente connesso alla sicurezza e all’ordine pubblico e all’esercizio di attività giudiziaria. Quanto alla sicurezza e all’ordine pubblico si rinvia a quanto indicato al § 7.1. </a:t>
            </a:r>
          </a:p>
          <a:p>
            <a:pPr marL="91440" marR="91440" indent="274320" algn="just">
              <a:lnSpc>
                <a:spcPts val="1200"/>
              </a:lnSpc>
              <a:spcBef>
                <a:spcPts val="15"/>
              </a:spcBef>
              <a:spcAft>
                <a:spcPts val="0"/>
              </a:spcAft>
            </a:pPr>
            <a:r>
              <a:rPr lang="it-IT" sz="1100" spc="0" dirty="0">
                <a:solidFill>
                  <a:srgbClr val="000000"/>
                </a:solidFill>
                <a:latin typeface="Garamond" panose="02020603050405020304" pitchFamily="1"/>
              </a:rPr>
              <a:t>Con riferimento alle possibili sovrapposizioni con l’esercizio dell’attività giudiziaria, occorre chiarire che l’accesso generalizzato riguarda, atti, dati e informazioni che siano riconducibili a un’attività amministrativa, in senso oggettivo e funzionale. </a:t>
            </a:r>
          </a:p>
          <a:p>
            <a:pPr marL="91440" marR="91440" indent="274320" algn="just">
              <a:lnSpc>
                <a:spcPts val="1200"/>
              </a:lnSpc>
              <a:spcBef>
                <a:spcPts val="30"/>
              </a:spcBef>
              <a:spcAft>
                <a:spcPts val="0"/>
              </a:spcAft>
            </a:pPr>
            <a:r>
              <a:rPr lang="it-IT" sz="1100" spc="0" dirty="0">
                <a:solidFill>
                  <a:srgbClr val="000000"/>
                </a:solidFill>
                <a:latin typeface="Garamond" panose="02020603050405020304" pitchFamily="1"/>
              </a:rPr>
              <a:t>Esulano, pertanto, dall’accesso generalizzato gli atti giudiziari, cioè gli atti processuali o quelli che siano espressione della funzione giurisdizionale, ancorché non immediatamente collegati a provvedimenti che siano espressione dello “</a:t>
            </a:r>
            <a:r>
              <a:rPr lang="it-IT" sz="1200" i="1" spc="0" dirty="0" err="1">
                <a:solidFill>
                  <a:srgbClr val="000000"/>
                </a:solidFill>
                <a:latin typeface="Garamond" panose="02020603050405020304" pitchFamily="1"/>
              </a:rPr>
              <a:t>ius</a:t>
            </a:r>
            <a:r>
              <a:rPr lang="it-IT" sz="1200" i="1" spc="0" dirty="0">
                <a:solidFill>
                  <a:srgbClr val="000000"/>
                </a:solidFill>
                <a:latin typeface="Garamond" panose="02020603050405020304" pitchFamily="1"/>
              </a:rPr>
              <a:t> </a:t>
            </a:r>
            <a:r>
              <a:rPr lang="it-IT" sz="1200" i="1" spc="0" dirty="0" err="1">
                <a:solidFill>
                  <a:srgbClr val="000000"/>
                </a:solidFill>
                <a:latin typeface="Garamond" panose="02020603050405020304" pitchFamily="1"/>
              </a:rPr>
              <a:t>dicere</a:t>
            </a:r>
            <a:r>
              <a:rPr lang="it-IT" sz="1100" spc="0" dirty="0">
                <a:solidFill>
                  <a:srgbClr val="000000"/>
                </a:solidFill>
                <a:latin typeface="Garamond" panose="02020603050405020304" pitchFamily="1"/>
              </a:rPr>
              <a:t>”, purché intimamente e strumentalmente connessi a questi ultimi. L’accesso e i limiti alla conoscenza degli atti giudiziari, ovvero di tutti gli atti che sono espressione della funzione giurisdizionale, anche se acquisiti in un procedimento amministrativo, sono infatti disciplinati da regole autonome previste dai rispettivi codici di rito. Si consideri, al riguardo, la speciale disciplina del segreto istruttorio, ai sensi dell’art. 329 c.p.p.; il divieto di pubblicazione di atti (art. 114 c.p.p.) e il rilascio di copia di atti del procedimento a chiunque vi abbia interesse, previa autorizzazione del pubblico ministero o del giudice che procede (art. 116 c.p.p.). Per i giudizi civili, ad esempio, l’art. 76 </a:t>
            </a:r>
            <a:r>
              <a:rPr lang="it-IT" sz="1100" spc="0" dirty="0" err="1">
                <a:solidFill>
                  <a:srgbClr val="000000"/>
                </a:solidFill>
                <a:latin typeface="Garamond" panose="02020603050405020304" pitchFamily="1"/>
              </a:rPr>
              <a:t>disp</a:t>
            </a:r>
            <a:r>
              <a:rPr lang="it-IT" sz="1100" spc="0" dirty="0">
                <a:solidFill>
                  <a:srgbClr val="000000"/>
                </a:solidFill>
                <a:latin typeface="Garamond" panose="02020603050405020304" pitchFamily="1"/>
              </a:rPr>
              <a:t>. </a:t>
            </a:r>
            <a:r>
              <a:rPr lang="it-IT" sz="1100" spc="0" dirty="0" err="1">
                <a:solidFill>
                  <a:srgbClr val="000000"/>
                </a:solidFill>
                <a:latin typeface="Garamond" panose="02020603050405020304" pitchFamily="1"/>
              </a:rPr>
              <a:t>att</a:t>
            </a:r>
            <a:r>
              <a:rPr lang="it-IT" sz="1100" spc="0" dirty="0">
                <a:solidFill>
                  <a:srgbClr val="000000"/>
                </a:solidFill>
                <a:latin typeface="Garamond" panose="02020603050405020304" pitchFamily="1"/>
              </a:rPr>
              <a:t>. </a:t>
            </a:r>
            <a:r>
              <a:rPr lang="it-IT" sz="1100" spc="0" dirty="0" err="1">
                <a:solidFill>
                  <a:srgbClr val="000000"/>
                </a:solidFill>
                <a:latin typeface="Garamond" panose="02020603050405020304" pitchFamily="1"/>
              </a:rPr>
              <a:t>c.p.c.</a:t>
            </a:r>
            <a:r>
              <a:rPr lang="it-IT" sz="1100" spc="0" dirty="0">
                <a:solidFill>
                  <a:srgbClr val="000000"/>
                </a:solidFill>
                <a:latin typeface="Garamond" panose="02020603050405020304" pitchFamily="1"/>
              </a:rPr>
              <a:t>, che stabilisce che le parti e i loro difensori possono esaminare gli atti e i documenti inseriti nel fascicolo d’ufficio e in quelli delle altre parti e ottenere copia dal cancelliere; pertanto l’accesso è consentito solo alle parti e ai loro difensori. Per le procedure concorsuali la legge fallimentare che riconosce al comitato dei creditori e al fallito il diritto di prendere visione di ogni atto contenuto nel fascicolo, mentre per gli altri creditori e i terzi l’accesso è consentito purché gli stessi abbiano un interesse specifico e attuale, previa autorizzazione del giudice delegato, sentito il curatore (</a:t>
            </a:r>
            <a:r>
              <a:rPr lang="it-IT" sz="1100" spc="0" dirty="0" err="1">
                <a:solidFill>
                  <a:srgbClr val="000000"/>
                </a:solidFill>
                <a:latin typeface="Garamond" panose="02020603050405020304" pitchFamily="1"/>
              </a:rPr>
              <a:t>r.d.</a:t>
            </a:r>
            <a:r>
              <a:rPr lang="it-IT" sz="1100" spc="0" dirty="0">
                <a:solidFill>
                  <a:srgbClr val="000000"/>
                </a:solidFill>
                <a:latin typeface="Garamond" panose="02020603050405020304" pitchFamily="1"/>
              </a:rPr>
              <a:t> 16 marzo 1942, n. 267, art. 90). </a:t>
            </a:r>
          </a:p>
          <a:p>
            <a:pPr marL="91440" marR="91440" indent="274320" algn="just">
              <a:lnSpc>
                <a:spcPts val="1200"/>
              </a:lnSpc>
              <a:spcBef>
                <a:spcPts val="15"/>
              </a:spcBef>
              <a:spcAft>
                <a:spcPts val="0"/>
              </a:spcAft>
            </a:pPr>
            <a:r>
              <a:rPr lang="it-IT" sz="1100" spc="0" dirty="0">
                <a:solidFill>
                  <a:srgbClr val="000000"/>
                </a:solidFill>
                <a:latin typeface="Garamond" panose="02020603050405020304" pitchFamily="1"/>
              </a:rPr>
              <a:t>La possibilità di consentire l’accesso alla documentazione inerente le indagini sui reati e sul loro perseguimento senza che ciò comporti un pregiudizio al corretto svolgimento delle stesse va valutata in relazione alla peculiarità della fattispecie e dello stato del procedimento penale. </a:t>
            </a:r>
          </a:p>
          <a:p>
            <a:pPr marL="91440" marR="91440" indent="274320" algn="just">
              <a:lnSpc>
                <a:spcPts val="1200"/>
              </a:lnSpc>
              <a:spcBef>
                <a:spcPts val="35"/>
              </a:spcBef>
              <a:spcAft>
                <a:spcPts val="0"/>
              </a:spcAft>
            </a:pPr>
            <a:r>
              <a:rPr lang="it-IT" sz="1100" spc="0" dirty="0">
                <a:solidFill>
                  <a:srgbClr val="FF0000"/>
                </a:solidFill>
                <a:latin typeface="Garamond" panose="02020603050405020304" pitchFamily="1"/>
              </a:rPr>
              <a:t>In merito all’accesso a documenti detenuti dalle amministrazioni che siano afferenti a un procedimento penale, </a:t>
            </a:r>
            <a:r>
              <a:rPr lang="it-IT" sz="1100" spc="0" dirty="0">
                <a:solidFill>
                  <a:srgbClr val="000000"/>
                </a:solidFill>
                <a:latin typeface="Garamond" panose="02020603050405020304" pitchFamily="1"/>
              </a:rPr>
              <a:t>occorre considerare che potrebbe non esservi una preclusione automatica e assoluta alla loro conoscibilità e che l’esistenza di un’indagine penale non è di per </a:t>
            </a:r>
            <a:r>
              <a:rPr lang="it-IT" sz="1100" spc="0" dirty="0" err="1">
                <a:solidFill>
                  <a:srgbClr val="000000"/>
                </a:solidFill>
                <a:latin typeface="Garamond" panose="02020603050405020304" pitchFamily="1"/>
              </a:rPr>
              <a:t>sè</a:t>
            </a:r>
            <a:r>
              <a:rPr lang="it-IT" sz="1100" spc="0" dirty="0">
                <a:solidFill>
                  <a:srgbClr val="000000"/>
                </a:solidFill>
                <a:latin typeface="Garamond" panose="02020603050405020304" pitchFamily="1"/>
              </a:rPr>
              <a:t> causa ostativa all’accesso a documenti che siano confluiti nel fascicolo del procedimento penale o che in qualsiasi modo possano risultare connessi con i fatti oggetto di indagine. Resta, comunque, ferma la disciplina in materia di tutela dei dati personali e quanto previsto dalle presenti linee guida ai §§ 6.2.1 e 8.1. Al riguardo, si fa presente che, secondo un prevalente orientamento giurisprudenziale, non ogni denuncia di reato presentata dalla pubblica amministrazione all'autorità giudiziaria costituisce atto coperto da segreto istruttorio penale e come tale sottratto all'accesso; laddove, infatti, la denuncia sia riconducibile all'esercizio delle istituzionali funzioni amministrative, l’atto non ricade nell’ambito di applicazione dell’art. 329 c.p.p. e non può ritenersi coperto dal segreto istruttorio. Diversamente, se la pubblica amministrazione trasmette all'autorità giudiziaria una notizia di reato nell'esercizio di funzioni di polizia giudiziaria specificamente attribuite dall'ordinamento, si è in presenza di atti di indagine compiuti dalla polizia giudiziaria, che, come tali, sono soggetti a segreto istruttorio ai sensi dell'art. 329 c.p.p. (</a:t>
            </a:r>
            <a:r>
              <a:rPr lang="it-IT" sz="1100" spc="0" dirty="0" err="1">
                <a:solidFill>
                  <a:srgbClr val="000000"/>
                </a:solidFill>
                <a:latin typeface="Garamond" panose="02020603050405020304" pitchFamily="1"/>
              </a:rPr>
              <a:t>Cons</a:t>
            </a:r>
            <a:r>
              <a:rPr lang="it-IT" sz="1100" spc="0" dirty="0">
                <a:solidFill>
                  <a:srgbClr val="000000"/>
                </a:solidFill>
                <a:latin typeface="Garamond" panose="02020603050405020304" pitchFamily="1"/>
              </a:rPr>
              <a:t>. Stato, sez. VI, 29 gennaio 2013, n. 547). </a:t>
            </a:r>
          </a:p>
          <a:p>
            <a:pPr marL="91440" marR="0" indent="0" algn="l">
              <a:lnSpc>
                <a:spcPts val="1400"/>
              </a:lnSpc>
              <a:spcBef>
                <a:spcPts val="1310"/>
              </a:spcBef>
              <a:spcAft>
                <a:spcPts val="0"/>
              </a:spcAft>
            </a:pPr>
            <a:r>
              <a:rPr lang="it-IT" sz="1200" i="1" spc="80" dirty="0">
                <a:solidFill>
                  <a:srgbClr val="4F81BC"/>
                </a:solidFill>
                <a:latin typeface="Garamond" panose="02020603050405020304" pitchFamily="1"/>
              </a:rPr>
              <a:t>7.7. Regolare svolgimento di attività ispettive </a:t>
            </a:r>
          </a:p>
          <a:p>
            <a:pPr marL="91440" marR="91440" indent="274320" algn="just">
              <a:lnSpc>
                <a:spcPts val="1200"/>
              </a:lnSpc>
              <a:spcBef>
                <a:spcPts val="1200"/>
              </a:spcBef>
              <a:spcAft>
                <a:spcPts val="0"/>
              </a:spcAft>
            </a:pPr>
            <a:r>
              <a:rPr lang="it-IT" sz="1100" spc="0" dirty="0">
                <a:solidFill>
                  <a:srgbClr val="000000"/>
                </a:solidFill>
                <a:latin typeface="Garamond" panose="02020603050405020304" pitchFamily="1"/>
              </a:rPr>
              <a:t>L’attività ispettiva è preordinata ad acquisire elementi conoscitivi necessari per lo svolgimento delle funzioni di competenza delle pubbliche amministrazioni. </a:t>
            </a:r>
          </a:p>
          <a:p>
            <a:pPr marL="91440" marR="91440" indent="274320" algn="just">
              <a:lnSpc>
                <a:spcPts val="1200"/>
              </a:lnSpc>
              <a:spcBef>
                <a:spcPts val="30"/>
              </a:spcBef>
              <a:spcAft>
                <a:spcPts val="0"/>
              </a:spcAft>
            </a:pPr>
            <a:r>
              <a:rPr lang="it-IT" sz="1100" spc="0" dirty="0">
                <a:solidFill>
                  <a:srgbClr val="000000"/>
                </a:solidFill>
                <a:latin typeface="Garamond" panose="02020603050405020304" pitchFamily="1"/>
              </a:rPr>
              <a:t>Le attività ispettive, che, come chiarito dalla Corte costituzionale, rappresentano la più rilevante modalità di svolgimento dell’attività di vigilanza, possono essere disposte a fini generalmente conoscitivi, ovvero al fine di acquisire dati conoscitivi strettamente connessi alla valutazione dell’interesse pubblico all’interno di un procedimento volto all’adozione di un atto amministrativo. </a:t>
            </a:r>
          </a:p>
          <a:p>
            <a:pPr marL="91440" marR="91440" indent="274320" algn="just">
              <a:lnSpc>
                <a:spcPts val="1200"/>
              </a:lnSpc>
              <a:spcBef>
                <a:spcPts val="0"/>
              </a:spcBef>
              <a:spcAft>
                <a:spcPts val="95"/>
              </a:spcAft>
            </a:pPr>
            <a:r>
              <a:rPr lang="it-IT" sz="1100" spc="0" dirty="0">
                <a:solidFill>
                  <a:srgbClr val="000000"/>
                </a:solidFill>
                <a:latin typeface="Garamond" panose="02020603050405020304" pitchFamily="1"/>
              </a:rPr>
              <a:t>Solo nei casi di stretta strumentalità della attività ispettive rispetto all’adozione di un provvedimento amministrativo conclusivo del procedimento principale, in linea generale l’accessibilità ai documenti ispettivi </a:t>
            </a:r>
          </a:p>
        </p:txBody>
      </p:sp>
      <p:sp>
        <p:nvSpPr>
          <p:cNvPr id="304" name="Segnaposto testo 303"/>
          <p:cNvSpPr>
            <a:spLocks noGrp="1"/>
          </p:cNvSpPr>
          <p:nvPr>
            <p:ph type="body" idx="10"/>
          </p:nvPr>
        </p:nvSpPr>
        <p:spPr>
          <a:xfrm>
            <a:off x="6645910" y="9892030"/>
            <a:ext cx="250825"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85">
                <a:solidFill>
                  <a:srgbClr val="000000"/>
                </a:solidFill>
                <a:latin typeface="Calibri" panose="02020603050405020304" pitchFamily="1"/>
              </a:rPr>
              <a:t>19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08" name="Image.jpg"/>
          <p:cNvPicPr/>
          <p:nvPr/>
        </p:nvPicPr>
        <p:blipFill>
          <a:blip r:embed="rId2"/>
          <a:stretch>
            <a:fillRect/>
          </a:stretch>
        </p:blipFill>
        <p:spPr>
          <a:xfrm>
            <a:off x="3437890" y="487680"/>
            <a:ext cx="487680" cy="536575"/>
          </a:xfrm>
          <a:prstGeom prst="rect">
            <a:avLst/>
          </a:prstGeom>
        </p:spPr>
      </p:pic>
      <p:sp>
        <p:nvSpPr>
          <p:cNvPr id="309" name="Segnaposto testo 308"/>
          <p:cNvSpPr>
            <a:spLocks noGrp="1"/>
          </p:cNvSpPr>
          <p:nvPr>
            <p:ph type="body" idx="10"/>
          </p:nvPr>
        </p:nvSpPr>
        <p:spPr>
          <a:xfrm>
            <a:off x="79629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dirty="0">
                <a:solidFill>
                  <a:srgbClr val="1F487C"/>
                </a:solidFill>
                <a:latin typeface="Garamond" panose="02020603050405020304" pitchFamily="1"/>
              </a:rPr>
              <a:t>Autorità Nazionale Anticorruzione </a:t>
            </a:r>
          </a:p>
          <a:p>
            <a:pPr marL="91440" marR="91440" indent="0" algn="just">
              <a:lnSpc>
                <a:spcPts val="1200"/>
              </a:lnSpc>
              <a:spcBef>
                <a:spcPts val="3605"/>
              </a:spcBef>
              <a:spcAft>
                <a:spcPts val="0"/>
              </a:spcAft>
            </a:pPr>
            <a:r>
              <a:rPr lang="it-IT" sz="1100" spc="0" dirty="0">
                <a:solidFill>
                  <a:srgbClr val="000000"/>
                </a:solidFill>
                <a:latin typeface="Garamond" panose="02020603050405020304" pitchFamily="1"/>
              </a:rPr>
              <a:t>può concretizzarsi solo dopo che gli atti conclusivi del procedimento abbiano assunto il carattere di definitività. Ne consegue che le restrizioni all’accesso si applicano di norma unicamente per il periodo nel quale la protezione è giustificata dall’esigenza di non compromettere la decisione finale da valutarsi anche in relazione alla necessità di non pregiudicare attività ispettive collegate a quelle oggetto dell’accesso o quelle, ad esse connesse, che l’amministrazione abbia già programmato di realizzare. In questi casi, le amministrazioni possono fare uso del potere di differimento dell’accesso </a:t>
            </a:r>
          </a:p>
          <a:p>
            <a:pPr marL="91440" marR="91440" indent="274320" algn="just">
              <a:lnSpc>
                <a:spcPts val="1200"/>
              </a:lnSpc>
              <a:spcBef>
                <a:spcPts val="15"/>
              </a:spcBef>
              <a:spcAft>
                <a:spcPts val="0"/>
              </a:spcAft>
            </a:pPr>
            <a:r>
              <a:rPr lang="it-IT" sz="1100" spc="5" dirty="0">
                <a:solidFill>
                  <a:srgbClr val="000000"/>
                </a:solidFill>
                <a:latin typeface="Garamond" panose="02020603050405020304" pitchFamily="1"/>
              </a:rPr>
              <a:t>Limitazioni all’accesso nella fase </a:t>
            </a:r>
            <a:r>
              <a:rPr lang="it-IT" sz="1100" spc="5" dirty="0" err="1">
                <a:solidFill>
                  <a:srgbClr val="000000"/>
                </a:solidFill>
                <a:latin typeface="Garamond" panose="02020603050405020304" pitchFamily="1"/>
              </a:rPr>
              <a:t>endoprocedimentale</a:t>
            </a:r>
            <a:r>
              <a:rPr lang="it-IT" sz="1100" spc="5" dirty="0">
                <a:solidFill>
                  <a:srgbClr val="000000"/>
                </a:solidFill>
                <a:latin typeface="Garamond" panose="02020603050405020304" pitchFamily="1"/>
              </a:rPr>
              <a:t> ispettiva, che possono essere motivate dall’evitare il pregiudizio al regolare svolgimento della stessa, possono riguardare a mero titolo di esempio le notizie sulla programmazione dell’attività di vigilanza, sulle modalità e i tempi del suo svolgimento, le indagini sull’attività degli uffici, dei singoli dipendenti, o sull’attività di enti pubblici e privati su cui l’amministrazione esercita forme di vigilanza. Ciò vale sia per le richieste e le indagini condotte d’ufficio, sia per quelle avviate su segnalazione di privati, di organizzazioni di categoria o sindacali e similari. Sono riconducibili alle limitazioni soprarichiamate anche le attività ispettive presso istituti di patronato, enti previdenziali e assistenziali, anche in sedi estere. </a:t>
            </a:r>
          </a:p>
          <a:p>
            <a:pPr marL="91440" marR="91440" indent="274320" algn="just">
              <a:lnSpc>
                <a:spcPts val="1200"/>
              </a:lnSpc>
              <a:spcBef>
                <a:spcPts val="20"/>
              </a:spcBef>
              <a:spcAft>
                <a:spcPts val="0"/>
              </a:spcAft>
            </a:pPr>
            <a:r>
              <a:rPr lang="it-IT" sz="1100" spc="0" dirty="0">
                <a:solidFill>
                  <a:srgbClr val="000000"/>
                </a:solidFill>
                <a:latin typeface="Garamond" panose="02020603050405020304" pitchFamily="1"/>
              </a:rPr>
              <a:t>Le attività ispettive disposte e realizzate al di fuori di uno stretto collegamento con un determinato procedimento amministrativo, possono porre esigenze di tutela in caso di accesso generalizzato diverse dalle prime. L’eventuale differimento, quindi, non sarà funzionale a garantire la riservatezza nel procedimento, ma ad altre esigenze di riservatezza dei dati raccolti, che ne sconsigliano la diffusione. </a:t>
            </a:r>
          </a:p>
          <a:p>
            <a:pPr marL="91440" marR="91440" indent="274320" algn="just">
              <a:lnSpc>
                <a:spcPts val="1200"/>
              </a:lnSpc>
              <a:spcBef>
                <a:spcPts val="35"/>
              </a:spcBef>
              <a:spcAft>
                <a:spcPts val="0"/>
              </a:spcAft>
            </a:pPr>
            <a:r>
              <a:rPr lang="it-IT" sz="1100" spc="5" dirty="0">
                <a:solidFill>
                  <a:srgbClr val="000000"/>
                </a:solidFill>
                <a:latin typeface="Garamond" panose="02020603050405020304" pitchFamily="1"/>
              </a:rPr>
              <a:t>Essendo l’attività ispettiva di carattere trasversale rispetto alle attività svolte dalle pubbliche amministrazioni e dai soggetti tenuti a garantire l’accesso generalizzato, occorre anche porre in evidenza le possibili ricadute che l’accesso anche differito alle attività ispettive può comportare rispetto alla tutela degli altri interessi protetti nella stessa norma sull’accesso generalizzato Si considerino, a mero titolo di esempio e sempre fatta salva la necessità di una attenta valutazione nel caso specifico, i documenti relativi all’attività ispettiva dalla cui diffusione possa comunque derivare pregiudizio alla prevenzione e repressione della criminalità nei settori di competenza anche attraverso la conoscenza delle tecniche informative ed operative nonché degli atti di organizzazione interna, quando questa possa pregiudicare le singole attività di indagine; a documenti relativi ad attività ispettiva la cui diffusione può pregiudicare l’attività di organismi nazionali ed esteri, ovvero incidere sulla correttezza delle relazioni internazionali; a documenti acquisiti nel corso di attività ispettive la cui diffusione potrebbe ledere la proprietà intellettuale, il diritto di autore o segreti commerciali di soggetti pubblici o privati. </a:t>
            </a:r>
          </a:p>
          <a:p>
            <a:pPr marL="502920" marR="91440" indent="-411480" algn="just">
              <a:lnSpc>
                <a:spcPts val="1800"/>
              </a:lnSpc>
              <a:spcBef>
                <a:spcPts val="2185"/>
              </a:spcBef>
              <a:spcAft>
                <a:spcPts val="0"/>
              </a:spcAft>
            </a:pPr>
            <a:r>
              <a:rPr lang="it-IT" sz="1400" b="1" spc="0" dirty="0">
                <a:solidFill>
                  <a:srgbClr val="000000"/>
                </a:solidFill>
                <a:latin typeface="Garamond" panose="02020603050405020304" pitchFamily="1"/>
              </a:rPr>
              <a:t>8. I limiti (esclusioni relative o qualificate) al diritto di accesso generalizzato derivanti dalla tutela di interessi privati </a:t>
            </a:r>
          </a:p>
          <a:p>
            <a:pPr marL="91440" marR="91440" indent="274320" algn="just">
              <a:lnSpc>
                <a:spcPts val="1200"/>
              </a:lnSpc>
              <a:spcBef>
                <a:spcPts val="1460"/>
              </a:spcBef>
              <a:spcAft>
                <a:spcPts val="0"/>
              </a:spcAft>
            </a:pPr>
            <a:r>
              <a:rPr lang="it-IT" sz="1100" spc="0" dirty="0">
                <a:solidFill>
                  <a:srgbClr val="000000"/>
                </a:solidFill>
                <a:latin typeface="Garamond" panose="02020603050405020304" pitchFamily="1"/>
              </a:rPr>
              <a:t>Il decreto trasparenza ha previsto, all’art. 5-</a:t>
            </a:r>
            <a:r>
              <a:rPr lang="it-IT" sz="1100" i="1" spc="0" dirty="0">
                <a:solidFill>
                  <a:srgbClr val="000000"/>
                </a:solidFill>
                <a:latin typeface="Garamond" panose="02020603050405020304" pitchFamily="1"/>
              </a:rPr>
              <a:t>bis</a:t>
            </a:r>
            <a:r>
              <a:rPr lang="it-IT" sz="1100" spc="0" dirty="0">
                <a:solidFill>
                  <a:srgbClr val="000000"/>
                </a:solidFill>
                <a:latin typeface="Garamond" panose="02020603050405020304" pitchFamily="1"/>
              </a:rPr>
              <a:t>, comma 2, che l’accesso civico è rifiutato se il diniego è necessario per evitare il pregiudizio concreto alla tutela degli interessi privati specificamente indicati dalla norma e cioè: </a:t>
            </a:r>
          </a:p>
          <a:p>
            <a:pPr marL="91440" marR="0" indent="137160" algn="l">
              <a:lnSpc>
                <a:spcPts val="1200"/>
              </a:lnSpc>
              <a:spcBef>
                <a:spcPts val="30"/>
              </a:spcBef>
              <a:spcAft>
                <a:spcPts val="0"/>
              </a:spcAft>
              <a:buFont typeface="Garamond"/>
              <a:buAutoNum type="alphaLcPeriod"/>
            </a:pPr>
            <a:r>
              <a:rPr lang="it-IT" sz="1100" spc="0" dirty="0">
                <a:solidFill>
                  <a:srgbClr val="000000"/>
                </a:solidFill>
                <a:latin typeface="Garamond" panose="02020603050405020304" pitchFamily="1"/>
              </a:rPr>
              <a:t>protezione dei dati personali </a:t>
            </a:r>
          </a:p>
          <a:p>
            <a:pPr marL="91440" marR="0" indent="137160" algn="l">
              <a:lnSpc>
                <a:spcPts val="1200"/>
              </a:lnSpc>
              <a:spcBef>
                <a:spcPts val="0"/>
              </a:spcBef>
              <a:spcAft>
                <a:spcPts val="0"/>
              </a:spcAft>
              <a:buFont typeface="Garamond"/>
              <a:buAutoNum type="alphaLcPeriod"/>
            </a:pPr>
            <a:r>
              <a:rPr lang="it-IT" sz="1100" spc="0" dirty="0">
                <a:solidFill>
                  <a:srgbClr val="000000"/>
                </a:solidFill>
                <a:latin typeface="Garamond" panose="02020603050405020304" pitchFamily="1"/>
              </a:rPr>
              <a:t>libertà e segretezza della corrispondenza </a:t>
            </a:r>
          </a:p>
          <a:p>
            <a:pPr marL="91440" marR="91440" indent="137160" algn="just">
              <a:lnSpc>
                <a:spcPts val="1200"/>
              </a:lnSpc>
              <a:spcBef>
                <a:spcPts val="0"/>
              </a:spcBef>
              <a:spcAft>
                <a:spcPts val="0"/>
              </a:spcAft>
              <a:buFont typeface="Garamond"/>
              <a:buAutoNum type="alphaLcPeriod"/>
            </a:pPr>
            <a:r>
              <a:rPr lang="it-IT" sz="1100" spc="0" dirty="0">
                <a:solidFill>
                  <a:srgbClr val="000000"/>
                </a:solidFill>
                <a:latin typeface="Garamond" panose="02020603050405020304" pitchFamily="1"/>
              </a:rPr>
              <a:t>interessi economici e commerciali di una persona fisica o giuridica, ivi compresi proprietà intellettuale, diritto d'autore e segreti commerciali </a:t>
            </a:r>
          </a:p>
          <a:p>
            <a:pPr marL="365760" marR="0" indent="0" algn="l">
              <a:lnSpc>
                <a:spcPts val="1200"/>
              </a:lnSpc>
              <a:spcBef>
                <a:spcPts val="15"/>
              </a:spcBef>
              <a:spcAft>
                <a:spcPts val="0"/>
              </a:spcAft>
            </a:pPr>
            <a:r>
              <a:rPr lang="it-IT" sz="1100" spc="0" dirty="0">
                <a:solidFill>
                  <a:srgbClr val="000000"/>
                </a:solidFill>
                <a:latin typeface="Garamond" panose="02020603050405020304" pitchFamily="1"/>
              </a:rPr>
              <a:t>In questo paragrafo si riportano le linee guida per la corretta applicazione di tale disposizione. </a:t>
            </a:r>
          </a:p>
          <a:p>
            <a:pPr marL="91440" marR="0" indent="0" algn="l">
              <a:lnSpc>
                <a:spcPts val="1500"/>
              </a:lnSpc>
              <a:spcBef>
                <a:spcPts val="875"/>
              </a:spcBef>
              <a:spcAft>
                <a:spcPts val="0"/>
              </a:spcAft>
            </a:pPr>
            <a:r>
              <a:rPr lang="it-IT" sz="1200" i="1" spc="75" dirty="0">
                <a:solidFill>
                  <a:srgbClr val="4F81BC"/>
                </a:solidFill>
                <a:latin typeface="Garamond" panose="02020603050405020304" pitchFamily="1"/>
              </a:rPr>
              <a:t>8.1. I limiti derivanti dalla protezione dei dati personali. </a:t>
            </a:r>
          </a:p>
          <a:p>
            <a:pPr marL="91440" marR="91440" indent="274320" algn="just">
              <a:lnSpc>
                <a:spcPts val="1200"/>
              </a:lnSpc>
              <a:spcBef>
                <a:spcPts val="1205"/>
              </a:spcBef>
              <a:spcAft>
                <a:spcPts val="695"/>
              </a:spcAft>
            </a:pPr>
            <a:r>
              <a:rPr lang="it-IT" sz="1100" spc="0" dirty="0">
                <a:solidFill>
                  <a:srgbClr val="FF0000"/>
                </a:solidFill>
                <a:latin typeface="Garamond" panose="02020603050405020304" pitchFamily="1"/>
              </a:rPr>
              <a:t>L’art. 5-</a:t>
            </a:r>
            <a:r>
              <a:rPr lang="it-IT" sz="1100" i="1" spc="0" dirty="0">
                <a:solidFill>
                  <a:srgbClr val="FF0000"/>
                </a:solidFill>
                <a:latin typeface="Garamond" panose="02020603050405020304" pitchFamily="1"/>
              </a:rPr>
              <a:t>bis</a:t>
            </a:r>
            <a:r>
              <a:rPr lang="it-IT" sz="1100" spc="0" dirty="0">
                <a:solidFill>
                  <a:srgbClr val="FF0000"/>
                </a:solidFill>
                <a:latin typeface="Garamond" panose="02020603050405020304" pitchFamily="1"/>
              </a:rPr>
              <a:t>, comma 2, </a:t>
            </a:r>
            <a:r>
              <a:rPr lang="it-IT" sz="1100" spc="0" dirty="0" err="1">
                <a:solidFill>
                  <a:srgbClr val="FF0000"/>
                </a:solidFill>
                <a:latin typeface="Garamond" panose="02020603050405020304" pitchFamily="1"/>
              </a:rPr>
              <a:t>lett</a:t>
            </a:r>
            <a:r>
              <a:rPr lang="it-IT" sz="1100" spc="0" dirty="0">
                <a:solidFill>
                  <a:srgbClr val="FF0000"/>
                </a:solidFill>
                <a:latin typeface="Garamond" panose="02020603050405020304" pitchFamily="1"/>
              </a:rPr>
              <a:t>. a), del d. </a:t>
            </a:r>
            <a:r>
              <a:rPr lang="it-IT" sz="1100" spc="0" dirty="0" err="1">
                <a:solidFill>
                  <a:srgbClr val="FF0000"/>
                </a:solidFill>
                <a:latin typeface="Garamond" panose="02020603050405020304" pitchFamily="1"/>
              </a:rPr>
              <a:t>lgs</a:t>
            </a:r>
            <a:r>
              <a:rPr lang="it-IT" sz="1100" spc="0" dirty="0">
                <a:solidFill>
                  <a:srgbClr val="FF0000"/>
                </a:solidFill>
                <a:latin typeface="Garamond" panose="02020603050405020304" pitchFamily="1"/>
              </a:rPr>
              <a:t>. n. 33/2013 prevede che l’accesso civico deve essere rifiutato laddove possa recare un pregiudizio concreto «</a:t>
            </a:r>
            <a:r>
              <a:rPr lang="it-IT" sz="1100" i="1" spc="0" dirty="0">
                <a:solidFill>
                  <a:srgbClr val="FF0000"/>
                </a:solidFill>
                <a:latin typeface="Garamond" panose="02020603050405020304" pitchFamily="1"/>
              </a:rPr>
              <a:t>alla protezione dei dati personali, in conformità con la disciplina legislativa in materia</a:t>
            </a:r>
            <a:r>
              <a:rPr lang="it-IT" sz="1100" spc="0" dirty="0">
                <a:solidFill>
                  <a:srgbClr val="FF0000"/>
                </a:solidFill>
                <a:latin typeface="Garamond" panose="02020603050405020304" pitchFamily="1"/>
              </a:rPr>
              <a:t>». Occorre in primo luogo rilevare che per «</a:t>
            </a:r>
            <a:r>
              <a:rPr lang="it-IT" sz="1100" i="1" spc="0" dirty="0">
                <a:solidFill>
                  <a:srgbClr val="FF0000"/>
                </a:solidFill>
                <a:latin typeface="Garamond" panose="02020603050405020304" pitchFamily="1"/>
              </a:rPr>
              <a:t>dato personale</a:t>
            </a:r>
            <a:r>
              <a:rPr lang="it-IT" sz="1100" spc="0" dirty="0">
                <a:solidFill>
                  <a:srgbClr val="FF0000"/>
                </a:solidFill>
                <a:latin typeface="Garamond" panose="02020603050405020304" pitchFamily="1"/>
              </a:rPr>
              <a:t>» si intende «</a:t>
            </a:r>
            <a:r>
              <a:rPr lang="it-IT" sz="1100" i="1" spc="0" dirty="0">
                <a:solidFill>
                  <a:srgbClr val="FF0000"/>
                </a:solidFill>
                <a:latin typeface="Garamond" panose="02020603050405020304" pitchFamily="1"/>
              </a:rPr>
              <a:t>qualunque informazione relativa a persona fisica, identificata o identificabile, anche indirettamente, mediante riferimento a qualsiasi altra informazione, </a:t>
            </a:r>
          </a:p>
        </p:txBody>
      </p:sp>
      <p:sp>
        <p:nvSpPr>
          <p:cNvPr id="310" name="Segnaposto testo 309"/>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5">
                <a:solidFill>
                  <a:srgbClr val="000000"/>
                </a:solidFill>
                <a:latin typeface="Calibri" panose="02020603050405020304" pitchFamily="1"/>
              </a:rPr>
              <a:t>20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14" name="Image.jpg"/>
          <p:cNvPicPr/>
          <p:nvPr/>
        </p:nvPicPr>
        <p:blipFill>
          <a:blip r:embed="rId2"/>
          <a:stretch>
            <a:fillRect/>
          </a:stretch>
        </p:blipFill>
        <p:spPr>
          <a:xfrm>
            <a:off x="3437890" y="487680"/>
            <a:ext cx="487680" cy="536575"/>
          </a:xfrm>
          <a:prstGeom prst="rect">
            <a:avLst/>
          </a:prstGeom>
        </p:spPr>
      </p:pic>
      <p:sp>
        <p:nvSpPr>
          <p:cNvPr id="315" name="Segnaposto testo 314"/>
          <p:cNvSpPr>
            <a:spLocks noGrp="1"/>
          </p:cNvSpPr>
          <p:nvPr>
            <p:ph type="body" idx="10"/>
          </p:nvPr>
        </p:nvSpPr>
        <p:spPr>
          <a:xfrm>
            <a:off x="708025" y="1186180"/>
            <a:ext cx="6155690" cy="7694930"/>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dirty="0">
                <a:solidFill>
                  <a:srgbClr val="1F487C"/>
                </a:solidFill>
                <a:latin typeface="Garamond" panose="02020603050405020304" pitchFamily="1"/>
              </a:rPr>
              <a:t>Autorità Nazionale Anticorruzione </a:t>
            </a:r>
          </a:p>
          <a:p>
            <a:pPr marL="182880" marR="0" indent="0" algn="just">
              <a:lnSpc>
                <a:spcPts val="1200"/>
              </a:lnSpc>
              <a:spcBef>
                <a:spcPts val="3620"/>
              </a:spcBef>
              <a:spcAft>
                <a:spcPts val="0"/>
              </a:spcAft>
            </a:pPr>
            <a:r>
              <a:rPr lang="it-IT" sz="1100" i="1" spc="0" dirty="0">
                <a:solidFill>
                  <a:srgbClr val="FF0000"/>
                </a:solidFill>
                <a:latin typeface="Garamond" panose="02020603050405020304" pitchFamily="1"/>
              </a:rPr>
              <a:t>ivi compreso un numero di identificazione personale</a:t>
            </a:r>
            <a:r>
              <a:rPr lang="it-IT" sz="1100" spc="0" dirty="0">
                <a:solidFill>
                  <a:srgbClr val="000000"/>
                </a:solidFill>
                <a:latin typeface="Garamond" panose="02020603050405020304" pitchFamily="1"/>
              </a:rPr>
              <a:t>» (art. 4, comma 1, </a:t>
            </a:r>
            <a:r>
              <a:rPr lang="it-IT" sz="1100" spc="0" dirty="0" err="1">
                <a:solidFill>
                  <a:srgbClr val="000000"/>
                </a:solidFill>
                <a:latin typeface="Garamond" panose="02020603050405020304" pitchFamily="1"/>
              </a:rPr>
              <a:t>lett</a:t>
            </a:r>
            <a:r>
              <a:rPr lang="it-IT" sz="1100" spc="0" dirty="0">
                <a:solidFill>
                  <a:srgbClr val="000000"/>
                </a:solidFill>
                <a:latin typeface="Garamond" panose="02020603050405020304" pitchFamily="1"/>
              </a:rPr>
              <a:t>. </a:t>
            </a:r>
            <a:r>
              <a:rPr lang="it-IT" sz="1100" i="1" spc="0" dirty="0">
                <a:solidFill>
                  <a:srgbClr val="000000"/>
                </a:solidFill>
                <a:latin typeface="Garamond" panose="02020603050405020304" pitchFamily="1"/>
              </a:rPr>
              <a:t>b</a:t>
            </a:r>
            <a:r>
              <a:rPr lang="it-IT" sz="1100" spc="0" dirty="0">
                <a:solidFill>
                  <a:srgbClr val="000000"/>
                </a:solidFill>
                <a:latin typeface="Garamond" panose="02020603050405020304" pitchFamily="1"/>
              </a:rPr>
              <a:t>, del Codice in materia di protezione dei dati personali - d. </a:t>
            </a:r>
            <a:r>
              <a:rPr lang="it-IT" sz="1100" spc="0" dirty="0" err="1">
                <a:solidFill>
                  <a:srgbClr val="000000"/>
                </a:solidFill>
                <a:latin typeface="Garamond" panose="02020603050405020304" pitchFamily="1"/>
              </a:rPr>
              <a:t>lgs</a:t>
            </a:r>
            <a:r>
              <a:rPr lang="it-IT" sz="1100" spc="0" dirty="0">
                <a:solidFill>
                  <a:srgbClr val="000000"/>
                </a:solidFill>
                <a:latin typeface="Garamond" panose="02020603050405020304" pitchFamily="1"/>
              </a:rPr>
              <a:t>. 30 giugno 2003, n. 196, di seguito “Codice”). Le informazioni riferite a persone giuridiche, enti e associazioni non rientrano, quindi, in tale nozione</a:t>
            </a:r>
            <a:r>
              <a:rPr lang="it-IT" sz="1100" spc="0" baseline="30000" dirty="0">
                <a:solidFill>
                  <a:srgbClr val="000000"/>
                </a:solidFill>
                <a:latin typeface="Garamond" panose="02020603050405020304" pitchFamily="1"/>
              </a:rPr>
              <a:t>4</a:t>
            </a:r>
            <a:r>
              <a:rPr lang="it-IT" sz="1100" spc="0" dirty="0">
                <a:solidFill>
                  <a:srgbClr val="000000"/>
                </a:solidFill>
                <a:latin typeface="Garamond" panose="02020603050405020304" pitchFamily="1"/>
              </a:rPr>
              <a:t>. </a:t>
            </a:r>
          </a:p>
          <a:p>
            <a:pPr marL="182880" marR="0" indent="274320" algn="just">
              <a:lnSpc>
                <a:spcPts val="1200"/>
              </a:lnSpc>
              <a:spcBef>
                <a:spcPts val="20"/>
              </a:spcBef>
              <a:spcAft>
                <a:spcPts val="0"/>
              </a:spcAft>
            </a:pPr>
            <a:r>
              <a:rPr lang="it-IT" sz="1100" spc="0" dirty="0">
                <a:solidFill>
                  <a:srgbClr val="000000"/>
                </a:solidFill>
                <a:latin typeface="Garamond" panose="02020603050405020304" pitchFamily="1"/>
              </a:rPr>
              <a:t>In proposito, con riferimento alle istanze di accesso civico aventi a oggetto dati e documenti relativi a (o contenenti) dati personali, </a:t>
            </a:r>
            <a:r>
              <a:rPr lang="it-IT" sz="1100" spc="0" dirty="0">
                <a:solidFill>
                  <a:srgbClr val="FF0000"/>
                </a:solidFill>
                <a:latin typeface="Garamond" panose="02020603050405020304" pitchFamily="1"/>
              </a:rPr>
              <a:t>l’ente destinatario dell’istanza deve valutare, nel fornire riscontro motivato a richieste di accesso civico, se la conoscenza da parte di chiunque del dato personale richiesto arreca (o possa arrecare) un pregiudizio concreto alla protezione dei dati personali</a:t>
            </a:r>
            <a:r>
              <a:rPr lang="it-IT" sz="1100" spc="0" dirty="0">
                <a:solidFill>
                  <a:srgbClr val="000000"/>
                </a:solidFill>
                <a:latin typeface="Garamond" panose="02020603050405020304" pitchFamily="1"/>
              </a:rPr>
              <a:t>, in conformità alla disciplina legislativa in materia. La ritenuta sussistenza di tale pregiudizio comporta il rigetto dell’istanza, a meno che non si consideri di poterla accogliere, oscurando i dati personali eventualmente presenti e le altre informazioni che possono consentire l’identificazione, anche indiretta, del soggetto interessato. </a:t>
            </a:r>
          </a:p>
          <a:p>
            <a:pPr marL="182880" marR="0" indent="274320" algn="just">
              <a:lnSpc>
                <a:spcPts val="1200"/>
              </a:lnSpc>
              <a:spcBef>
                <a:spcPts val="20"/>
              </a:spcBef>
              <a:spcAft>
                <a:spcPts val="0"/>
              </a:spcAft>
            </a:pPr>
            <a:r>
              <a:rPr lang="it-IT" sz="1100" spc="0" dirty="0">
                <a:solidFill>
                  <a:srgbClr val="000000"/>
                </a:solidFill>
                <a:latin typeface="Garamond" panose="02020603050405020304" pitchFamily="1"/>
              </a:rPr>
              <a:t>In tale contesto, devono essere tenute in considerazione </a:t>
            </a:r>
            <a:r>
              <a:rPr lang="it-IT" sz="1100" spc="0" dirty="0">
                <a:solidFill>
                  <a:srgbClr val="FF0000"/>
                </a:solidFill>
                <a:latin typeface="Garamond" panose="02020603050405020304" pitchFamily="1"/>
              </a:rPr>
              <a:t>le motivazioni addotte dal soggetto controinteressato, che deve essere obbligatoriamente interpellato dall’ente destinatario della richiesta di accesso civico, </a:t>
            </a:r>
            <a:r>
              <a:rPr lang="it-IT" sz="1100" spc="0" dirty="0">
                <a:solidFill>
                  <a:srgbClr val="000000"/>
                </a:solidFill>
                <a:latin typeface="Garamond" panose="02020603050405020304" pitchFamily="1"/>
              </a:rPr>
              <a:t>ai sensi dell’art. 5, comma 5, del d. </a:t>
            </a:r>
            <a:r>
              <a:rPr lang="it-IT" sz="1100" spc="0" dirty="0" err="1">
                <a:solidFill>
                  <a:srgbClr val="000000"/>
                </a:solidFill>
                <a:latin typeface="Garamond" panose="02020603050405020304" pitchFamily="1"/>
              </a:rPr>
              <a:t>lgs</a:t>
            </a:r>
            <a:r>
              <a:rPr lang="it-IT" sz="1100" spc="0" dirty="0">
                <a:solidFill>
                  <a:srgbClr val="000000"/>
                </a:solidFill>
                <a:latin typeface="Garamond" panose="02020603050405020304" pitchFamily="1"/>
              </a:rPr>
              <a:t>. n. 33/2013. Tali motivazioni costituiscono un indice della sussistenza di un pregiudizio concreto, la cui valutazione però spetta all’ente e va condotta anche in caso di silenzio del controinteressato, tenendo, altresì, in considerazione gli altri elementi illustrati di seguito. </a:t>
            </a:r>
          </a:p>
          <a:p>
            <a:pPr marL="182880" marR="0" indent="274320" algn="just">
              <a:lnSpc>
                <a:spcPts val="1200"/>
              </a:lnSpc>
              <a:spcBef>
                <a:spcPts val="20"/>
              </a:spcBef>
              <a:spcAft>
                <a:spcPts val="0"/>
              </a:spcAft>
            </a:pPr>
            <a:r>
              <a:rPr lang="it-IT" sz="1100" spc="0" dirty="0">
                <a:solidFill>
                  <a:srgbClr val="000000"/>
                </a:solidFill>
                <a:latin typeface="Garamond" panose="02020603050405020304" pitchFamily="1"/>
              </a:rPr>
              <a:t>La disciplina in materia di protezione dei dati personali prevede che ogni trattamento – quindi anche una comunicazione di dati personali a un terzo tramite l’accesso civico – deve essere effettuato «</a:t>
            </a:r>
            <a:r>
              <a:rPr lang="it-IT" sz="1100" i="1" spc="0" dirty="0">
                <a:solidFill>
                  <a:srgbClr val="000000"/>
                </a:solidFill>
                <a:latin typeface="Garamond" panose="02020603050405020304" pitchFamily="1"/>
              </a:rPr>
              <a:t>nel rispetto dei diritti e delle libertà fondamentali, nonché della dignità dell’interessato, con particolare riferimento alla riservatezza, all’identità personale [...]</a:t>
            </a:r>
            <a:r>
              <a:rPr lang="it-IT" sz="1100" spc="0" dirty="0">
                <a:solidFill>
                  <a:srgbClr val="000000"/>
                </a:solidFill>
                <a:latin typeface="Garamond" panose="02020603050405020304" pitchFamily="1"/>
              </a:rPr>
              <a:t>», </a:t>
            </a:r>
            <a:r>
              <a:rPr lang="it-IT" sz="1100" i="1" spc="0" dirty="0">
                <a:solidFill>
                  <a:srgbClr val="000000"/>
                </a:solidFill>
                <a:latin typeface="Garamond" panose="02020603050405020304" pitchFamily="1"/>
              </a:rPr>
              <a:t>ivi </a:t>
            </a:r>
            <a:r>
              <a:rPr lang="it-IT" sz="1100" spc="0" dirty="0">
                <a:solidFill>
                  <a:srgbClr val="000000"/>
                </a:solidFill>
                <a:latin typeface="Garamond" panose="02020603050405020304" pitchFamily="1"/>
              </a:rPr>
              <a:t>inclusi </a:t>
            </a:r>
            <a:r>
              <a:rPr lang="it-IT" sz="1100" spc="0" dirty="0">
                <a:solidFill>
                  <a:srgbClr val="FF0000"/>
                </a:solidFill>
                <a:latin typeface="Garamond" panose="02020603050405020304" pitchFamily="1"/>
              </a:rPr>
              <a:t>il diritto alla reputazione, all’immagine, al nome, all’oblio</a:t>
            </a:r>
            <a:r>
              <a:rPr lang="it-IT" sz="1100" spc="0" baseline="30000" dirty="0">
                <a:solidFill>
                  <a:srgbClr val="FF0000"/>
                </a:solidFill>
                <a:latin typeface="Garamond" panose="02020603050405020304" pitchFamily="1"/>
              </a:rPr>
              <a:t>5</a:t>
            </a:r>
            <a:r>
              <a:rPr lang="it-IT" sz="1100" spc="0" dirty="0">
                <a:solidFill>
                  <a:srgbClr val="000000"/>
                </a:solidFill>
                <a:latin typeface="Garamond" panose="02020603050405020304" pitchFamily="1"/>
              </a:rPr>
              <a:t>, nonché i diritti inviolabili della persona di cui agli artt. 2 e 3 della Costituzione. Nel quadro descritto, anche le comunicazioni di dati personali nell’ambito del procedimento di accesso civico non devono determinare un’interferenza ingiustificata e sproporzionata nei diritti e libertà delle persone cui si riferiscono tali dati ai sensi dell’art. 8 della Convenzione Europea dei Diritti dell’Uomo, dell’art. 8 della Carta dei diritti fondamentali dell’Unione europea e della giurisprudenza europea in materia. </a:t>
            </a:r>
          </a:p>
          <a:p>
            <a:pPr marL="182880" marR="0" indent="274320" algn="just">
              <a:lnSpc>
                <a:spcPts val="1200"/>
              </a:lnSpc>
              <a:spcBef>
                <a:spcPts val="5"/>
              </a:spcBef>
              <a:spcAft>
                <a:spcPts val="0"/>
              </a:spcAft>
            </a:pPr>
            <a:r>
              <a:rPr lang="it-IT" sz="1100" spc="0" dirty="0">
                <a:solidFill>
                  <a:srgbClr val="000000"/>
                </a:solidFill>
                <a:latin typeface="Garamond" panose="02020603050405020304" pitchFamily="1"/>
              </a:rPr>
              <a:t>Il richiamo espresso alla disciplina legislativa sulla protezione dei dati personali da parte dell’art. 5-</a:t>
            </a:r>
            <a:r>
              <a:rPr lang="it-IT" sz="1100" i="1" spc="0" dirty="0">
                <a:solidFill>
                  <a:srgbClr val="000000"/>
                </a:solidFill>
                <a:latin typeface="Garamond" panose="02020603050405020304" pitchFamily="1"/>
              </a:rPr>
              <a:t>bis</a:t>
            </a:r>
            <a:r>
              <a:rPr lang="it-IT" sz="1100" spc="0" dirty="0">
                <a:solidFill>
                  <a:srgbClr val="000000"/>
                </a:solidFill>
                <a:latin typeface="Garamond" panose="02020603050405020304" pitchFamily="1"/>
              </a:rPr>
              <a:t>, comma 2, </a:t>
            </a:r>
            <a:r>
              <a:rPr lang="it-IT" sz="1100" spc="0" dirty="0" err="1">
                <a:solidFill>
                  <a:srgbClr val="000000"/>
                </a:solidFill>
                <a:latin typeface="Garamond" panose="02020603050405020304" pitchFamily="1"/>
              </a:rPr>
              <a:t>lett</a:t>
            </a:r>
            <a:r>
              <a:rPr lang="it-IT" sz="1100" spc="0" dirty="0">
                <a:solidFill>
                  <a:srgbClr val="000000"/>
                </a:solidFill>
                <a:latin typeface="Garamond" panose="02020603050405020304" pitchFamily="1"/>
              </a:rPr>
              <a:t>. </a:t>
            </a:r>
            <a:r>
              <a:rPr lang="it-IT" sz="1100" i="1" spc="0" dirty="0">
                <a:solidFill>
                  <a:srgbClr val="000000"/>
                </a:solidFill>
                <a:latin typeface="Garamond" panose="02020603050405020304" pitchFamily="1"/>
              </a:rPr>
              <a:t>a</a:t>
            </a:r>
            <a:r>
              <a:rPr lang="it-IT" sz="1100" spc="0" dirty="0">
                <a:solidFill>
                  <a:srgbClr val="000000"/>
                </a:solidFill>
                <a:latin typeface="Garamond" panose="02020603050405020304" pitchFamily="1"/>
              </a:rPr>
              <a:t>), del d. </a:t>
            </a:r>
            <a:r>
              <a:rPr lang="it-IT" sz="1100" spc="0" dirty="0" err="1">
                <a:solidFill>
                  <a:srgbClr val="000000"/>
                </a:solidFill>
                <a:latin typeface="Garamond" panose="02020603050405020304" pitchFamily="1"/>
              </a:rPr>
              <a:t>lgs</a:t>
            </a:r>
            <a:r>
              <a:rPr lang="it-IT" sz="1100" spc="0" dirty="0">
                <a:solidFill>
                  <a:srgbClr val="000000"/>
                </a:solidFill>
                <a:latin typeface="Garamond" panose="02020603050405020304" pitchFamily="1"/>
              </a:rPr>
              <a:t>. n. 33/2013 comporta, quindi, che nella valutazione del pregiudizio concreto, si faccia, altresì, riferimento ai principi generali sul trattamento e, in particolare, a quelli di necessità, proporzionalità, pertinenza e non eccedenza, in conformità alla giurisprudenza della Corte di Giustizia Europea</a:t>
            </a:r>
            <a:r>
              <a:rPr lang="it-IT" sz="1100" spc="0" baseline="30000" dirty="0">
                <a:solidFill>
                  <a:srgbClr val="000000"/>
                </a:solidFill>
                <a:latin typeface="Garamond" panose="02020603050405020304" pitchFamily="1"/>
              </a:rPr>
              <a:t>6</a:t>
            </a:r>
            <a:r>
              <a:rPr lang="it-IT" sz="1100" spc="0" dirty="0">
                <a:solidFill>
                  <a:srgbClr val="000000"/>
                </a:solidFill>
                <a:latin typeface="Garamond" panose="02020603050405020304" pitchFamily="1"/>
              </a:rPr>
              <a:t>, del Consiglio di Stato</a:t>
            </a:r>
            <a:r>
              <a:rPr lang="it-IT" sz="1100" spc="0" baseline="30000" dirty="0">
                <a:solidFill>
                  <a:srgbClr val="000000"/>
                </a:solidFill>
                <a:latin typeface="Garamond" panose="02020603050405020304" pitchFamily="1"/>
              </a:rPr>
              <a:t>7</a:t>
            </a:r>
            <a:r>
              <a:rPr lang="it-IT" sz="1100" spc="0" dirty="0">
                <a:solidFill>
                  <a:srgbClr val="000000"/>
                </a:solidFill>
                <a:latin typeface="Garamond" panose="02020603050405020304" pitchFamily="1"/>
              </a:rPr>
              <a:t>, nonché al nuovo quadro normativo in materia di protezione dei dati introdotto dal Regolamento (UE) n. 679/2016</a:t>
            </a:r>
            <a:r>
              <a:rPr lang="it-IT" sz="1100" spc="0" baseline="30000" dirty="0">
                <a:solidFill>
                  <a:srgbClr val="000000"/>
                </a:solidFill>
                <a:latin typeface="Garamond" panose="02020603050405020304" pitchFamily="1"/>
              </a:rPr>
              <a:t>8</a:t>
            </a:r>
            <a:r>
              <a:rPr lang="it-IT" sz="1100" spc="0" dirty="0">
                <a:solidFill>
                  <a:srgbClr val="000000"/>
                </a:solidFill>
                <a:latin typeface="Garamond" panose="02020603050405020304" pitchFamily="1"/>
              </a:rPr>
              <a:t>. </a:t>
            </a:r>
          </a:p>
          <a:p>
            <a:pPr marL="182880" marR="0" indent="274320" algn="just">
              <a:lnSpc>
                <a:spcPts val="1200"/>
              </a:lnSpc>
              <a:spcBef>
                <a:spcPts val="25"/>
              </a:spcBef>
              <a:spcAft>
                <a:spcPts val="2350"/>
              </a:spcAft>
            </a:pPr>
            <a:r>
              <a:rPr lang="it-IT" sz="1100" spc="0" dirty="0">
                <a:solidFill>
                  <a:srgbClr val="000000"/>
                </a:solidFill>
                <a:latin typeface="Garamond" panose="02020603050405020304" pitchFamily="1"/>
              </a:rPr>
              <a:t>In attuazione dei predetti principi, il soggetto destinatario dell’istanza, nel dare riscontro alla richiesta di accesso civico, dovrebbe in linea generale scegliere le modalità meno pregiudizievoli per i diritti dell’interessato, privilegiando l’ostensione di documenti con l’omissione dei «</a:t>
            </a:r>
            <a:r>
              <a:rPr lang="it-IT" sz="1100" i="1" spc="0" dirty="0">
                <a:solidFill>
                  <a:srgbClr val="000000"/>
                </a:solidFill>
                <a:latin typeface="Garamond" panose="02020603050405020304" pitchFamily="1"/>
              </a:rPr>
              <a:t>dati personali</a:t>
            </a:r>
            <a:r>
              <a:rPr lang="it-IT" sz="1100" spc="0" dirty="0">
                <a:solidFill>
                  <a:srgbClr val="000000"/>
                </a:solidFill>
                <a:latin typeface="Garamond" panose="02020603050405020304" pitchFamily="1"/>
              </a:rPr>
              <a:t>» in esso presenti, laddove l’esigenza informativa, alla base dell’accesso civico, possa essere raggiunta senza implicare il trattamento dei dati personali. In tal modo, tra l’altro, si soddisfa anche la finalità di rendere più celere il procedimento relativo alla richiesta di accesso civico, potendo accogliere l’istanza senza dover attivare l’onerosa procedura di coinvolgimento del soggetto «</a:t>
            </a:r>
            <a:r>
              <a:rPr lang="it-IT" sz="1100" i="1" spc="0" dirty="0">
                <a:solidFill>
                  <a:srgbClr val="000000"/>
                </a:solidFill>
                <a:latin typeface="Garamond" panose="02020603050405020304" pitchFamily="1"/>
              </a:rPr>
              <a:t>controinteressato</a:t>
            </a:r>
            <a:r>
              <a:rPr lang="it-IT" sz="1100" spc="0" dirty="0">
                <a:solidFill>
                  <a:srgbClr val="000000"/>
                </a:solidFill>
                <a:latin typeface="Garamond" panose="02020603050405020304" pitchFamily="1"/>
              </a:rPr>
              <a:t>» (art. 5, comma 5, del d. </a:t>
            </a:r>
            <a:r>
              <a:rPr lang="it-IT" sz="1100" spc="0" dirty="0" err="1">
                <a:solidFill>
                  <a:srgbClr val="000000"/>
                </a:solidFill>
                <a:latin typeface="Garamond" panose="02020603050405020304" pitchFamily="1"/>
              </a:rPr>
              <a:t>lgs</a:t>
            </a:r>
            <a:r>
              <a:rPr lang="it-IT" sz="1100" spc="0" dirty="0">
                <a:solidFill>
                  <a:srgbClr val="000000"/>
                </a:solidFill>
                <a:latin typeface="Garamond" panose="02020603050405020304" pitchFamily="1"/>
              </a:rPr>
              <a:t>. n. 33/2013). Al riguardo, deve essere ancora evidenziato che l’accesso civico è servente rispetto alla conoscenza di dati e documenti detenuti dalla p.a. «</a:t>
            </a:r>
            <a:r>
              <a:rPr lang="it-IT" sz="1100" i="1" spc="0" dirty="0">
                <a:solidFill>
                  <a:srgbClr val="000000"/>
                </a:solidFill>
                <a:latin typeface="Garamond" panose="02020603050405020304" pitchFamily="1"/>
              </a:rPr>
              <a:t>Allo scopo di favorire forme diffuse di controllo sul perseguimento delle funzioni istituzionali e sull’utilizzo delle risorse pubbliche e di promuovere la partecipazione al dibattito pubblico</a:t>
            </a:r>
            <a:r>
              <a:rPr lang="it-IT" sz="1100" spc="0" dirty="0">
                <a:solidFill>
                  <a:srgbClr val="000000"/>
                </a:solidFill>
                <a:latin typeface="Garamond" panose="02020603050405020304" pitchFamily="1"/>
              </a:rPr>
              <a:t>» (art. 5, comma 2, del d. </a:t>
            </a:r>
            <a:r>
              <a:rPr lang="it-IT" sz="1100" spc="0" dirty="0" err="1">
                <a:solidFill>
                  <a:srgbClr val="000000"/>
                </a:solidFill>
                <a:latin typeface="Garamond" panose="02020603050405020304" pitchFamily="1"/>
              </a:rPr>
              <a:t>lgs</a:t>
            </a:r>
            <a:r>
              <a:rPr lang="it-IT" sz="1100" spc="0" dirty="0">
                <a:solidFill>
                  <a:srgbClr val="000000"/>
                </a:solidFill>
                <a:latin typeface="Garamond" panose="02020603050405020304" pitchFamily="1"/>
              </a:rPr>
              <a:t>. n. 33/2013). Di conseguenza, quando l’oggetto della richiesta di accesso riguarda </a:t>
            </a:r>
            <a:r>
              <a:rPr lang="it-IT" sz="1100" spc="0" dirty="0">
                <a:solidFill>
                  <a:srgbClr val="FF0000"/>
                </a:solidFill>
                <a:latin typeface="Garamond" panose="02020603050405020304" pitchFamily="1"/>
              </a:rPr>
              <a:t>documenti contenenti informazioni relative a persone fisiche (e in quanto tali «</a:t>
            </a:r>
            <a:r>
              <a:rPr lang="it-IT" sz="1100" i="1" spc="0" dirty="0">
                <a:solidFill>
                  <a:srgbClr val="FF0000"/>
                </a:solidFill>
                <a:latin typeface="Garamond" panose="02020603050405020304" pitchFamily="1"/>
              </a:rPr>
              <a:t>dati personali</a:t>
            </a:r>
            <a:r>
              <a:rPr lang="it-IT" sz="1100" spc="0" dirty="0">
                <a:solidFill>
                  <a:srgbClr val="FF0000"/>
                </a:solidFill>
                <a:latin typeface="Garamond" panose="02020603050405020304" pitchFamily="1"/>
              </a:rPr>
              <a:t>») non necessarie al raggiungimento del predetto scopo, oppure informazioni personali di dettaglio che risultino comunque sproporzionate, eccedenti </a:t>
            </a:r>
          </a:p>
        </p:txBody>
      </p:sp>
      <p:sp>
        <p:nvSpPr>
          <p:cNvPr id="316" name="Segnaposto testo 315"/>
          <p:cNvSpPr>
            <a:spLocks noGrp="1"/>
          </p:cNvSpPr>
          <p:nvPr>
            <p:ph type="body" idx="10"/>
          </p:nvPr>
        </p:nvSpPr>
        <p:spPr>
          <a:xfrm>
            <a:off x="708025" y="8881110"/>
            <a:ext cx="6155690" cy="1016000"/>
          </a:xfrm>
          <a:prstGeom prst="rect">
            <a:avLst/>
          </a:prstGeom>
          <a:noFill/>
          <a:ln w="0" cmpd="sng">
            <a:noFill/>
            <a:prstDash val="solid"/>
          </a:ln>
        </p:spPr>
        <p:txBody>
          <a:bodyPr vert="horz" lIns="0" tIns="85090" rIns="0" bIns="0" anchor="t"/>
          <a:lstStyle/>
          <a:p>
            <a:pPr marL="0" marR="0" indent="0" algn="l">
              <a:lnSpc>
                <a:spcPts val="1000"/>
              </a:lnSpc>
              <a:spcAft>
                <a:spcPts val="0"/>
              </a:spcAft>
            </a:pPr>
            <a:r>
              <a:rPr lang="it-IT" sz="600" spc="-15">
                <a:solidFill>
                  <a:srgbClr val="000000"/>
                </a:solidFill>
                <a:latin typeface="Garamond" panose="02020603050405020304" pitchFamily="1"/>
              </a:rPr>
              <a:t>4 </a:t>
            </a:r>
            <a:r>
              <a:rPr lang="it-IT" sz="950" spc="-15">
                <a:solidFill>
                  <a:srgbClr val="000000"/>
                </a:solidFill>
                <a:latin typeface="Garamond" panose="02020603050405020304" pitchFamily="1"/>
              </a:rPr>
              <a:t>Cfr. art. 40, comma 2, del d.l. 6/12/2011, n. 201, convertito con modificazioni in l. 22 dicembre 2011, n. 214. </a:t>
            </a:r>
          </a:p>
          <a:p>
            <a:pPr marL="0" marR="0" indent="0" algn="just">
              <a:lnSpc>
                <a:spcPts val="1000"/>
              </a:lnSpc>
              <a:spcBef>
                <a:spcPts val="70"/>
              </a:spcBef>
              <a:spcAft>
                <a:spcPts val="0"/>
              </a:spcAft>
            </a:pPr>
            <a:r>
              <a:rPr lang="it-IT" sz="600" spc="0">
                <a:solidFill>
                  <a:srgbClr val="000000"/>
                </a:solidFill>
                <a:latin typeface="Garamond" panose="02020603050405020304" pitchFamily="1"/>
              </a:rPr>
              <a:t>5 </a:t>
            </a:r>
            <a:r>
              <a:rPr lang="it-IT" sz="950" spc="0">
                <a:solidFill>
                  <a:srgbClr val="000000"/>
                </a:solidFill>
                <a:latin typeface="Garamond" panose="02020603050405020304" pitchFamily="1"/>
              </a:rPr>
              <a:t>Cfr. art. 17 , nonché </a:t>
            </a:r>
            <a:r>
              <a:rPr lang="it-IT" sz="1100" i="1" spc="0">
                <a:solidFill>
                  <a:srgbClr val="000000"/>
                </a:solidFill>
                <a:latin typeface="Garamond" panose="02020603050405020304" pitchFamily="1"/>
              </a:rPr>
              <a:t>consideranda </a:t>
            </a:r>
            <a:r>
              <a:rPr lang="it-IT" sz="950" spc="0">
                <a:solidFill>
                  <a:srgbClr val="000000"/>
                </a:solidFill>
                <a:latin typeface="Garamond" panose="02020603050405020304" pitchFamily="1"/>
              </a:rPr>
              <a:t>nn. 65 e 66 del Regolamento (UE) n. 679/2016 del Parlamento europeo e del Consiglio, del 27 aprile 2016 relativo alla protezione delle persone fisiche con riguardo al trattamento dei dati personali, nonché alla libera circolazione di tali dati e che abroga la direttiva 95/46/CE. </a:t>
            </a:r>
          </a:p>
          <a:p>
            <a:pPr marL="0" marR="0" indent="0" algn="l">
              <a:lnSpc>
                <a:spcPts val="1000"/>
              </a:lnSpc>
              <a:spcBef>
                <a:spcPts val="145"/>
              </a:spcBef>
              <a:spcAft>
                <a:spcPts val="0"/>
              </a:spcAft>
            </a:pPr>
            <a:r>
              <a:rPr lang="it-IT" sz="600" spc="-15">
                <a:solidFill>
                  <a:srgbClr val="000000"/>
                </a:solidFill>
                <a:latin typeface="Garamond" panose="02020603050405020304" pitchFamily="1"/>
              </a:rPr>
              <a:t>6 </a:t>
            </a:r>
            <a:r>
              <a:rPr lang="it-IT" sz="950" spc="-15">
                <a:solidFill>
                  <a:srgbClr val="000000"/>
                </a:solidFill>
                <a:latin typeface="Garamond" panose="02020603050405020304" pitchFamily="1"/>
              </a:rPr>
              <a:t>Corte di Giustizia (Grande Sezione), 29 giugno 2010, procedimento C</a:t>
            </a:r>
            <a:r>
              <a:rPr lang="it-IT" sz="950" spc="-15">
                <a:solidFill>
                  <a:srgbClr val="000000"/>
                </a:solidFill>
                <a:latin typeface="Lucida Console" panose="02020603050405020304"/>
              </a:rPr>
              <a:t>‑</a:t>
            </a:r>
            <a:r>
              <a:rPr lang="it-IT" sz="950" spc="-15">
                <a:solidFill>
                  <a:srgbClr val="000000"/>
                </a:solidFill>
                <a:latin typeface="Garamond" panose="02020603050405020304" pitchFamily="1"/>
              </a:rPr>
              <a:t>28/08 P, Bavarian Lager c. Commissione europea. </a:t>
            </a:r>
          </a:p>
          <a:p>
            <a:pPr marL="0" marR="0" indent="0" algn="l">
              <a:lnSpc>
                <a:spcPts val="1000"/>
              </a:lnSpc>
              <a:spcBef>
                <a:spcPts val="20"/>
              </a:spcBef>
              <a:spcAft>
                <a:spcPts val="0"/>
              </a:spcAft>
            </a:pPr>
            <a:r>
              <a:rPr lang="it-IT" sz="600" spc="-15">
                <a:solidFill>
                  <a:srgbClr val="000000"/>
                </a:solidFill>
                <a:latin typeface="Garamond" panose="02020603050405020304" pitchFamily="1"/>
              </a:rPr>
              <a:t>7 </a:t>
            </a:r>
            <a:r>
              <a:rPr lang="it-IT" sz="950" spc="-15">
                <a:solidFill>
                  <a:srgbClr val="000000"/>
                </a:solidFill>
                <a:latin typeface="Garamond" panose="02020603050405020304" pitchFamily="1"/>
              </a:rPr>
              <a:t>Consiglio di Stato, 12/8/2016, n. 3631. </a:t>
            </a:r>
          </a:p>
          <a:p>
            <a:pPr marL="0" marR="0" indent="0" algn="l">
              <a:lnSpc>
                <a:spcPts val="1000"/>
              </a:lnSpc>
              <a:spcBef>
                <a:spcPts val="0"/>
              </a:spcBef>
              <a:spcAft>
                <a:spcPts val="0"/>
              </a:spcAft>
            </a:pPr>
            <a:r>
              <a:rPr lang="it-IT" sz="600" spc="-15">
                <a:solidFill>
                  <a:srgbClr val="000000"/>
                </a:solidFill>
                <a:latin typeface="Garamond" panose="02020603050405020304" pitchFamily="1"/>
              </a:rPr>
              <a:t>8 </a:t>
            </a:r>
            <a:r>
              <a:rPr lang="it-IT" sz="950" spc="-15">
                <a:solidFill>
                  <a:srgbClr val="000000"/>
                </a:solidFill>
                <a:latin typeface="Garamond" panose="02020603050405020304" pitchFamily="1"/>
              </a:rPr>
              <a:t>Cfr., in particolare, considerando n. 154 e artt. 5 e 86. </a:t>
            </a:r>
          </a:p>
        </p:txBody>
      </p:sp>
      <p:sp>
        <p:nvSpPr>
          <p:cNvPr id="317" name="Segnaposto testo 316"/>
          <p:cNvSpPr>
            <a:spLocks noGrp="1"/>
          </p:cNvSpPr>
          <p:nvPr>
            <p:ph type="body" idx="10"/>
          </p:nvPr>
        </p:nvSpPr>
        <p:spPr>
          <a:xfrm>
            <a:off x="6642735" y="9897110"/>
            <a:ext cx="254000" cy="1631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b="1" spc="125">
                <a:solidFill>
                  <a:srgbClr val="000000"/>
                </a:solidFill>
                <a:latin typeface="Calibri" panose="02020603050405020304" pitchFamily="1"/>
              </a:rPr>
              <a:t>21 </a:t>
            </a:r>
          </a:p>
        </p:txBody>
      </p:sp>
      <p:cxnSp>
        <p:nvCxnSpPr>
          <p:cNvPr id="318" name="Connettore 1 317"/>
          <p:cNvCxnSpPr/>
          <p:nvPr/>
        </p:nvCxnSpPr>
        <p:spPr>
          <a:xfrm>
            <a:off x="708025" y="8888095"/>
            <a:ext cx="1844040" cy="0"/>
          </a:xfrm>
          <a:prstGeom prst="line">
            <a:avLst/>
          </a:prstGeom>
          <a:ln w="12065" cmpd="sng">
            <a:solidFill>
              <a:srgbClr val="000000"/>
            </a:solidFill>
          </a:ln>
        </p:spPr>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22" name="Image.jpg"/>
          <p:cNvPicPr/>
          <p:nvPr/>
        </p:nvPicPr>
        <p:blipFill>
          <a:blip r:embed="rId2"/>
          <a:stretch>
            <a:fillRect/>
          </a:stretch>
        </p:blipFill>
        <p:spPr>
          <a:xfrm>
            <a:off x="3437890" y="487680"/>
            <a:ext cx="487680" cy="536575"/>
          </a:xfrm>
          <a:prstGeom prst="rect">
            <a:avLst/>
          </a:prstGeom>
        </p:spPr>
      </p:pic>
      <p:sp>
        <p:nvSpPr>
          <p:cNvPr id="323" name="Segnaposto testo 322"/>
          <p:cNvSpPr>
            <a:spLocks noGrp="1"/>
          </p:cNvSpPr>
          <p:nvPr>
            <p:ph type="body" idx="10"/>
          </p:nvPr>
        </p:nvSpPr>
        <p:spPr>
          <a:xfrm>
            <a:off x="698500" y="1186180"/>
            <a:ext cx="6155690" cy="5930265"/>
          </a:xfrm>
          <a:prstGeom prst="rect">
            <a:avLst/>
          </a:prstGeom>
          <a:noFill/>
          <a:ln w="0" cmpd="sng">
            <a:noFill/>
            <a:prstDash val="solid"/>
          </a:ln>
        </p:spPr>
        <p:txBody>
          <a:bodyPr vert="horz" lIns="0" tIns="3175" rIns="0" bIns="0" anchor="t"/>
          <a:lstStyle/>
          <a:p>
            <a:pPr marL="0" marR="0" indent="0" algn="ctr">
              <a:lnSpc>
                <a:spcPts val="1400"/>
              </a:lnSpc>
              <a:spcAft>
                <a:spcPts val="0"/>
              </a:spcAft>
            </a:pPr>
            <a:r>
              <a:rPr lang="it-IT" sz="1250" b="1" i="1" spc="-15" dirty="0">
                <a:solidFill>
                  <a:srgbClr val="1F487C"/>
                </a:solidFill>
                <a:latin typeface="Garamond" panose="02020603050405020304" pitchFamily="1"/>
              </a:rPr>
              <a:t>Autorità Nazionale Anticorruzione </a:t>
            </a:r>
          </a:p>
          <a:p>
            <a:pPr marL="182880" marR="0" indent="0" algn="just">
              <a:lnSpc>
                <a:spcPts val="1200"/>
              </a:lnSpc>
              <a:spcBef>
                <a:spcPts val="3660"/>
              </a:spcBef>
              <a:spcAft>
                <a:spcPts val="0"/>
              </a:spcAft>
            </a:pPr>
            <a:r>
              <a:rPr lang="it-IT" sz="1100" spc="0" dirty="0">
                <a:solidFill>
                  <a:srgbClr val="FF0000"/>
                </a:solidFill>
                <a:latin typeface="Garamond" panose="02020603050405020304" pitchFamily="1"/>
              </a:rPr>
              <a:t>e non pertinenti, l’ente destinatario della richiesta dovrebbe accordare l’accesso parziale ai documenti, oscurando i dati personali </a:t>
            </a:r>
            <a:r>
              <a:rPr lang="it-IT" sz="950" i="1" spc="0" dirty="0">
                <a:solidFill>
                  <a:srgbClr val="FF0000"/>
                </a:solidFill>
                <a:latin typeface="Garamond" panose="02020603050405020304" pitchFamily="1"/>
              </a:rPr>
              <a:t>ivi </a:t>
            </a:r>
            <a:r>
              <a:rPr lang="it-IT" sz="1100" spc="0" dirty="0">
                <a:solidFill>
                  <a:srgbClr val="FF0000"/>
                </a:solidFill>
                <a:latin typeface="Garamond" panose="02020603050405020304" pitchFamily="1"/>
              </a:rPr>
              <a:t>presenti</a:t>
            </a:r>
            <a:r>
              <a:rPr lang="it-IT" sz="1100" spc="0" baseline="30000" dirty="0">
                <a:solidFill>
                  <a:srgbClr val="FF0000"/>
                </a:solidFill>
                <a:latin typeface="Garamond" panose="02020603050405020304" pitchFamily="1"/>
              </a:rPr>
              <a:t>9</a:t>
            </a:r>
            <a:r>
              <a:rPr lang="it-IT" sz="1100" spc="0" dirty="0">
                <a:solidFill>
                  <a:srgbClr val="FF0000"/>
                </a:solidFill>
                <a:latin typeface="Garamond" panose="02020603050405020304" pitchFamily="1"/>
              </a:rPr>
              <a:t>. </a:t>
            </a:r>
          </a:p>
          <a:p>
            <a:pPr marL="182880" marR="0" indent="274320" algn="just">
              <a:lnSpc>
                <a:spcPts val="1200"/>
              </a:lnSpc>
              <a:spcBef>
                <a:spcPts val="25"/>
              </a:spcBef>
              <a:spcAft>
                <a:spcPts val="0"/>
              </a:spcAft>
            </a:pPr>
            <a:r>
              <a:rPr lang="it-IT" sz="1100" spc="5" dirty="0">
                <a:solidFill>
                  <a:srgbClr val="000000"/>
                </a:solidFill>
                <a:latin typeface="Garamond" panose="02020603050405020304" pitchFamily="1"/>
              </a:rPr>
              <a:t>Ai fini della valutazione del pregiudizio concreto, vanno prese in considerazione le conseguenze – anche legate alla sfera morale, relazionale e sociale – che potrebbero derivare all’interessato (o ad altre persone alle quali esso è legato da un vincolo affettivo) dalla conoscibilità, da parte di chiunque, del dato o del documento richiesto, tenuto conto delle implicazioni derivanti dalla previsione di cui all’art. 3, comma 1, del d. </a:t>
            </a:r>
            <a:r>
              <a:rPr lang="it-IT" sz="1100" spc="5" dirty="0" err="1">
                <a:solidFill>
                  <a:srgbClr val="000000"/>
                </a:solidFill>
                <a:latin typeface="Garamond" panose="02020603050405020304" pitchFamily="1"/>
              </a:rPr>
              <a:t>lgs</a:t>
            </a:r>
            <a:r>
              <a:rPr lang="it-IT" sz="1100" spc="5" dirty="0">
                <a:solidFill>
                  <a:srgbClr val="000000"/>
                </a:solidFill>
                <a:latin typeface="Garamond" panose="02020603050405020304" pitchFamily="1"/>
              </a:rPr>
              <a:t>. n. 33/2013, in base alla quale i dati e i documenti forniti al richiedente tramite l’accesso civico sono considerati come «</a:t>
            </a:r>
            <a:r>
              <a:rPr lang="it-IT" sz="950" i="1" spc="5" dirty="0">
                <a:solidFill>
                  <a:srgbClr val="000000"/>
                </a:solidFill>
                <a:latin typeface="Garamond" panose="02020603050405020304" pitchFamily="1"/>
              </a:rPr>
              <a:t>pubblici</a:t>
            </a:r>
            <a:r>
              <a:rPr lang="it-IT" sz="1100" spc="5" dirty="0">
                <a:solidFill>
                  <a:srgbClr val="000000"/>
                </a:solidFill>
                <a:latin typeface="Garamond" panose="02020603050405020304" pitchFamily="1"/>
              </a:rPr>
              <a:t>», sebbene il loro ulteriore trattamento vada in ogni caso effettuato nel rispetto dei limiti derivanti dalla normativa in materia di protezione dei dati personali (art. 7 del d. </a:t>
            </a:r>
            <a:r>
              <a:rPr lang="it-IT" sz="1100" spc="5" dirty="0" err="1">
                <a:solidFill>
                  <a:srgbClr val="000000"/>
                </a:solidFill>
                <a:latin typeface="Garamond" panose="02020603050405020304" pitchFamily="1"/>
              </a:rPr>
              <a:t>lgs</a:t>
            </a:r>
            <a:r>
              <a:rPr lang="it-IT" sz="1100" spc="5" dirty="0">
                <a:solidFill>
                  <a:srgbClr val="000000"/>
                </a:solidFill>
                <a:latin typeface="Garamond" panose="02020603050405020304" pitchFamily="1"/>
              </a:rPr>
              <a:t>. n. 33/2013). Tali conseguenze potrebbero riguardare, ad esempio, future azioni da parte di terzi nei confronti dell’interessato, o situazioni che potrebbero determinare l’estromissione o la discriminazione dello stesso individuo, oppure altri svantaggi personali e/o sociali</a:t>
            </a:r>
            <a:r>
              <a:rPr lang="it-IT" sz="1100" spc="5" baseline="30000" dirty="0">
                <a:solidFill>
                  <a:srgbClr val="000000"/>
                </a:solidFill>
                <a:latin typeface="Garamond" panose="02020603050405020304" pitchFamily="1"/>
              </a:rPr>
              <a:t>10</a:t>
            </a:r>
            <a:r>
              <a:rPr lang="it-IT" sz="1100" spc="5" dirty="0">
                <a:solidFill>
                  <a:srgbClr val="000000"/>
                </a:solidFill>
                <a:latin typeface="Garamond" panose="02020603050405020304" pitchFamily="1"/>
              </a:rPr>
              <a:t>. In questo quadro, può essere valutata, ad esempio, l’eventualità che l’interessato possa essere esposto a minacce, intimidazioni, ritorsioni o turbative al regolare svolgimento delle funzioni pubbliche o delle attività di pubblico interesse esercitate, che potrebbero derivare, a seconda delle particolari circostanze del caso, dalla conoscibilità di determinati dati</a:t>
            </a:r>
            <a:r>
              <a:rPr lang="it-IT" sz="1100" spc="5" baseline="30000" dirty="0">
                <a:solidFill>
                  <a:srgbClr val="000000"/>
                </a:solidFill>
                <a:latin typeface="Garamond" panose="02020603050405020304" pitchFamily="1"/>
              </a:rPr>
              <a:t>11</a:t>
            </a:r>
            <a:r>
              <a:rPr lang="it-IT" sz="1100" spc="5" dirty="0">
                <a:solidFill>
                  <a:srgbClr val="000000"/>
                </a:solidFill>
                <a:latin typeface="Garamond" panose="02020603050405020304" pitchFamily="1"/>
              </a:rPr>
              <a:t>. Analogamente, vanno tenuti in debito conto i casi in cui la conoscibilità di determinati dati personali da parte di chiunque possa favorire il verificarsi di eventuali furti di identità o di creazione di identità fittizie attraverso le quali esercitare attività fraudolente</a:t>
            </a:r>
            <a:r>
              <a:rPr lang="it-IT" sz="1100" spc="5" baseline="30000" dirty="0">
                <a:solidFill>
                  <a:srgbClr val="000000"/>
                </a:solidFill>
                <a:latin typeface="Garamond" panose="02020603050405020304" pitchFamily="1"/>
              </a:rPr>
              <a:t>12</a:t>
            </a:r>
            <a:r>
              <a:rPr lang="it-IT" sz="1100" spc="5" dirty="0">
                <a:solidFill>
                  <a:srgbClr val="000000"/>
                </a:solidFill>
                <a:latin typeface="Garamond" panose="02020603050405020304" pitchFamily="1"/>
              </a:rPr>
              <a:t>. Nel valutare l’impatto nei riguardi dell’interessato, vanno tenute in debito conto anche le ragionevoli aspettative di quest’ultimo riguardo al trattamento dei propri dati personali al momento in cui questi sono stati raccolti, ad esempio nel caso in cui le predette conseguenze non erano prevedibili al momento della raccolta dei dati. </a:t>
            </a:r>
          </a:p>
          <a:p>
            <a:pPr marL="182880" marR="0" indent="274320" algn="just">
              <a:lnSpc>
                <a:spcPts val="1200"/>
              </a:lnSpc>
              <a:spcBef>
                <a:spcPts val="45"/>
              </a:spcBef>
              <a:spcAft>
                <a:spcPts val="0"/>
              </a:spcAft>
            </a:pPr>
            <a:r>
              <a:rPr lang="it-IT" sz="1100" spc="0" dirty="0">
                <a:solidFill>
                  <a:srgbClr val="000000"/>
                </a:solidFill>
                <a:latin typeface="Garamond" panose="02020603050405020304" pitchFamily="1"/>
              </a:rPr>
              <a:t>Per verificare l’impatto sfavorevole che potrebbe derivare all’interessato dalla conoscibilità da parte di chiunque delle informazioni richieste, l’ente destinatario della richiesta di accesso civico deve far riferimento a diversi parametri, tra i quali, anche la natura dei dati personali oggetto della richiesta di accesso o contenuti nei documenti ai quali di chiede di accedere, nonché il ruolo ricoperto nella vita pubblica, la funzione pubblica esercitata o l’attività di pubblico interesse svolta dalla persona cui si riferiscono i predetti dati. </a:t>
            </a:r>
          </a:p>
          <a:p>
            <a:pPr marL="182880" marR="0" indent="274320" algn="just">
              <a:lnSpc>
                <a:spcPts val="1200"/>
              </a:lnSpc>
              <a:spcBef>
                <a:spcPts val="20"/>
              </a:spcBef>
              <a:spcAft>
                <a:spcPts val="815"/>
              </a:spcAft>
            </a:pPr>
            <a:r>
              <a:rPr lang="it-IT" sz="1100" spc="0" dirty="0">
                <a:solidFill>
                  <a:srgbClr val="000000"/>
                </a:solidFill>
                <a:latin typeface="Garamond" panose="02020603050405020304" pitchFamily="1"/>
              </a:rPr>
              <a:t>Riguardo al primo profilo, la presenza di dati sensibili</a:t>
            </a:r>
            <a:r>
              <a:rPr lang="it-IT" sz="1100" spc="0" baseline="30000" dirty="0">
                <a:solidFill>
                  <a:srgbClr val="000000"/>
                </a:solidFill>
                <a:latin typeface="Garamond" panose="02020603050405020304" pitchFamily="1"/>
              </a:rPr>
              <a:t>13</a:t>
            </a:r>
            <a:r>
              <a:rPr lang="it-IT" sz="1100" spc="0" dirty="0">
                <a:solidFill>
                  <a:srgbClr val="000000"/>
                </a:solidFill>
                <a:latin typeface="Garamond" panose="02020603050405020304" pitchFamily="1"/>
              </a:rPr>
              <a:t> e/o giudiziari</a:t>
            </a:r>
            <a:r>
              <a:rPr lang="it-IT" sz="1100" spc="0" baseline="30000" dirty="0">
                <a:solidFill>
                  <a:srgbClr val="000000"/>
                </a:solidFill>
                <a:latin typeface="Garamond" panose="02020603050405020304" pitchFamily="1"/>
              </a:rPr>
              <a:t>14</a:t>
            </a:r>
            <a:r>
              <a:rPr lang="it-IT" sz="1100" spc="0" dirty="0">
                <a:solidFill>
                  <a:srgbClr val="000000"/>
                </a:solidFill>
                <a:latin typeface="Garamond" panose="02020603050405020304" pitchFamily="1"/>
              </a:rPr>
              <a:t> può rappresentare un indice della sussistenza del predetto pregiudizio, laddove la conoscenza da parte di chiunque che deriverebbe dall’ostensione di tali informazioni – anche in contesti diversi (familiari e/o sociali) – possa essere fonte di discriminazione o foriera di rischi specifici per l’interessato</a:t>
            </a:r>
            <a:r>
              <a:rPr lang="it-IT" sz="1100" spc="0" baseline="30000" dirty="0">
                <a:solidFill>
                  <a:srgbClr val="000000"/>
                </a:solidFill>
                <a:latin typeface="Garamond" panose="02020603050405020304" pitchFamily="1"/>
              </a:rPr>
              <a:t>15</a:t>
            </a:r>
            <a:r>
              <a:rPr lang="it-IT" sz="1100" spc="0" dirty="0">
                <a:solidFill>
                  <a:srgbClr val="000000"/>
                </a:solidFill>
                <a:latin typeface="Garamond" panose="02020603050405020304" pitchFamily="1"/>
              </a:rPr>
              <a:t>. In linea di principio, quindi, andrebbe rifiutato l’accesso civico a tali informazioni, potendo invece valutare diversamente, caso per caso, situazioni particolari quali, ad esempio, quelle in cui le predette informazioni siano state deliberatamente rese note dagli interessati, anche attraverso loro comportamenti in pubblico</a:t>
            </a:r>
            <a:r>
              <a:rPr lang="it-IT" sz="1100" spc="0" baseline="30000" dirty="0">
                <a:solidFill>
                  <a:srgbClr val="000000"/>
                </a:solidFill>
                <a:latin typeface="Garamond" panose="02020603050405020304" pitchFamily="1"/>
              </a:rPr>
              <a:t>16</a:t>
            </a:r>
            <a:r>
              <a:rPr lang="it-IT" sz="1100" spc="0" dirty="0">
                <a:solidFill>
                  <a:srgbClr val="000000"/>
                </a:solidFill>
                <a:latin typeface="Garamond" panose="02020603050405020304" pitchFamily="1"/>
              </a:rPr>
              <a:t>. </a:t>
            </a:r>
          </a:p>
        </p:txBody>
      </p:sp>
      <p:sp>
        <p:nvSpPr>
          <p:cNvPr id="324" name="Segnaposto testo 323"/>
          <p:cNvSpPr>
            <a:spLocks noGrp="1"/>
          </p:cNvSpPr>
          <p:nvPr>
            <p:ph type="body" idx="10"/>
          </p:nvPr>
        </p:nvSpPr>
        <p:spPr>
          <a:xfrm>
            <a:off x="698500" y="7116445"/>
            <a:ext cx="6155690" cy="2778760"/>
          </a:xfrm>
          <a:prstGeom prst="rect">
            <a:avLst/>
          </a:prstGeom>
          <a:noFill/>
          <a:ln w="0" cmpd="sng">
            <a:noFill/>
            <a:prstDash val="solid"/>
          </a:ln>
        </p:spPr>
        <p:txBody>
          <a:bodyPr vert="horz" lIns="0" tIns="80645" rIns="0" bIns="0" anchor="t"/>
          <a:lstStyle/>
          <a:p>
            <a:pPr marL="0" marR="0" indent="0" algn="just">
              <a:lnSpc>
                <a:spcPts val="900"/>
              </a:lnSpc>
              <a:spcAft>
                <a:spcPts val="0"/>
              </a:spcAft>
            </a:pPr>
            <a:r>
              <a:rPr lang="it-IT" sz="600" spc="0">
                <a:solidFill>
                  <a:srgbClr val="000000"/>
                </a:solidFill>
                <a:latin typeface="Garamond" panose="02020603050405020304" pitchFamily="1"/>
              </a:rPr>
              <a:t>9 </a:t>
            </a:r>
            <a:r>
              <a:rPr lang="it-IT" sz="950" spc="0">
                <a:solidFill>
                  <a:srgbClr val="000000"/>
                </a:solidFill>
                <a:latin typeface="Garamond" panose="02020603050405020304" pitchFamily="1"/>
              </a:rPr>
              <a:t>Si pensi, ad esempio, a dati di persone fisiche quali, fra l’altro, la data di nascita, il codice fiscale, il domicilio o l’indirizzo di residenza, i recapiti telefonici o di posta elettronica personali, l’ISEE o la relativa fascia, i dati bancari, ecc.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10 </a:t>
            </a:r>
            <a:r>
              <a:rPr lang="it-IT" sz="950" spc="0">
                <a:solidFill>
                  <a:srgbClr val="000000"/>
                </a:solidFill>
                <a:latin typeface="Garamond" panose="02020603050405020304" pitchFamily="1"/>
              </a:rPr>
              <a:t>Cfr. Gruppo Art. 29, </a:t>
            </a:r>
            <a:r>
              <a:rPr lang="it-IT" sz="950" i="1" spc="0">
                <a:solidFill>
                  <a:srgbClr val="000000"/>
                </a:solidFill>
                <a:latin typeface="Garamond" panose="02020603050405020304" pitchFamily="1"/>
              </a:rPr>
              <a:t>Opinion 03/2013 on purpose limitation</a:t>
            </a:r>
            <a:r>
              <a:rPr lang="it-IT" sz="950" spc="0">
                <a:solidFill>
                  <a:srgbClr val="000000"/>
                </a:solidFill>
                <a:latin typeface="Garamond" panose="02020603050405020304" pitchFamily="1"/>
              </a:rPr>
              <a:t>, </a:t>
            </a:r>
            <a:r>
              <a:rPr lang="it-IT" sz="950" i="1" u="sng" spc="0">
                <a:solidFill>
                  <a:srgbClr val="0000FF"/>
                </a:solidFill>
                <a:latin typeface="Garamond" panose="02020603050405020304" pitchFamily="1"/>
              </a:rPr>
              <a:t>http://ec.europa.eu/justice/data-protection/article-29/documentation/opinion-recommendation/files/2013/wp203_en.pdf</a:t>
            </a:r>
            <a:r>
              <a:rPr lang="it-IT" sz="950" u="sng" spc="0">
                <a:solidFill>
                  <a:srgbClr val="0000FF"/>
                </a:solidFill>
                <a:latin typeface="Garamond" panose="02020603050405020304" pitchFamily="1"/>
              </a:rPr>
              <a:t>,</a:t>
            </a:r>
            <a:r>
              <a:rPr lang="it-IT" sz="950" spc="0">
                <a:solidFill>
                  <a:srgbClr val="000000"/>
                </a:solidFill>
                <a:latin typeface="Garamond" panose="02020603050405020304" pitchFamily="1"/>
              </a:rPr>
              <a:t> p. 25).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11 </a:t>
            </a:r>
            <a:r>
              <a:rPr lang="it-IT" sz="950" spc="0">
                <a:solidFill>
                  <a:srgbClr val="000000"/>
                </a:solidFill>
                <a:latin typeface="Garamond" panose="02020603050405020304" pitchFamily="1"/>
              </a:rPr>
              <a:t>Si pensi, ad esempio, ai nominativi del personale ispettivo, o di quello coinvolto in attività istruttorie relative a materie di particolare delicatezza, oppure ancora ai dati relativi agli autori di segnalazioni ed esposti. </a:t>
            </a:r>
          </a:p>
          <a:p>
            <a:pPr marL="0" marR="0" indent="0" algn="just">
              <a:lnSpc>
                <a:spcPts val="1000"/>
              </a:lnSpc>
              <a:spcBef>
                <a:spcPts val="10"/>
              </a:spcBef>
              <a:spcAft>
                <a:spcPts val="0"/>
              </a:spcAft>
            </a:pPr>
            <a:r>
              <a:rPr lang="it-IT" sz="600" spc="0">
                <a:solidFill>
                  <a:srgbClr val="000000"/>
                </a:solidFill>
                <a:latin typeface="Garamond" panose="02020603050405020304" pitchFamily="1"/>
              </a:rPr>
              <a:t>12 </a:t>
            </a:r>
            <a:r>
              <a:rPr lang="it-IT" sz="950" spc="0">
                <a:solidFill>
                  <a:srgbClr val="000000"/>
                </a:solidFill>
                <a:latin typeface="Garamond" panose="02020603050405020304" pitchFamily="1"/>
              </a:rPr>
              <a:t>Si pensi, ad esempio, all’indiscriminata circolazione delle firme autografe, dei dati contenuti nel cedolino dello stipendio che sono utili per accedere a prestiti e finanziamenti, oppure ad alcune informazioni contenute nelle dichiarazioni dei redditi che sono richieste ai fini del rilascio delle credenziali di accesso a servizi fiscali telematici quali la dichiarazione dei redditi precompilata. </a:t>
            </a:r>
          </a:p>
          <a:p>
            <a:pPr marL="0" marR="0" indent="0" algn="just">
              <a:lnSpc>
                <a:spcPts val="1000"/>
              </a:lnSpc>
              <a:spcBef>
                <a:spcPts val="5"/>
              </a:spcBef>
              <a:spcAft>
                <a:spcPts val="0"/>
              </a:spcAft>
            </a:pPr>
            <a:r>
              <a:rPr lang="it-IT" sz="600" spc="0">
                <a:solidFill>
                  <a:srgbClr val="000000"/>
                </a:solidFill>
                <a:latin typeface="Garamond" panose="02020603050405020304" pitchFamily="1"/>
              </a:rPr>
              <a:t>13 </a:t>
            </a:r>
            <a:r>
              <a:rPr lang="it-IT" sz="950" spc="0">
                <a:solidFill>
                  <a:srgbClr val="000000"/>
                </a:solidFill>
                <a:latin typeface="Garamond" panose="02020603050405020304" pitchFamily="1"/>
              </a:rPr>
              <a:t>Ai sensi del d. lgs. n. 196/2003, «</a:t>
            </a:r>
            <a:r>
              <a:rPr lang="it-IT" sz="950" i="1" spc="0">
                <a:solidFill>
                  <a:srgbClr val="000000"/>
                </a:solidFill>
                <a:latin typeface="Garamond" panose="02020603050405020304" pitchFamily="1"/>
              </a:rPr>
              <a:t>dati sensibili</a:t>
            </a:r>
            <a:r>
              <a:rPr lang="it-IT" sz="950" spc="0">
                <a:solidFill>
                  <a:srgbClr val="000000"/>
                </a:solidFill>
                <a:latin typeface="Garamond" panose="02020603050405020304" pitchFamily="1"/>
              </a:rPr>
              <a:t>» sono « </a:t>
            </a:r>
            <a:r>
              <a:rPr lang="it-IT" sz="950" i="1" spc="0">
                <a:solidFill>
                  <a:srgbClr val="000000"/>
                </a:solidFill>
                <a:latin typeface="Garamond" panose="02020603050405020304" pitchFamily="1"/>
              </a:rPr>
              <a:t>i dati personali idonei a rivelare l’origine razziale ed etnica, le convin</a:t>
            </a:r>
            <a:r>
              <a:rPr lang="it-IT" sz="950" i="1" spc="0" baseline="-25000">
                <a:solidFill>
                  <a:srgbClr val="000000"/>
                </a:solidFill>
                <a:latin typeface="Garamond" panose="02020603050405020304" pitchFamily="1"/>
              </a:rPr>
              <a:t>z</a:t>
            </a:r>
            <a:r>
              <a:rPr lang="it-IT" sz="950" i="1" spc="0">
                <a:solidFill>
                  <a:srgbClr val="000000"/>
                </a:solidFill>
                <a:latin typeface="Garamond" panose="02020603050405020304" pitchFamily="1"/>
              </a:rPr>
              <a:t>ioni reli</a:t>
            </a:r>
            <a:r>
              <a:rPr lang="it-IT" sz="950" i="1" spc="0" baseline="-25000">
                <a:solidFill>
                  <a:srgbClr val="000000"/>
                </a:solidFill>
                <a:latin typeface="Garamond" panose="02020603050405020304" pitchFamily="1"/>
              </a:rPr>
              <a:t>g</a:t>
            </a:r>
            <a:r>
              <a:rPr lang="it-IT" sz="950" i="1" spc="0">
                <a:solidFill>
                  <a:srgbClr val="000000"/>
                </a:solidFill>
                <a:latin typeface="Garamond" panose="02020603050405020304" pitchFamily="1"/>
              </a:rPr>
              <a:t>iose, filosofiche o di altro genere, le opinioni politiche, l’adesione a partiti, sindacati, associazioni od organizzazioni a carattere religioso, filosofico, politico o sindacale, nonché i dati personali idonei a rivelare lo stato di salute e la vita sessuale</a:t>
            </a:r>
            <a:r>
              <a:rPr lang="it-IT" sz="950" spc="0">
                <a:solidFill>
                  <a:srgbClr val="000000"/>
                </a:solidFill>
                <a:latin typeface="Garamond" panose="02020603050405020304" pitchFamily="1"/>
              </a:rPr>
              <a:t>» (art. 4, comma 1, lett. </a:t>
            </a:r>
            <a:r>
              <a:rPr lang="it-IT" sz="950" i="1" spc="0">
                <a:solidFill>
                  <a:srgbClr val="000000"/>
                </a:solidFill>
                <a:latin typeface="Garamond" panose="02020603050405020304" pitchFamily="1"/>
              </a:rPr>
              <a:t>d</a:t>
            </a:r>
            <a:r>
              <a:rPr lang="it-IT" sz="950" spc="0">
                <a:solidFill>
                  <a:srgbClr val="000000"/>
                </a:solidFill>
                <a:latin typeface="Garamond" panose="02020603050405020304" pitchFamily="1"/>
              </a:rPr>
              <a:t>). </a:t>
            </a:r>
          </a:p>
          <a:p>
            <a:pPr marL="0" marR="0" indent="0" algn="just">
              <a:lnSpc>
                <a:spcPts val="1000"/>
              </a:lnSpc>
              <a:spcBef>
                <a:spcPts val="0"/>
              </a:spcBef>
              <a:spcAft>
                <a:spcPts val="0"/>
              </a:spcAft>
            </a:pPr>
            <a:r>
              <a:rPr lang="it-IT" sz="600" spc="-15">
                <a:solidFill>
                  <a:srgbClr val="000000"/>
                </a:solidFill>
                <a:latin typeface="Garamond" panose="02020603050405020304" pitchFamily="1"/>
              </a:rPr>
              <a:t>14 </a:t>
            </a:r>
            <a:r>
              <a:rPr lang="it-IT" sz="950" spc="-15">
                <a:solidFill>
                  <a:srgbClr val="000000"/>
                </a:solidFill>
                <a:latin typeface="Garamond" panose="02020603050405020304" pitchFamily="1"/>
              </a:rPr>
              <a:t>Ai sensi del d. lgs. n. 196/2003 «</a:t>
            </a:r>
            <a:r>
              <a:rPr lang="it-IT" sz="950" i="1" spc="-15">
                <a:solidFill>
                  <a:srgbClr val="000000"/>
                </a:solidFill>
                <a:latin typeface="Garamond" panose="02020603050405020304" pitchFamily="1"/>
              </a:rPr>
              <a:t>dati </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iudi</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iari</a:t>
            </a:r>
            <a:r>
              <a:rPr lang="it-IT" sz="950" spc="-15">
                <a:solidFill>
                  <a:srgbClr val="000000"/>
                </a:solidFill>
                <a:latin typeface="Garamond" panose="02020603050405020304" pitchFamily="1"/>
              </a:rPr>
              <a:t>» sono «</a:t>
            </a:r>
            <a:r>
              <a:rPr lang="it-IT" sz="950" i="1" spc="-15">
                <a:solidFill>
                  <a:srgbClr val="000000"/>
                </a:solidFill>
                <a:latin typeface="Garamond" panose="02020603050405020304" pitchFamily="1"/>
              </a:rPr>
              <a:t>i dati personali idonei a rivelare provvedimenti di cui all’articolo 3, comma 1, lettere da a) a o) e da r) a u), del d.P.R. 14 novembre 2002, n. 313, in materia di case</a:t>
            </a:r>
            <a:r>
              <a:rPr lang="it-IT" sz="1250" b="1" i="1" spc="-15">
                <a:solidFill>
                  <a:srgbClr val="000000"/>
                </a:solidFill>
                <a:latin typeface="Garamond" panose="02020603050405020304" pitchFamily="1"/>
              </a:rPr>
              <a:t>l</a:t>
            </a:r>
            <a:r>
              <a:rPr lang="it-IT" sz="950" i="1" spc="-15">
                <a:solidFill>
                  <a:srgbClr val="000000"/>
                </a:solidFill>
                <a:latin typeface="Garamond" panose="02020603050405020304" pitchFamily="1"/>
              </a:rPr>
              <a:t>ario </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iudi</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iale, di ana</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rafe delle san</a:t>
            </a:r>
            <a:r>
              <a:rPr lang="it-IT" sz="950" i="1" spc="-15" baseline="-25000">
                <a:solidFill>
                  <a:srgbClr val="000000"/>
                </a:solidFill>
                <a:latin typeface="Garamond" panose="02020603050405020304" pitchFamily="1"/>
              </a:rPr>
              <a:t>z</a:t>
            </a:r>
            <a:r>
              <a:rPr lang="it-IT" sz="950" i="1" spc="-15">
                <a:solidFill>
                  <a:srgbClr val="000000"/>
                </a:solidFill>
                <a:latin typeface="Garamond" panose="02020603050405020304" pitchFamily="1"/>
              </a:rPr>
              <a:t>ioni amministrative dipendenti da reato e dei relativi carichi pendenti, o la </a:t>
            </a:r>
            <a:r>
              <a:rPr lang="it-IT" sz="950" i="1" spc="-15" baseline="-25000">
                <a:solidFill>
                  <a:srgbClr val="000000"/>
                </a:solidFill>
                <a:latin typeface="Garamond" panose="02020603050405020304" pitchFamily="1"/>
              </a:rPr>
              <a:t>q</a:t>
            </a:r>
            <a:r>
              <a:rPr lang="it-IT" sz="950" i="1" spc="-15">
                <a:solidFill>
                  <a:srgbClr val="000000"/>
                </a:solidFill>
                <a:latin typeface="Garamond" panose="02020603050405020304" pitchFamily="1"/>
              </a:rPr>
              <a:t>ualità di imputato o di inda</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ato ai sensi de</a:t>
            </a:r>
            <a:r>
              <a:rPr lang="it-IT" sz="950" i="1" spc="-15" baseline="-25000">
                <a:solidFill>
                  <a:srgbClr val="000000"/>
                </a:solidFill>
                <a:latin typeface="Garamond" panose="02020603050405020304" pitchFamily="1"/>
              </a:rPr>
              <a:t>g</a:t>
            </a:r>
            <a:r>
              <a:rPr lang="it-IT" sz="950" i="1" spc="-15">
                <a:solidFill>
                  <a:srgbClr val="000000"/>
                </a:solidFill>
                <a:latin typeface="Garamond" panose="02020603050405020304" pitchFamily="1"/>
              </a:rPr>
              <a:t>li articoli 60 e 61 del codice di procedura penale</a:t>
            </a:r>
            <a:r>
              <a:rPr lang="it-IT" sz="950" spc="-15">
                <a:solidFill>
                  <a:srgbClr val="000000"/>
                </a:solidFill>
                <a:latin typeface="Garamond" panose="02020603050405020304" pitchFamily="1"/>
              </a:rPr>
              <a:t>» (art. 4, comma 1, lett. </a:t>
            </a:r>
            <a:r>
              <a:rPr lang="it-IT" sz="950" i="1" spc="-15">
                <a:solidFill>
                  <a:srgbClr val="000000"/>
                </a:solidFill>
                <a:latin typeface="Garamond" panose="02020603050405020304" pitchFamily="1"/>
              </a:rPr>
              <a:t>e</a:t>
            </a:r>
            <a:r>
              <a:rPr lang="it-IT" sz="950" spc="-15">
                <a:solidFill>
                  <a:srgbClr val="000000"/>
                </a:solidFill>
                <a:latin typeface="Garamond" panose="02020603050405020304" pitchFamily="1"/>
              </a:rPr>
              <a:t>). </a:t>
            </a:r>
          </a:p>
          <a:p>
            <a:pPr marL="0" marR="0" indent="0" algn="just">
              <a:lnSpc>
                <a:spcPts val="1000"/>
              </a:lnSpc>
              <a:spcBef>
                <a:spcPts val="65"/>
              </a:spcBef>
              <a:spcAft>
                <a:spcPts val="0"/>
              </a:spcAft>
            </a:pPr>
            <a:r>
              <a:rPr lang="it-IT" sz="600" spc="-20">
                <a:solidFill>
                  <a:srgbClr val="000000"/>
                </a:solidFill>
                <a:latin typeface="Garamond" panose="02020603050405020304" pitchFamily="1"/>
              </a:rPr>
              <a:t>15 </a:t>
            </a:r>
            <a:r>
              <a:rPr lang="it-IT" sz="950" spc="-20">
                <a:solidFill>
                  <a:srgbClr val="000000"/>
                </a:solidFill>
                <a:latin typeface="Garamond" panose="02020603050405020304" pitchFamily="1"/>
              </a:rPr>
              <a:t>Cfr. Parere del Garante per la protezione dei dati personali del 3/3/2016 n. 92, in </a:t>
            </a:r>
            <a:r>
              <a:rPr lang="it-IT" sz="950" i="1" u="sng" spc="-20">
                <a:solidFill>
                  <a:srgbClr val="0000FF"/>
                </a:solidFill>
                <a:latin typeface="Garamond" panose="02020603050405020304" pitchFamily="1"/>
              </a:rPr>
              <a:t>www.</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pdp.it</a:t>
            </a:r>
            <a:r>
              <a:rPr lang="it-IT" sz="950" spc="-20">
                <a:solidFill>
                  <a:srgbClr val="000000"/>
                </a:solidFill>
                <a:latin typeface="Garamond" panose="02020603050405020304" pitchFamily="1"/>
              </a:rPr>
              <a:t>, doc. </a:t>
            </a:r>
            <a:r>
              <a:rPr lang="it-IT" sz="950" i="1" spc="-20">
                <a:solidFill>
                  <a:srgbClr val="000000"/>
                </a:solidFill>
                <a:latin typeface="Garamond" panose="02020603050405020304" pitchFamily="1"/>
              </a:rPr>
              <a:t>web </a:t>
            </a:r>
            <a:r>
              <a:rPr lang="it-IT" sz="950" spc="-20">
                <a:solidFill>
                  <a:srgbClr val="000000"/>
                </a:solidFill>
                <a:latin typeface="Garamond" panose="02020603050405020304" pitchFamily="1"/>
              </a:rPr>
              <a:t>n. 4772830; nonché </a:t>
            </a:r>
            <a:r>
              <a:rPr lang="it-IT" sz="950" i="1" spc="-20">
                <a:solidFill>
                  <a:srgbClr val="000000"/>
                </a:solidFill>
                <a:latin typeface="Garamond" panose="02020603050405020304" pitchFamily="1"/>
              </a:rPr>
              <a:t>Rela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Illustrativa al Decreto le</a:t>
            </a:r>
            <a:r>
              <a:rPr lang="it-IT" sz="950" i="1" spc="-20" baseline="-25000">
                <a:solidFill>
                  <a:srgbClr val="000000"/>
                </a:solidFill>
                <a:latin typeface="Garamond" panose="02020603050405020304" pitchFamily="1"/>
              </a:rPr>
              <a:t>g</a:t>
            </a:r>
            <a:r>
              <a:rPr lang="it-IT" sz="950" i="1" spc="-20">
                <a:solidFill>
                  <a:srgbClr val="000000"/>
                </a:solidFill>
                <a:latin typeface="Garamond" panose="02020603050405020304" pitchFamily="1"/>
              </a:rPr>
              <a:t>islativo recante revisione e semplifica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e disposi</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ioni in materia di preven</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a corru</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pubblicità e trasparen</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a, correttivo della le</a:t>
            </a:r>
            <a:r>
              <a:rPr lang="it-IT" sz="950" i="1" spc="-20" baseline="-25000">
                <a:solidFill>
                  <a:srgbClr val="000000"/>
                </a:solidFill>
                <a:latin typeface="Garamond" panose="02020603050405020304" pitchFamily="1"/>
              </a:rPr>
              <a:t>gg</a:t>
            </a:r>
            <a:r>
              <a:rPr lang="it-IT" sz="950" i="1" spc="-20">
                <a:solidFill>
                  <a:srgbClr val="000000"/>
                </a:solidFill>
                <a:latin typeface="Garamond" panose="02020603050405020304" pitchFamily="1"/>
              </a:rPr>
              <a:t>e 6 novembre 2012, n. 190 e del decreto legislativo 14 marzo 2013, n. 33, ai sensi dell’articolo 7 della legge 7 agosto 2015, n. 124, in materia di rior</a:t>
            </a:r>
            <a:r>
              <a:rPr lang="it-IT" sz="950" i="1" spc="-20" baseline="-25000">
                <a:solidFill>
                  <a:srgbClr val="000000"/>
                </a:solidFill>
                <a:latin typeface="Garamond" panose="02020603050405020304" pitchFamily="1"/>
              </a:rPr>
              <a:t>g</a:t>
            </a:r>
            <a:r>
              <a:rPr lang="it-IT" sz="950" i="1" spc="-20">
                <a:solidFill>
                  <a:srgbClr val="000000"/>
                </a:solidFill>
                <a:latin typeface="Garamond" panose="02020603050405020304" pitchFamily="1"/>
              </a:rPr>
              <a:t>ani</a:t>
            </a:r>
            <a:r>
              <a:rPr lang="it-IT" sz="950" i="1" spc="-20" baseline="-25000">
                <a:solidFill>
                  <a:srgbClr val="000000"/>
                </a:solidFill>
                <a:latin typeface="Garamond" panose="02020603050405020304" pitchFamily="1"/>
              </a:rPr>
              <a:t>zz</a:t>
            </a:r>
            <a:r>
              <a:rPr lang="it-IT" sz="950" i="1" spc="-20">
                <a:solidFill>
                  <a:srgbClr val="000000"/>
                </a:solidFill>
                <a:latin typeface="Garamond" panose="02020603050405020304" pitchFamily="1"/>
              </a:rPr>
              <a:t>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ione de</a:t>
            </a:r>
            <a:r>
              <a:rPr lang="it-IT" sz="1250" b="1" i="1" spc="-20">
                <a:solidFill>
                  <a:srgbClr val="000000"/>
                </a:solidFill>
                <a:latin typeface="Garamond" panose="02020603050405020304" pitchFamily="1"/>
              </a:rPr>
              <a:t>l</a:t>
            </a:r>
            <a:r>
              <a:rPr lang="it-IT" sz="950" i="1" spc="-20">
                <a:solidFill>
                  <a:srgbClr val="000000"/>
                </a:solidFill>
                <a:latin typeface="Garamond" panose="02020603050405020304" pitchFamily="1"/>
              </a:rPr>
              <a:t>e amministra</a:t>
            </a:r>
            <a:r>
              <a:rPr lang="it-IT" sz="950" i="1" spc="-20" baseline="-25000">
                <a:solidFill>
                  <a:srgbClr val="000000"/>
                </a:solidFill>
                <a:latin typeface="Garamond" panose="02020603050405020304" pitchFamily="1"/>
              </a:rPr>
              <a:t>z</a:t>
            </a:r>
            <a:r>
              <a:rPr lang="it-IT" sz="950" i="1" spc="-20">
                <a:solidFill>
                  <a:srgbClr val="000000"/>
                </a:solidFill>
                <a:latin typeface="Garamond" panose="02020603050405020304" pitchFamily="1"/>
              </a:rPr>
              <a:t>ioni pubbliche, in</a:t>
            </a:r>
            <a:r>
              <a:rPr lang="it-IT" sz="950" i="1" u="sng" spc="-20">
                <a:solidFill>
                  <a:srgbClr val="0000FF"/>
                </a:solidFill>
                <a:latin typeface="Garamond" panose="02020603050405020304" pitchFamily="1"/>
              </a:rPr>
              <a:t>http://www.fun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ionepubblica.</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ov.it/sites/fun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ionepubblica.</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ov.it/files/Decretole</a:t>
            </a:r>
            <a:r>
              <a:rPr lang="it-IT" sz="950" i="1" u="sng" spc="-20" baseline="-25000">
                <a:solidFill>
                  <a:srgbClr val="0000FF"/>
                </a:solidFill>
                <a:latin typeface="Garamond" panose="02020603050405020304" pitchFamily="1"/>
              </a:rPr>
              <a:t>g</a:t>
            </a:r>
            <a:r>
              <a:rPr lang="it-IT" sz="950" i="1" u="sng" spc="-20">
                <a:solidFill>
                  <a:srgbClr val="0000FF"/>
                </a:solidFill>
                <a:latin typeface="Garamond" panose="02020603050405020304" pitchFamily="1"/>
              </a:rPr>
              <a:t>islativotrasparen</a:t>
            </a:r>
            <a:r>
              <a:rPr lang="it-IT" sz="950" i="1" u="sng" spc="-20" baseline="-25000">
                <a:solidFill>
                  <a:srgbClr val="0000FF"/>
                </a:solidFill>
                <a:latin typeface="Garamond" panose="02020603050405020304" pitchFamily="1"/>
              </a:rPr>
              <a:t>z</a:t>
            </a:r>
            <a:r>
              <a:rPr lang="it-IT" sz="950" i="1" u="sng" spc="-20">
                <a:solidFill>
                  <a:srgbClr val="0000FF"/>
                </a:solidFill>
                <a:latin typeface="Garamond" panose="02020603050405020304" pitchFamily="1"/>
              </a:rPr>
              <a:t>a.pdf</a:t>
            </a:r>
            <a:r>
              <a:rPr lang="it-IT" sz="100" i="1" spc="-20">
                <a:solidFill>
                  <a:srgbClr val="0562C1"/>
                </a:solidFill>
                <a:latin typeface="Garamond" panose="02020603050405020304" pitchFamily="1"/>
              </a:rPr>
              <a:t> </a:t>
            </a:r>
          </a:p>
          <a:p>
            <a:pPr marL="0" marR="0" indent="0" algn="just">
              <a:lnSpc>
                <a:spcPts val="1000"/>
              </a:lnSpc>
              <a:spcBef>
                <a:spcPts val="0"/>
              </a:spcBef>
              <a:spcAft>
                <a:spcPts val="35"/>
              </a:spcAft>
            </a:pPr>
            <a:r>
              <a:rPr lang="it-IT" sz="600" spc="0">
                <a:solidFill>
                  <a:srgbClr val="000000"/>
                </a:solidFill>
                <a:latin typeface="Garamond" panose="02020603050405020304" pitchFamily="1"/>
              </a:rPr>
              <a:t>16 </a:t>
            </a:r>
            <a:r>
              <a:rPr lang="it-IT" sz="950" spc="0">
                <a:solidFill>
                  <a:srgbClr val="000000"/>
                </a:solidFill>
                <a:latin typeface="Garamond" panose="02020603050405020304" pitchFamily="1"/>
              </a:rPr>
              <a:t>Vedi, ad esempio, il caso delle cariche dirigenziali di partiti, sindacati, associazioni o organizzazioni a carattere religioso, politico o sindacale. </a:t>
            </a:r>
          </a:p>
        </p:txBody>
      </p:sp>
      <p:sp>
        <p:nvSpPr>
          <p:cNvPr id="325" name="Segnaposto testo 324"/>
          <p:cNvSpPr>
            <a:spLocks noGrp="1"/>
          </p:cNvSpPr>
          <p:nvPr>
            <p:ph type="body" idx="10"/>
          </p:nvPr>
        </p:nvSpPr>
        <p:spPr>
          <a:xfrm>
            <a:off x="6642735" y="9895205"/>
            <a:ext cx="25400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125">
                <a:solidFill>
                  <a:srgbClr val="000000"/>
                </a:solidFill>
                <a:latin typeface="Calibri" panose="02020603050405020304" pitchFamily="1"/>
              </a:rPr>
              <a:t>22 </a:t>
            </a:r>
          </a:p>
        </p:txBody>
      </p:sp>
      <p:cxnSp>
        <p:nvCxnSpPr>
          <p:cNvPr id="326" name="Connettore 1 325"/>
          <p:cNvCxnSpPr/>
          <p:nvPr/>
        </p:nvCxnSpPr>
        <p:spPr>
          <a:xfrm>
            <a:off x="698500" y="7123430"/>
            <a:ext cx="1853565" cy="0"/>
          </a:xfrm>
          <a:prstGeom prst="line">
            <a:avLst/>
          </a:prstGeom>
          <a:ln w="12065" cmpd="sng">
            <a:solidFill>
              <a:srgbClr val="000000"/>
            </a:solidFill>
          </a:ln>
        </p:spPr>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30" name="Image.jpg"/>
          <p:cNvPicPr/>
          <p:nvPr/>
        </p:nvPicPr>
        <p:blipFill>
          <a:blip r:embed="rId2"/>
          <a:stretch>
            <a:fillRect/>
          </a:stretch>
        </p:blipFill>
        <p:spPr>
          <a:xfrm>
            <a:off x="3437890" y="487680"/>
            <a:ext cx="487680" cy="536575"/>
          </a:xfrm>
          <a:prstGeom prst="rect">
            <a:avLst/>
          </a:prstGeom>
        </p:spPr>
      </p:pic>
      <p:sp>
        <p:nvSpPr>
          <p:cNvPr id="331" name="Segnaposto testo 330"/>
          <p:cNvSpPr>
            <a:spLocks noGrp="1"/>
          </p:cNvSpPr>
          <p:nvPr>
            <p:ph type="body" idx="10"/>
          </p:nvPr>
        </p:nvSpPr>
        <p:spPr>
          <a:xfrm>
            <a:off x="706755" y="1180465"/>
            <a:ext cx="6155690" cy="670687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274320" algn="just">
              <a:lnSpc>
                <a:spcPts val="1200"/>
              </a:lnSpc>
              <a:spcBef>
                <a:spcPts val="3605"/>
              </a:spcBef>
              <a:spcAft>
                <a:spcPts val="0"/>
              </a:spcAft>
            </a:pPr>
            <a:r>
              <a:rPr lang="it-IT" sz="1100" spc="0">
                <a:solidFill>
                  <a:srgbClr val="000000"/>
                </a:solidFill>
                <a:latin typeface="Garamond" panose="02020603050405020304" pitchFamily="1"/>
              </a:rPr>
              <a:t>Analoghe considerazioni sull’esistenza del pregiudizio concreto possono essere fatte per quelle categorie di dati personali che, pur non rientrando nella definizione di dati sensibili e giudiziari, richiedono una specifica protezione quando dal loro utilizzo, in relazione alla natura dei dati o alle modalità del trattamento o agli effetti che può determinare, possano derivare rischi specifici per i diritti e le libertà fondamentali degli interessati (si pensi, ad esempio, ai dati genetici, biometrici, di profilazione, sulla localizzazione o sulla solvibilità economica, di cui agli artt. 17 e 37 del Codice). </a:t>
            </a:r>
          </a:p>
          <a:p>
            <a:pPr marL="182880" marR="0" indent="274320" algn="just">
              <a:lnSpc>
                <a:spcPts val="1200"/>
              </a:lnSpc>
              <a:spcBef>
                <a:spcPts val="25"/>
              </a:spcBef>
              <a:spcAft>
                <a:spcPts val="0"/>
              </a:spcAft>
            </a:pPr>
            <a:r>
              <a:rPr lang="it-IT" sz="1100" spc="0">
                <a:solidFill>
                  <a:srgbClr val="000000"/>
                </a:solidFill>
                <a:latin typeface="Garamond" panose="02020603050405020304" pitchFamily="1"/>
              </a:rPr>
              <a:t>Tra gli altri fattori da tenere in considerazione ai fini della valutazione della sussistenza del pregiudizio in esame, merita rilievo anche la circostanza che la richiesta di accesso civico riguardi dati o documenti contenenti dati personali di soggetti minori, la cui conoscenza può ostacolare il libero sviluppo della loro personalità, in considerazione della particolare tutela dovuta alle fasce deboli</a:t>
            </a:r>
            <a:r>
              <a:rPr lang="it-IT" sz="1100" spc="0" baseline="30000">
                <a:solidFill>
                  <a:srgbClr val="000000"/>
                </a:solidFill>
                <a:latin typeface="Garamond" panose="02020603050405020304" pitchFamily="1"/>
              </a:rPr>
              <a:t>17</a:t>
            </a:r>
            <a:r>
              <a:rPr lang="it-IT" sz="1100" spc="0">
                <a:solidFill>
                  <a:srgbClr val="000000"/>
                </a:solidFill>
                <a:latin typeface="Garamond" panose="02020603050405020304" pitchFamily="1"/>
              </a:rPr>
              <a:t>. </a:t>
            </a:r>
          </a:p>
          <a:p>
            <a:pPr marL="182880" marR="0" indent="274320" algn="just">
              <a:lnSpc>
                <a:spcPts val="1200"/>
              </a:lnSpc>
              <a:spcBef>
                <a:spcPts val="25"/>
              </a:spcBef>
              <a:spcAft>
                <a:spcPts val="0"/>
              </a:spcAft>
            </a:pPr>
            <a:r>
              <a:rPr lang="it-IT" sz="1100" spc="5">
                <a:solidFill>
                  <a:srgbClr val="000000"/>
                </a:solidFill>
                <a:latin typeface="Garamond" panose="02020603050405020304" pitchFamily="1"/>
              </a:rPr>
              <a:t>Riguardo al secondo profilo, va considerato altresì che la sussistenza di un pregiudizio concreto alla protezione dei dati personali può verificarsi con più probabilità per talune particolari informazioni – come ad esempio situazioni personali, familiari, professionali, patrimoniali – di persone fisiche destinatarie dell’attività amministrativa o intervenute a vario titolo nella stessa e che, quindi, non ricoprono necessariamente un ruolo nella vita pubblica o non esercitano funzioni pubbliche o attività di pubblico interesse</a:t>
            </a:r>
            <a:r>
              <a:rPr lang="it-IT" sz="1100" spc="5" baseline="30000">
                <a:solidFill>
                  <a:srgbClr val="000000"/>
                </a:solidFill>
                <a:latin typeface="Garamond" panose="02020603050405020304" pitchFamily="1"/>
              </a:rPr>
              <a:t>18</a:t>
            </a:r>
            <a:r>
              <a:rPr lang="it-IT" sz="1100" spc="5">
                <a:solidFill>
                  <a:srgbClr val="000000"/>
                </a:solidFill>
                <a:latin typeface="Garamond" panose="02020603050405020304" pitchFamily="1"/>
              </a:rPr>
              <a:t>. Ciò anche pensando, come già visto, alle ragionevoli aspettative di confidenzialità degli interessati riguardo a talune informazioni in possesso dei soggetti destinatari delle istanze di accesso civico o la non prevedibilità delle conseguenze derivanti a questi ultimi dalla conoscibilità da parte di chiunque di tali dati. Tale ragionevole aspettativa di confidenzialità è un elemento che va valutato in ordine a richieste di accesso civico che possono coinvolgere dati personali riferiti a lavoratori o a altri soggetti impiegati a vario titolo presso l’ente destinatario della predetta istanza</a:t>
            </a:r>
            <a:r>
              <a:rPr lang="it-IT" sz="1100" spc="5" baseline="30000">
                <a:solidFill>
                  <a:srgbClr val="000000"/>
                </a:solidFill>
                <a:latin typeface="Garamond" panose="02020603050405020304" pitchFamily="1"/>
              </a:rPr>
              <a:t>19</a:t>
            </a:r>
            <a:r>
              <a:rPr lang="it-IT" sz="1100" spc="5">
                <a:solidFill>
                  <a:srgbClr val="000000"/>
                </a:solidFill>
                <a:latin typeface="Garamond" panose="02020603050405020304" pitchFamily="1"/>
              </a:rPr>
              <a:t>. </a:t>
            </a:r>
          </a:p>
          <a:p>
            <a:pPr marL="182880" marR="0" indent="0" algn="l">
              <a:lnSpc>
                <a:spcPts val="1200"/>
              </a:lnSpc>
              <a:spcBef>
                <a:spcPts val="1355"/>
              </a:spcBef>
              <a:spcAft>
                <a:spcPts val="0"/>
              </a:spcAft>
            </a:pPr>
            <a:r>
              <a:rPr lang="it-IT" sz="1100" i="1" spc="110">
                <a:solidFill>
                  <a:srgbClr val="4F81BC"/>
                </a:solidFill>
                <a:latin typeface="Garamond" panose="02020603050405020304" pitchFamily="1"/>
              </a:rPr>
              <a:t>8.2. Libertà e segretezza della corrispondenza </a:t>
            </a:r>
          </a:p>
          <a:p>
            <a:pPr marL="182880" marR="0" indent="274320" algn="just">
              <a:lnSpc>
                <a:spcPts val="1200"/>
              </a:lnSpc>
              <a:spcBef>
                <a:spcPts val="1205"/>
              </a:spcBef>
              <a:spcAft>
                <a:spcPts val="0"/>
              </a:spcAft>
            </a:pPr>
            <a:r>
              <a:rPr lang="it-IT" sz="1100" spc="0">
                <a:solidFill>
                  <a:srgbClr val="000000"/>
                </a:solidFill>
                <a:latin typeface="Garamond" panose="02020603050405020304" pitchFamily="1"/>
              </a:rPr>
              <a:t>L’accesso generalizzato è rifiutato se il diniego è necessario per evitare un pregiudizio concreto alla tutela della «</a:t>
            </a:r>
            <a:r>
              <a:rPr lang="it-IT" sz="1100" i="1" spc="0">
                <a:solidFill>
                  <a:srgbClr val="000000"/>
                </a:solidFill>
                <a:latin typeface="Garamond" panose="02020603050405020304" pitchFamily="1"/>
              </a:rPr>
              <a:t>libertà e la segretezza della corrispondenza</a:t>
            </a:r>
            <a:r>
              <a:rPr lang="it-IT" sz="1100" spc="0">
                <a:solidFill>
                  <a:srgbClr val="000000"/>
                </a:solidFill>
                <a:latin typeface="Garamond" panose="02020603050405020304" pitchFamily="1"/>
              </a:rPr>
              <a:t>» (art. 5, comma 2-</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d. lgs. n. 33/2013). </a:t>
            </a:r>
          </a:p>
          <a:p>
            <a:pPr marL="182880" marR="0" indent="274320" algn="just">
              <a:lnSpc>
                <a:spcPts val="1200"/>
              </a:lnSpc>
              <a:spcBef>
                <a:spcPts val="100"/>
              </a:spcBef>
              <a:spcAft>
                <a:spcPts val="0"/>
              </a:spcAft>
            </a:pPr>
            <a:r>
              <a:rPr lang="it-IT" sz="1100" spc="0">
                <a:solidFill>
                  <a:srgbClr val="000000"/>
                </a:solidFill>
                <a:latin typeface="Garamond" panose="02020603050405020304" pitchFamily="1"/>
              </a:rPr>
              <a:t>Si tratta di una esclusione diretta a garantire la libertà costituzionalmente tutelata dall’art. 15 Cost. che prevede espressamente come «</a:t>
            </a:r>
            <a:r>
              <a:rPr lang="it-IT" sz="1100" i="1" spc="0">
                <a:solidFill>
                  <a:srgbClr val="000000"/>
                </a:solidFill>
                <a:latin typeface="Garamond" panose="02020603050405020304" pitchFamily="1"/>
              </a:rPr>
              <a:t>La libertà e la segretezza della corrispondenza e di ogni altra forma di comunicazione sono inviolabili. La loro limitazione può avvenire soltanto per atto motivato dell’autorità giudiziaria con le garanzie stabilite dalla legge</a:t>
            </a:r>
            <a:r>
              <a:rPr lang="it-IT" sz="1100" spc="0">
                <a:solidFill>
                  <a:srgbClr val="000000"/>
                </a:solidFill>
                <a:latin typeface="Garamond" panose="02020603050405020304" pitchFamily="1"/>
              </a:rPr>
              <a:t>»</a:t>
            </a:r>
            <a:r>
              <a:rPr lang="it-IT" sz="1100" spc="0" baseline="30000">
                <a:solidFill>
                  <a:srgbClr val="000000"/>
                </a:solidFill>
                <a:latin typeface="Garamond" panose="02020603050405020304" pitchFamily="1"/>
              </a:rPr>
              <a:t>20</a:t>
            </a:r>
            <a:r>
              <a:rPr lang="it-IT" sz="1100" spc="0">
                <a:solidFill>
                  <a:srgbClr val="000000"/>
                </a:solidFill>
                <a:latin typeface="Garamond" panose="02020603050405020304" pitchFamily="1"/>
              </a:rPr>
              <a:t>. </a:t>
            </a:r>
          </a:p>
          <a:p>
            <a:pPr marL="182880" marR="0" indent="274320" algn="just">
              <a:lnSpc>
                <a:spcPts val="1200"/>
              </a:lnSpc>
              <a:spcBef>
                <a:spcPts val="30"/>
              </a:spcBef>
              <a:spcAft>
                <a:spcPts val="3070"/>
              </a:spcAft>
            </a:pPr>
            <a:r>
              <a:rPr lang="it-IT" sz="1100" spc="0">
                <a:solidFill>
                  <a:srgbClr val="000000"/>
                </a:solidFill>
                <a:latin typeface="Garamond" panose="02020603050405020304" pitchFamily="1"/>
              </a:rPr>
              <a:t>Tale tutela – che si estende non solo alle persone fisiche, ma anche alle persone giuridiche, enti, associazioni, comitati ecc. – copre le comunicazioni che hanno carattere confidenziale o si riferiscono alla intimità della vita privata</a:t>
            </a:r>
            <a:r>
              <a:rPr lang="it-IT" sz="1100" spc="0" baseline="30000">
                <a:solidFill>
                  <a:srgbClr val="000000"/>
                </a:solidFill>
                <a:latin typeface="Garamond" panose="02020603050405020304" pitchFamily="1"/>
              </a:rPr>
              <a:t>21</a:t>
            </a:r>
            <a:r>
              <a:rPr lang="it-IT" sz="1100" spc="0">
                <a:solidFill>
                  <a:srgbClr val="000000"/>
                </a:solidFill>
                <a:latin typeface="Garamond" panose="02020603050405020304" pitchFamily="1"/>
              </a:rPr>
              <a:t> ed è volta a garantire non solo la segretezza del contenuto della corrispondenza fra soggetti predeterminati, ma anche la più ampia libertà di comunicare reciprocamente, che verrebbe pregiudicata dalla possibilità che soggetti diversi dai destinatari individuati dal mittente possano prendere conoscenza del contenuto della relativa corrispondenza. </a:t>
            </a:r>
          </a:p>
        </p:txBody>
      </p:sp>
      <p:sp>
        <p:nvSpPr>
          <p:cNvPr id="332" name="Segnaposto testo 331"/>
          <p:cNvSpPr>
            <a:spLocks noGrp="1"/>
          </p:cNvSpPr>
          <p:nvPr>
            <p:ph type="body" idx="10"/>
          </p:nvPr>
        </p:nvSpPr>
        <p:spPr>
          <a:xfrm>
            <a:off x="706755" y="7887335"/>
            <a:ext cx="6155690" cy="2039620"/>
          </a:xfrm>
          <a:prstGeom prst="rect">
            <a:avLst/>
          </a:prstGeom>
          <a:noFill/>
          <a:ln w="0" cmpd="sng">
            <a:noFill/>
            <a:prstDash val="solid"/>
          </a:ln>
        </p:spPr>
        <p:txBody>
          <a:bodyPr vert="horz" lIns="0" tIns="55245" rIns="0" bIns="0" anchor="t"/>
          <a:lstStyle/>
          <a:p>
            <a:pPr marL="0" marR="0" indent="0" algn="l">
              <a:lnSpc>
                <a:spcPts val="1200"/>
              </a:lnSpc>
              <a:spcAft>
                <a:spcPts val="0"/>
              </a:spcAft>
            </a:pPr>
            <a:r>
              <a:rPr lang="it-IT" sz="600" spc="-20">
                <a:solidFill>
                  <a:srgbClr val="000000"/>
                </a:solidFill>
                <a:latin typeface="Garamond" panose="02020603050405020304" pitchFamily="1"/>
              </a:rPr>
              <a:t>17 </a:t>
            </a:r>
            <a:r>
              <a:rPr lang="it-IT" sz="950" spc="-20">
                <a:solidFill>
                  <a:srgbClr val="000000"/>
                </a:solidFill>
                <a:latin typeface="Garamond" panose="02020603050405020304" pitchFamily="1"/>
              </a:rPr>
              <a:t>Cfr. documenti citati </a:t>
            </a:r>
            <a:r>
              <a:rPr lang="it-IT" sz="1100" i="1" spc="-20">
                <a:solidFill>
                  <a:srgbClr val="000000"/>
                </a:solidFill>
                <a:latin typeface="Garamond" panose="02020603050405020304" pitchFamily="1"/>
              </a:rPr>
              <a:t>supra </a:t>
            </a:r>
            <a:r>
              <a:rPr lang="it-IT" sz="950" spc="-20">
                <a:solidFill>
                  <a:srgbClr val="000000"/>
                </a:solidFill>
                <a:latin typeface="Garamond" panose="02020603050405020304" pitchFamily="1"/>
              </a:rPr>
              <a:t>in nota 12. </a:t>
            </a:r>
          </a:p>
          <a:p>
            <a:pPr marL="0" marR="0" indent="0" algn="just">
              <a:lnSpc>
                <a:spcPts val="1000"/>
              </a:lnSpc>
              <a:spcBef>
                <a:spcPts val="0"/>
              </a:spcBef>
              <a:spcAft>
                <a:spcPts val="0"/>
              </a:spcAft>
            </a:pPr>
            <a:r>
              <a:rPr lang="it-IT" sz="600" spc="-20">
                <a:solidFill>
                  <a:srgbClr val="000000"/>
                </a:solidFill>
                <a:latin typeface="Garamond" panose="02020603050405020304" pitchFamily="1"/>
              </a:rPr>
              <a:t>18 </a:t>
            </a:r>
            <a:r>
              <a:rPr lang="it-IT" sz="950" spc="-20">
                <a:solidFill>
                  <a:srgbClr val="000000"/>
                </a:solidFill>
                <a:latin typeface="Garamond" panose="02020603050405020304" pitchFamily="1"/>
              </a:rPr>
              <a:t>In questo senso, può al contrario ritenersi che, in generale e salvo ogni diversa valutazione nel caso concreto, anche in ragione del contenuto dell’atto, sulla base dei parametri illustrati nelle presenti Linee guida, non osti in linea di principio all’ostensione di un documento la sola presenza, sullo stesso, dell’indicazione nominativa del funzionario o del dirigente che l’ha adottato, essendo la conoscibilità esterna di questi dati personali normalmente connaturata allo svolgimento della funzione pubblica di volta in volta esercitata. </a:t>
            </a:r>
          </a:p>
          <a:p>
            <a:pPr marL="0" marR="0" indent="0" algn="just">
              <a:lnSpc>
                <a:spcPts val="1000"/>
              </a:lnSpc>
              <a:spcBef>
                <a:spcPts val="70"/>
              </a:spcBef>
              <a:spcAft>
                <a:spcPts val="0"/>
              </a:spcAft>
            </a:pPr>
            <a:r>
              <a:rPr lang="it-IT" sz="600" spc="-20">
                <a:solidFill>
                  <a:srgbClr val="000000"/>
                </a:solidFill>
                <a:latin typeface="Garamond" panose="02020603050405020304" pitchFamily="1"/>
              </a:rPr>
              <a:t>19 </a:t>
            </a:r>
            <a:r>
              <a:rPr lang="it-IT" sz="950" spc="-20">
                <a:solidFill>
                  <a:srgbClr val="000000"/>
                </a:solidFill>
                <a:latin typeface="Garamond" panose="02020603050405020304" pitchFamily="1"/>
              </a:rPr>
              <a:t>Si pensi, ad esempio, a quelle particolari informazioni contenute a vario titolo nel fascicolo personale del dipendente, fra le quali anche quelle relative alla natura delle infermità e degli impedimenti personali o familiari che causino l’astensione dal lavoro, nonché alle componenti della valutazione o alle notizie concernenti il rapporto di lavoro tra il personale dipendente e l’amministrazione, idonee a rivelare informazioni sensibili. Si pensi ancora alle informazioni relative alla busta paga, ai dati fiscali, al salario, ecc. dei soggetti interessati, in relazione alle quali andrebbe privilegiata l’ostensione delle sole fasce o tabelle stipendiali piuttosto che l’esatto ammontare, considerando che la conoscenza dello stesso, o di dettagli relativi alla situazione economico-patrimoniale, da parte di chiunque potrebbe pregiudicare gli interessi del singolo, ad esempio, in eventuali transazioni o trattative negoziali o legali. </a:t>
            </a:r>
          </a:p>
          <a:p>
            <a:pPr marL="0" marR="0" indent="0" algn="just">
              <a:lnSpc>
                <a:spcPts val="900"/>
              </a:lnSpc>
              <a:spcBef>
                <a:spcPts val="5"/>
              </a:spcBef>
              <a:spcAft>
                <a:spcPts val="0"/>
              </a:spcAft>
            </a:pPr>
            <a:r>
              <a:rPr lang="it-IT" sz="600" spc="0">
                <a:solidFill>
                  <a:srgbClr val="000000"/>
                </a:solidFill>
                <a:latin typeface="Garamond" panose="02020603050405020304" pitchFamily="1"/>
              </a:rPr>
              <a:t>20 </a:t>
            </a:r>
            <a:r>
              <a:rPr lang="it-IT" sz="950" spc="0">
                <a:solidFill>
                  <a:srgbClr val="000000"/>
                </a:solidFill>
                <a:latin typeface="Garamond" panose="02020603050405020304" pitchFamily="1"/>
              </a:rPr>
              <a:t>Cfr., altresì, l’art. 8 della Convenzione Europea dei Diritti dell’Uomo, nonché l’art. 7 della Carta dei diritti fondamentali dell’Unione europea. </a:t>
            </a:r>
          </a:p>
          <a:p>
            <a:pPr marL="0" marR="0" indent="0" algn="l">
              <a:lnSpc>
                <a:spcPts val="1200"/>
              </a:lnSpc>
              <a:spcBef>
                <a:spcPts val="0"/>
              </a:spcBef>
              <a:spcAft>
                <a:spcPts val="175"/>
              </a:spcAft>
            </a:pPr>
            <a:r>
              <a:rPr lang="it-IT" sz="600" spc="-25">
                <a:solidFill>
                  <a:srgbClr val="000000"/>
                </a:solidFill>
                <a:latin typeface="Garamond" panose="02020603050405020304" pitchFamily="1"/>
              </a:rPr>
              <a:t>21 </a:t>
            </a:r>
            <a:r>
              <a:rPr lang="it-IT" sz="950" spc="-25">
                <a:solidFill>
                  <a:srgbClr val="000000"/>
                </a:solidFill>
                <a:latin typeface="Garamond" panose="02020603050405020304" pitchFamily="1"/>
              </a:rPr>
              <a:t>Cfr. art. 93, comma 1, della l. 22/04/1941, n. 633, recante «</a:t>
            </a:r>
            <a:r>
              <a:rPr lang="it-IT" sz="950" i="1" spc="-25">
                <a:solidFill>
                  <a:srgbClr val="000000"/>
                </a:solidFill>
                <a:latin typeface="Garamond" panose="02020603050405020304" pitchFamily="1"/>
              </a:rPr>
              <a:t>Protezione del diritto d’autore e di altr</a:t>
            </a:r>
            <a:r>
              <a:rPr lang="it-IT" sz="1100" i="1" spc="-25">
                <a:solidFill>
                  <a:srgbClr val="000000"/>
                </a:solidFill>
                <a:latin typeface="Garamond" panose="02020603050405020304" pitchFamily="1"/>
              </a:rPr>
              <a:t>i diritti connessi al suo eserci</a:t>
            </a:r>
            <a:r>
              <a:rPr lang="it-IT" sz="1100" i="1" spc="-25" baseline="-25000">
                <a:solidFill>
                  <a:srgbClr val="000000"/>
                </a:solidFill>
                <a:latin typeface="Garamond" panose="02020603050405020304" pitchFamily="1"/>
              </a:rPr>
              <a:t>z</a:t>
            </a:r>
            <a:r>
              <a:rPr lang="it-IT" sz="1100" i="1" spc="-25">
                <a:solidFill>
                  <a:srgbClr val="000000"/>
                </a:solidFill>
                <a:latin typeface="Garamond" panose="02020603050405020304" pitchFamily="1"/>
              </a:rPr>
              <a:t>io</a:t>
            </a:r>
            <a:r>
              <a:rPr lang="it-IT" sz="950" spc="-25">
                <a:solidFill>
                  <a:srgbClr val="000000"/>
                </a:solidFill>
                <a:latin typeface="Garamond" panose="02020603050405020304" pitchFamily="1"/>
              </a:rPr>
              <a:t>»; </a:t>
            </a:r>
          </a:p>
        </p:txBody>
      </p:sp>
      <p:sp>
        <p:nvSpPr>
          <p:cNvPr id="333" name="Segnaposto testo 332"/>
          <p:cNvSpPr>
            <a:spLocks noGrp="1"/>
          </p:cNvSpPr>
          <p:nvPr>
            <p:ph type="body" idx="10"/>
          </p:nvPr>
        </p:nvSpPr>
        <p:spPr>
          <a:xfrm>
            <a:off x="6642735" y="9926955"/>
            <a:ext cx="254000" cy="13525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it-IT" sz="1100" spc="100">
                <a:solidFill>
                  <a:srgbClr val="000000"/>
                </a:solidFill>
                <a:latin typeface="Calibri" panose="02020603050405020304" pitchFamily="1"/>
              </a:rPr>
              <a:t>23 </a:t>
            </a:r>
          </a:p>
        </p:txBody>
      </p:sp>
      <p:cxnSp>
        <p:nvCxnSpPr>
          <p:cNvPr id="334" name="Connettore 1 333"/>
          <p:cNvCxnSpPr/>
          <p:nvPr/>
        </p:nvCxnSpPr>
        <p:spPr>
          <a:xfrm>
            <a:off x="706755" y="7894320"/>
            <a:ext cx="1845310" cy="0"/>
          </a:xfrm>
          <a:prstGeom prst="line">
            <a:avLst/>
          </a:prstGeom>
          <a:ln w="12065" cmpd="sng">
            <a:solidFill>
              <a:srgbClr val="000000"/>
            </a:solidFill>
          </a:ln>
        </p:spPr>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38" name="Image.jpg"/>
          <p:cNvPicPr/>
          <p:nvPr/>
        </p:nvPicPr>
        <p:blipFill>
          <a:blip r:embed="rId2"/>
          <a:stretch>
            <a:fillRect/>
          </a:stretch>
        </p:blipFill>
        <p:spPr>
          <a:xfrm>
            <a:off x="3437890" y="487680"/>
            <a:ext cx="487680" cy="536575"/>
          </a:xfrm>
          <a:prstGeom prst="rect">
            <a:avLst/>
          </a:prstGeom>
        </p:spPr>
      </p:pic>
      <p:sp>
        <p:nvSpPr>
          <p:cNvPr id="339" name="Segnaposto testo 338"/>
          <p:cNvSpPr>
            <a:spLocks noGrp="1"/>
          </p:cNvSpPr>
          <p:nvPr>
            <p:ph type="body" idx="10"/>
          </p:nvPr>
        </p:nvSpPr>
        <p:spPr>
          <a:xfrm>
            <a:off x="704850" y="1180465"/>
            <a:ext cx="6155690" cy="6926580"/>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182880" marR="0" indent="274320" algn="just">
              <a:lnSpc>
                <a:spcPts val="1200"/>
              </a:lnSpc>
              <a:spcBef>
                <a:spcPts val="3600"/>
              </a:spcBef>
              <a:spcAft>
                <a:spcPts val="0"/>
              </a:spcAft>
            </a:pPr>
            <a:r>
              <a:rPr lang="it-IT" sz="1100" spc="0">
                <a:solidFill>
                  <a:srgbClr val="000000"/>
                </a:solidFill>
                <a:latin typeface="Garamond" panose="02020603050405020304" pitchFamily="1"/>
              </a:rPr>
              <a:t>Tenuto conto che «</a:t>
            </a:r>
            <a:r>
              <a:rPr lang="it-IT" sz="1100" i="1" spc="0">
                <a:solidFill>
                  <a:srgbClr val="000000"/>
                </a:solidFill>
                <a:latin typeface="Garamond" panose="02020603050405020304" pitchFamily="1"/>
              </a:rPr>
              <a:t>la stretta attinenza della libertà e della segretezza della comunicazione al nucleo essenziale dei valori della personalità [...] comporta un particolare vincolo interpretativo, diretto a conferire a quella libertà, per quanto possibile, un significato espansivo</a:t>
            </a:r>
            <a:r>
              <a:rPr lang="it-IT" sz="1100" spc="0">
                <a:solidFill>
                  <a:srgbClr val="000000"/>
                </a:solidFill>
                <a:latin typeface="Garamond" panose="02020603050405020304" pitchFamily="1"/>
              </a:rPr>
              <a:t>»</a:t>
            </a:r>
            <a:r>
              <a:rPr lang="it-IT" sz="1100" spc="0" baseline="30000">
                <a:solidFill>
                  <a:srgbClr val="000000"/>
                </a:solidFill>
                <a:latin typeface="Garamond" panose="02020603050405020304" pitchFamily="1"/>
              </a:rPr>
              <a:t>22</a:t>
            </a:r>
            <a:r>
              <a:rPr lang="it-IT" sz="1100" spc="0">
                <a:solidFill>
                  <a:srgbClr val="000000"/>
                </a:solidFill>
                <a:latin typeface="Garamond" panose="02020603050405020304" pitchFamily="1"/>
              </a:rPr>
              <a:t>, la nozione di corrispondenza va intesa in senso estensivo a prescindere dal mezzo di trasmissione utilizzato, stante la diffusione delle nuove tecnologie della comunicazione. </a:t>
            </a:r>
          </a:p>
          <a:p>
            <a:pPr marL="182880" marR="0" indent="274320" algn="just">
              <a:lnSpc>
                <a:spcPts val="1200"/>
              </a:lnSpc>
              <a:spcBef>
                <a:spcPts val="30"/>
              </a:spcBef>
              <a:spcAft>
                <a:spcPts val="0"/>
              </a:spcAft>
            </a:pPr>
            <a:r>
              <a:rPr lang="it-IT" sz="1100" spc="0">
                <a:solidFill>
                  <a:srgbClr val="000000"/>
                </a:solidFill>
                <a:latin typeface="Garamond" panose="02020603050405020304" pitchFamily="1"/>
              </a:rPr>
              <a:t>Tale interpretazione è suffragata anche dalle norme penali a tutela dell’inviolabilità dei segreti che considerano come «</a:t>
            </a:r>
            <a:r>
              <a:rPr lang="it-IT" sz="1100" i="1" spc="0">
                <a:solidFill>
                  <a:srgbClr val="000000"/>
                </a:solidFill>
                <a:latin typeface="Garamond" panose="02020603050405020304" pitchFamily="1"/>
              </a:rPr>
              <a:t>corrispondenza</a:t>
            </a:r>
            <a:r>
              <a:rPr lang="it-IT" sz="1100" spc="0">
                <a:solidFill>
                  <a:srgbClr val="000000"/>
                </a:solidFill>
                <a:latin typeface="Garamond" panose="02020603050405020304" pitchFamily="1"/>
              </a:rPr>
              <a:t>» non solo quella epistolare</a:t>
            </a:r>
            <a:r>
              <a:rPr lang="it-IT" sz="1100" spc="0" baseline="30000">
                <a:solidFill>
                  <a:srgbClr val="000000"/>
                </a:solidFill>
                <a:latin typeface="Garamond" panose="02020603050405020304" pitchFamily="1"/>
              </a:rPr>
              <a:t>23</a:t>
            </a:r>
            <a:r>
              <a:rPr lang="it-IT" sz="1100" spc="0">
                <a:solidFill>
                  <a:srgbClr val="000000"/>
                </a:solidFill>
                <a:latin typeface="Garamond" panose="02020603050405020304" pitchFamily="1"/>
              </a:rPr>
              <a:t>, ma anche quella telegrafica, telefonica, informatica o telematica</a:t>
            </a:r>
            <a:r>
              <a:rPr lang="it-IT" sz="1100" spc="0" baseline="30000">
                <a:solidFill>
                  <a:srgbClr val="000000"/>
                </a:solidFill>
                <a:latin typeface="Garamond" panose="02020603050405020304" pitchFamily="1"/>
              </a:rPr>
              <a:t>24</a:t>
            </a:r>
            <a:r>
              <a:rPr lang="it-IT" sz="1100" spc="0">
                <a:solidFill>
                  <a:srgbClr val="000000"/>
                </a:solidFill>
                <a:latin typeface="Garamond" panose="02020603050405020304" pitchFamily="1"/>
              </a:rPr>
              <a:t>, ovvero quella effettuata con ogni altra forma di comunicazione a distanza (art. 616, comma 4, codice penale)</a:t>
            </a:r>
            <a:r>
              <a:rPr lang="it-IT" sz="1100" spc="0" baseline="30000">
                <a:solidFill>
                  <a:srgbClr val="000000"/>
                </a:solidFill>
                <a:latin typeface="Garamond" panose="02020603050405020304" pitchFamily="1"/>
              </a:rPr>
              <a:t>25</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La predetta nozione di corrispondenza comprende, inoltre, sia il contenuto del messaggio, che gli eventuali </a:t>
            </a:r>
            <a:r>
              <a:rPr lang="it-IT" sz="1100" i="1" spc="0">
                <a:solidFill>
                  <a:srgbClr val="000000"/>
                </a:solidFill>
                <a:latin typeface="Garamond" panose="02020603050405020304" pitchFamily="1"/>
              </a:rPr>
              <a:t>file </a:t>
            </a:r>
            <a:r>
              <a:rPr lang="it-IT" sz="1100" spc="0">
                <a:solidFill>
                  <a:srgbClr val="000000"/>
                </a:solidFill>
                <a:latin typeface="Garamond" panose="02020603050405020304" pitchFamily="1"/>
              </a:rPr>
              <a:t>allegati, nonché i dati esteriori della comunicazione, quali, ad esempio, l’identità del mittente e del destinatario, l’oggetto, l’ora e la data di spedizione</a:t>
            </a:r>
            <a:r>
              <a:rPr lang="it-IT" sz="1100" spc="0" baseline="30000">
                <a:solidFill>
                  <a:srgbClr val="000000"/>
                </a:solidFill>
                <a:latin typeface="Garamond" panose="02020603050405020304" pitchFamily="1"/>
              </a:rPr>
              <a:t>26</a:t>
            </a:r>
            <a:r>
              <a:rPr lang="it-IT" sz="1100" spc="0">
                <a:solidFill>
                  <a:srgbClr val="000000"/>
                </a:solidFill>
                <a:latin typeface="Garamond" panose="02020603050405020304" pitchFamily="1"/>
              </a:rPr>
              <a:t>. </a:t>
            </a:r>
          </a:p>
          <a:p>
            <a:pPr marL="182880" marR="0" indent="274320" algn="just">
              <a:lnSpc>
                <a:spcPts val="1200"/>
              </a:lnSpc>
              <a:spcBef>
                <a:spcPts val="15"/>
              </a:spcBef>
              <a:spcAft>
                <a:spcPts val="0"/>
              </a:spcAft>
            </a:pPr>
            <a:r>
              <a:rPr lang="it-IT" sz="1100" spc="0">
                <a:solidFill>
                  <a:srgbClr val="000000"/>
                </a:solidFill>
                <a:latin typeface="Garamond" panose="02020603050405020304" pitchFamily="1"/>
              </a:rPr>
              <a:t>Ciò premesso occorre precisare che, ai fini delle valutazioni in ordine all’individuazione dei casi in cui il diniego all’accesso civico è necessario per evitare un pregiudizio concreto alla tutela della «</a:t>
            </a:r>
            <a:r>
              <a:rPr lang="it-IT" sz="1100" i="1" spc="0">
                <a:solidFill>
                  <a:srgbClr val="000000"/>
                </a:solidFill>
                <a:latin typeface="Garamond" panose="02020603050405020304" pitchFamily="1"/>
              </a:rPr>
              <a:t>libertà e la segretezza della corrispondenza</a:t>
            </a:r>
            <a:r>
              <a:rPr lang="it-IT" sz="1100" spc="0">
                <a:solidFill>
                  <a:srgbClr val="000000"/>
                </a:solidFill>
                <a:latin typeface="Garamond" panose="02020603050405020304" pitchFamily="1"/>
              </a:rPr>
              <a:t>», l’ente destinatario dell’istanza di accesso civico dovrà tenere in considerazione la natura della stessa, le intenzioni dei soggetti coinvolti nello scambio della corrispondenza e la legittima aspettativa di confidenzialità degli interessati ivi compresi eventuali soggetti terzi citati all’interno della comunicazione. </a:t>
            </a:r>
          </a:p>
          <a:p>
            <a:pPr marL="182880" marR="0" indent="274320" algn="just">
              <a:lnSpc>
                <a:spcPts val="1200"/>
              </a:lnSpc>
              <a:spcBef>
                <a:spcPts val="10"/>
              </a:spcBef>
              <a:spcAft>
                <a:spcPts val="0"/>
              </a:spcAft>
            </a:pPr>
            <a:r>
              <a:rPr lang="it-IT" sz="1100" spc="0">
                <a:solidFill>
                  <a:srgbClr val="000000"/>
                </a:solidFill>
                <a:latin typeface="Garamond" panose="02020603050405020304" pitchFamily="1"/>
              </a:rPr>
              <a:t>In questa valutazione, poiché nel contesto dello svolgimento delle attività amministrative e di pubblico interesse degli enti destinatari delle richieste di accesso civico, l’utilizzo della corrispondenza (posta, e-mail, fax, ecc.) costituisce la modalità ordinaria di comunicazione, non solo tra i diversi enti, ma anche fra questi e i terzi, per la corretta applicazione del limite previsto dall’art. 5, comma 2-</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d. lgs. n. 33/2013 non si dovrà necessariamente escludere l’accesso a tutte queste comunicazioni ma soltanto a quelle che, secondo una verifica da operare caso per caso, abbiano effettivamente un carattere confidenziale e privato. </a:t>
            </a:r>
          </a:p>
          <a:p>
            <a:pPr marL="182880" marR="0" indent="274320" algn="just">
              <a:lnSpc>
                <a:spcPts val="1200"/>
              </a:lnSpc>
              <a:spcBef>
                <a:spcPts val="30"/>
              </a:spcBef>
              <a:spcAft>
                <a:spcPts val="0"/>
              </a:spcAft>
            </a:pPr>
            <a:r>
              <a:rPr lang="it-IT" sz="1100" spc="5">
                <a:solidFill>
                  <a:srgbClr val="000000"/>
                </a:solidFill>
                <a:latin typeface="Garamond" panose="02020603050405020304" pitchFamily="1"/>
              </a:rPr>
              <a:t>Tali caratteristiche, ad esempio, possono essere rinvenute nel caso in cui venga utilizzato l’indirizzo di posta elettronica individuale fornito al personale dall’ente presso il quale svolge la propria attività lavorativa, allorquando l’individualità dell’indirizzo e-mail attribuito al lavoratore e la sua veste esteriore, o altre circostanze del caso, possano essere ritenute tali da determinare una legittima aspettativa di confidenzialità – del mittente, del destinatario o di terzi – rispetto a talune forme di comunicazione (estranee o meno all’attività lavorativa)</a:t>
            </a:r>
            <a:r>
              <a:rPr lang="it-IT" sz="1100" spc="5" baseline="30000">
                <a:solidFill>
                  <a:srgbClr val="000000"/>
                </a:solidFill>
                <a:latin typeface="Garamond" panose="02020603050405020304" pitchFamily="1"/>
              </a:rPr>
              <a:t>27</a:t>
            </a:r>
            <a:r>
              <a:rPr lang="it-IT" sz="1100" spc="5">
                <a:solidFill>
                  <a:srgbClr val="000000"/>
                </a:solidFill>
                <a:latin typeface="Garamond" panose="02020603050405020304" pitchFamily="1"/>
              </a:rPr>
              <a:t>. </a:t>
            </a:r>
          </a:p>
          <a:p>
            <a:pPr marL="548640" marR="320040" indent="-365760" algn="just">
              <a:lnSpc>
                <a:spcPts val="1600"/>
              </a:lnSpc>
              <a:spcBef>
                <a:spcPts val="1125"/>
              </a:spcBef>
              <a:spcAft>
                <a:spcPts val="0"/>
              </a:spcAft>
            </a:pPr>
            <a:r>
              <a:rPr lang="it-IT" sz="1100" i="1" spc="105">
                <a:solidFill>
                  <a:srgbClr val="4F81BC"/>
                </a:solidFill>
                <a:latin typeface="Garamond" panose="02020603050405020304" pitchFamily="1"/>
              </a:rPr>
              <a:t>8.3. Interessi economici e commerciali di una persona fisica o giuridica, ivi compresi proprietà intellettuale, diritto d'autore e segreti commerciali </a:t>
            </a:r>
          </a:p>
          <a:p>
            <a:pPr marL="182880" marR="0" indent="274320" algn="just">
              <a:lnSpc>
                <a:spcPts val="1200"/>
              </a:lnSpc>
              <a:spcBef>
                <a:spcPts val="1215"/>
              </a:spcBef>
              <a:spcAft>
                <a:spcPts val="0"/>
              </a:spcAft>
            </a:pPr>
            <a:r>
              <a:rPr lang="it-IT" sz="1100" spc="0">
                <a:solidFill>
                  <a:srgbClr val="000000"/>
                </a:solidFill>
                <a:latin typeface="Garamond" panose="02020603050405020304" pitchFamily="1"/>
              </a:rPr>
              <a:t>La previsione dell’art. 5 bis co.2 lett. c) de decreto trasparenza include nella generica definizione di “</a:t>
            </a:r>
            <a:r>
              <a:rPr lang="it-IT" sz="1100" i="1" spc="0">
                <a:solidFill>
                  <a:srgbClr val="000000"/>
                </a:solidFill>
                <a:latin typeface="Garamond" panose="02020603050405020304" pitchFamily="1"/>
              </a:rPr>
              <a:t>interessi economici e commerciali</a:t>
            </a:r>
            <a:r>
              <a:rPr lang="it-IT" sz="1100" spc="0">
                <a:solidFill>
                  <a:srgbClr val="000000"/>
                </a:solidFill>
                <a:latin typeface="Garamond" panose="02020603050405020304" pitchFamily="1"/>
              </a:rPr>
              <a:t>”, tre specifici ambiti tutelati dall’ordinamento e tutti collegati con l’interesse generale di garantire il buon funzionamento delle regole del mercato e della libera concorrenza. . </a:t>
            </a:r>
          </a:p>
          <a:p>
            <a:pPr marL="182880" marR="0" indent="274320" algn="just">
              <a:lnSpc>
                <a:spcPts val="1200"/>
              </a:lnSpc>
              <a:spcBef>
                <a:spcPts val="0"/>
              </a:spcBef>
              <a:spcAft>
                <a:spcPts val="1920"/>
              </a:spcAft>
            </a:pPr>
            <a:r>
              <a:rPr lang="it-IT" sz="1100" spc="-5">
                <a:solidFill>
                  <a:srgbClr val="000000"/>
                </a:solidFill>
                <a:latin typeface="Garamond" panose="02020603050405020304" pitchFamily="1"/>
              </a:rPr>
              <a:t>Il termine "proprietà intellettuale" indica un sistema di tutela giuridica – che si basa sul riconoscimento di diritti esclusivi - di beni immateriali, ossia le creazioni intellettuali, aventi anche rilevanza economica: si tratta dei frutti dell'attività creativa e inventiva umana come, ad esempio, le opere artistiche e letterarie, le invenzioni </a:t>
            </a:r>
          </a:p>
        </p:txBody>
      </p:sp>
      <p:sp>
        <p:nvSpPr>
          <p:cNvPr id="340" name="Segnaposto testo 339"/>
          <p:cNvSpPr>
            <a:spLocks noGrp="1"/>
          </p:cNvSpPr>
          <p:nvPr>
            <p:ph type="body" idx="10"/>
          </p:nvPr>
        </p:nvSpPr>
        <p:spPr>
          <a:xfrm>
            <a:off x="704850" y="8107045"/>
            <a:ext cx="6155690" cy="1784985"/>
          </a:xfrm>
          <a:prstGeom prst="rect">
            <a:avLst/>
          </a:prstGeom>
          <a:noFill/>
          <a:ln w="0" cmpd="sng">
            <a:noFill/>
            <a:prstDash val="solid"/>
          </a:ln>
        </p:spPr>
        <p:txBody>
          <a:bodyPr vert="horz" lIns="0" tIns="66675" rIns="0" bIns="0" anchor="t"/>
          <a:lstStyle/>
          <a:p>
            <a:pPr marL="0" marR="0" indent="0" algn="l">
              <a:lnSpc>
                <a:spcPts val="1100"/>
              </a:lnSpc>
              <a:spcAft>
                <a:spcPts val="0"/>
              </a:spcAft>
            </a:pPr>
            <a:r>
              <a:rPr lang="it-IT" sz="600" spc="-15">
                <a:solidFill>
                  <a:srgbClr val="000000"/>
                </a:solidFill>
                <a:latin typeface="Garamond" panose="02020603050405020304" pitchFamily="1"/>
              </a:rPr>
              <a:t>22 </a:t>
            </a:r>
            <a:r>
              <a:rPr lang="it-IT" sz="950" spc="-15">
                <a:solidFill>
                  <a:srgbClr val="000000"/>
                </a:solidFill>
                <a:latin typeface="Garamond" panose="02020603050405020304" pitchFamily="1"/>
              </a:rPr>
              <a:t>Corte Cost. n. 81 del 11/03/1993; cfr. anche, in materia, tra le altre, le sentenze nn. 34 del 1973, 366 del 1991. </a:t>
            </a:r>
          </a:p>
          <a:p>
            <a:pPr marL="0" marR="0" indent="0" algn="just">
              <a:lnSpc>
                <a:spcPts val="900"/>
              </a:lnSpc>
              <a:spcBef>
                <a:spcPts val="120"/>
              </a:spcBef>
              <a:spcAft>
                <a:spcPts val="0"/>
              </a:spcAft>
            </a:pPr>
            <a:r>
              <a:rPr lang="it-IT" sz="600" spc="-45">
                <a:solidFill>
                  <a:srgbClr val="000000"/>
                </a:solidFill>
                <a:latin typeface="Garamond" panose="02020603050405020304" pitchFamily="1"/>
              </a:rPr>
              <a:t>23 </a:t>
            </a:r>
            <a:r>
              <a:rPr lang="it-IT" sz="950" spc="-45">
                <a:solidFill>
                  <a:srgbClr val="000000"/>
                </a:solidFill>
                <a:latin typeface="Garamond" panose="02020603050405020304" pitchFamily="1"/>
              </a:rPr>
              <a:t>Per la definizione di corrispondenza epistolare cfr. art. 24 del D.P.R. 29/05/1982, n. 655 recante «</a:t>
            </a:r>
            <a:r>
              <a:rPr lang="it-IT" sz="1100" i="1" spc="-45">
                <a:solidFill>
                  <a:srgbClr val="000000"/>
                </a:solidFill>
                <a:latin typeface="Garamond" panose="02020603050405020304" pitchFamily="1"/>
              </a:rPr>
              <a:t>Approva</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ione del re</a:t>
            </a:r>
            <a:r>
              <a:rPr lang="it-IT" sz="1100" i="1" spc="-45" baseline="-25000">
                <a:solidFill>
                  <a:srgbClr val="000000"/>
                </a:solidFill>
                <a:latin typeface="Garamond" panose="02020603050405020304" pitchFamily="1"/>
              </a:rPr>
              <a:t>g</a:t>
            </a:r>
            <a:r>
              <a:rPr lang="it-IT" sz="1100" i="1" spc="-45">
                <a:solidFill>
                  <a:srgbClr val="000000"/>
                </a:solidFill>
                <a:latin typeface="Garamond" panose="02020603050405020304" pitchFamily="1"/>
              </a:rPr>
              <a:t>olamento di esecu</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ione dei libri I e II del codice postale e delle telecomunica</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ioni (norme </a:t>
            </a:r>
            <a:r>
              <a:rPr lang="it-IT" sz="1100" i="1" spc="-45" baseline="-25000">
                <a:solidFill>
                  <a:srgbClr val="000000"/>
                </a:solidFill>
                <a:latin typeface="Garamond" panose="02020603050405020304" pitchFamily="1"/>
              </a:rPr>
              <a:t>g</a:t>
            </a:r>
            <a:r>
              <a:rPr lang="it-IT" sz="1100" i="1" spc="-45">
                <a:solidFill>
                  <a:srgbClr val="000000"/>
                </a:solidFill>
                <a:latin typeface="Garamond" panose="02020603050405020304" pitchFamily="1"/>
              </a:rPr>
              <a:t>enerali e servi</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i de</a:t>
            </a:r>
            <a:r>
              <a:rPr lang="it-IT" sz="1300" b="1" i="1" spc="-45">
                <a:solidFill>
                  <a:srgbClr val="000000"/>
                </a:solidFill>
                <a:latin typeface="Garamond" panose="02020603050405020304" pitchFamily="1"/>
              </a:rPr>
              <a:t>l</a:t>
            </a:r>
            <a:r>
              <a:rPr lang="it-IT" sz="1100" i="1" spc="-45">
                <a:solidFill>
                  <a:srgbClr val="000000"/>
                </a:solidFill>
                <a:latin typeface="Garamond" panose="02020603050405020304" pitchFamily="1"/>
              </a:rPr>
              <a:t>e corrisponden</a:t>
            </a:r>
            <a:r>
              <a:rPr lang="it-IT" sz="1100" i="1" spc="-45" baseline="-25000">
                <a:solidFill>
                  <a:srgbClr val="000000"/>
                </a:solidFill>
                <a:latin typeface="Garamond" panose="02020603050405020304" pitchFamily="1"/>
              </a:rPr>
              <a:t>z</a:t>
            </a:r>
            <a:r>
              <a:rPr lang="it-IT" sz="1100" i="1" spc="-45">
                <a:solidFill>
                  <a:srgbClr val="000000"/>
                </a:solidFill>
                <a:latin typeface="Garamond" panose="02020603050405020304" pitchFamily="1"/>
              </a:rPr>
              <a:t>e e dei pacchi)</a:t>
            </a:r>
            <a:r>
              <a:rPr lang="it-IT" sz="950" spc="-45">
                <a:solidFill>
                  <a:srgbClr val="000000"/>
                </a:solidFill>
                <a:latin typeface="Garamond" panose="02020603050405020304" pitchFamily="1"/>
              </a:rPr>
              <a:t>». </a:t>
            </a:r>
          </a:p>
          <a:p>
            <a:pPr marL="0" marR="0" indent="0" algn="l">
              <a:lnSpc>
                <a:spcPts val="1100"/>
              </a:lnSpc>
              <a:spcBef>
                <a:spcPts val="0"/>
              </a:spcBef>
              <a:spcAft>
                <a:spcPts val="0"/>
              </a:spcAft>
            </a:pPr>
            <a:r>
              <a:rPr lang="it-IT" sz="600" spc="-15">
                <a:solidFill>
                  <a:srgbClr val="000000"/>
                </a:solidFill>
                <a:latin typeface="Garamond" panose="02020603050405020304" pitchFamily="1"/>
              </a:rPr>
              <a:t>24 </a:t>
            </a:r>
            <a:r>
              <a:rPr lang="it-IT" sz="950" spc="-15">
                <a:solidFill>
                  <a:srgbClr val="000000"/>
                </a:solidFill>
                <a:latin typeface="Garamond" panose="02020603050405020304" pitchFamily="1"/>
              </a:rPr>
              <a:t>Cfr. art. 49 del d. lgs. 07/03/2005, n. 82 recante «</a:t>
            </a:r>
            <a:r>
              <a:rPr lang="it-IT" sz="950" i="1" spc="-15">
                <a:solidFill>
                  <a:srgbClr val="000000"/>
                </a:solidFill>
                <a:latin typeface="Garamond" panose="02020603050405020304" pitchFamily="1"/>
              </a:rPr>
              <a:t>Codice dell’amministrazione dig</a:t>
            </a:r>
            <a:r>
              <a:rPr lang="it-IT" sz="1100" i="1" spc="-15">
                <a:solidFill>
                  <a:srgbClr val="000000"/>
                </a:solidFill>
                <a:latin typeface="Garamond" panose="02020603050405020304" pitchFamily="1"/>
              </a:rPr>
              <a:t>itale</a:t>
            </a:r>
            <a:r>
              <a:rPr lang="it-IT" sz="950" spc="-15">
                <a:solidFill>
                  <a:srgbClr val="000000"/>
                </a:solidFill>
                <a:latin typeface="Garamond" panose="02020603050405020304" pitchFamily="1"/>
              </a:rPr>
              <a:t>». </a:t>
            </a:r>
          </a:p>
          <a:p>
            <a:pPr marL="0" marR="0" indent="0" algn="just">
              <a:lnSpc>
                <a:spcPts val="1000"/>
              </a:lnSpc>
              <a:spcBef>
                <a:spcPts val="0"/>
              </a:spcBef>
              <a:spcAft>
                <a:spcPts val="0"/>
              </a:spcAft>
            </a:pPr>
            <a:r>
              <a:rPr lang="it-IT" sz="600" spc="0">
                <a:solidFill>
                  <a:srgbClr val="000000"/>
                </a:solidFill>
                <a:latin typeface="Garamond" panose="02020603050405020304" pitchFamily="1"/>
              </a:rPr>
              <a:t>25 </a:t>
            </a:r>
            <a:r>
              <a:rPr lang="it-IT" sz="950" spc="0">
                <a:solidFill>
                  <a:srgbClr val="000000"/>
                </a:solidFill>
                <a:latin typeface="Garamond" panose="02020603050405020304" pitchFamily="1"/>
              </a:rPr>
              <a:t>Cfr. Linee guida del Garante per la protezione dei dati personali per posta elettronica e internet dell’1/3/2007, in G.U. n. 58 del 10 marzo 2007 e in</a:t>
            </a:r>
            <a:r>
              <a:rPr lang="it-IT" sz="950" i="1" u="sng" spc="0">
                <a:solidFill>
                  <a:srgbClr val="0000FF"/>
                </a:solidFill>
                <a:latin typeface="Garamond" panose="02020603050405020304" pitchFamily="1"/>
              </a:rPr>
              <a:t>www.</a:t>
            </a:r>
            <a:r>
              <a:rPr lang="it-IT" sz="950" i="1" u="sng" spc="0" baseline="-25000">
                <a:solidFill>
                  <a:srgbClr val="0000FF"/>
                </a:solidFill>
                <a:latin typeface="Garamond" panose="02020603050405020304" pitchFamily="1"/>
              </a:rPr>
              <a:t>g</a:t>
            </a:r>
            <a:r>
              <a:rPr lang="it-IT" sz="950" i="1" u="sng" spc="0">
                <a:solidFill>
                  <a:srgbClr val="0000FF"/>
                </a:solidFill>
                <a:latin typeface="Garamond" panose="02020603050405020304" pitchFamily="1"/>
              </a:rPr>
              <a:t>pdp.it</a:t>
            </a:r>
            <a:r>
              <a:rPr lang="it-IT" sz="1000" u="sng" spc="0">
                <a:solidFill>
                  <a:srgbClr val="0462C1"/>
                </a:solidFill>
                <a:latin typeface="Garamond" panose="02020603050405020304" pitchFamily="1"/>
              </a:rPr>
              <a:t>,</a:t>
            </a:r>
            <a:r>
              <a:rPr lang="it-IT" sz="950" spc="0">
                <a:solidFill>
                  <a:srgbClr val="000000"/>
                </a:solidFill>
                <a:latin typeface="Garamond" panose="02020603050405020304" pitchFamily="1"/>
              </a:rPr>
              <a:t>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1387522. Cfr. anche Provvedimenti del Garante per la protezione dei dati personali del 6 maggio 2013,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2411368; del 24 maggio 2007,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1419749. </a:t>
            </a:r>
          </a:p>
          <a:p>
            <a:pPr marL="0" marR="0" indent="0" algn="just">
              <a:lnSpc>
                <a:spcPts val="900"/>
              </a:lnSpc>
              <a:spcBef>
                <a:spcPts val="0"/>
              </a:spcBef>
              <a:spcAft>
                <a:spcPts val="0"/>
              </a:spcAft>
            </a:pPr>
            <a:r>
              <a:rPr lang="it-IT" sz="600" spc="0">
                <a:solidFill>
                  <a:srgbClr val="000000"/>
                </a:solidFill>
                <a:latin typeface="Garamond" panose="02020603050405020304" pitchFamily="1"/>
              </a:rPr>
              <a:t>26 </a:t>
            </a:r>
            <a:r>
              <a:rPr lang="it-IT" sz="950" spc="0">
                <a:solidFill>
                  <a:srgbClr val="000000"/>
                </a:solidFill>
                <a:latin typeface="Garamond" panose="02020603050405020304" pitchFamily="1"/>
              </a:rPr>
              <a:t>Cfr. anche Linee guida del Garante per la protezione dei dati personali per posta elettronica e internet, cit. Cfr., altresì, Corte Cost. n. 81/1993, cit. </a:t>
            </a:r>
          </a:p>
          <a:p>
            <a:pPr marL="0" marR="0" indent="0" algn="just">
              <a:lnSpc>
                <a:spcPts val="1100"/>
              </a:lnSpc>
              <a:spcBef>
                <a:spcPts val="0"/>
              </a:spcBef>
              <a:spcAft>
                <a:spcPts val="2140"/>
              </a:spcAft>
            </a:pPr>
            <a:r>
              <a:rPr lang="it-IT" sz="600" spc="0">
                <a:solidFill>
                  <a:srgbClr val="000000"/>
                </a:solidFill>
                <a:latin typeface="Garamond" panose="02020603050405020304" pitchFamily="1"/>
              </a:rPr>
              <a:t>27 </a:t>
            </a:r>
            <a:r>
              <a:rPr lang="it-IT" sz="950" spc="0">
                <a:solidFill>
                  <a:srgbClr val="000000"/>
                </a:solidFill>
                <a:latin typeface="Garamond" panose="02020603050405020304" pitchFamily="1"/>
              </a:rPr>
              <a:t>P</a:t>
            </a:r>
            <a:r>
              <a:rPr lang="it-IT" sz="1100" i="1" spc="0">
                <a:solidFill>
                  <a:srgbClr val="000000"/>
                </a:solidFill>
                <a:latin typeface="Garamond" panose="02020603050405020304" pitchFamily="1"/>
              </a:rPr>
              <a:t>rovvedimenti </a:t>
            </a:r>
            <a:r>
              <a:rPr lang="it-IT" sz="950" spc="0">
                <a:solidFill>
                  <a:srgbClr val="000000"/>
                </a:solidFill>
                <a:latin typeface="Garamond" panose="02020603050405020304" pitchFamily="1"/>
              </a:rPr>
              <a:t>del Garante per la protezione dei dati personali del 2 aprile 2008,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1519703; del 21 gennaio 2010, doc. </a:t>
            </a:r>
            <a:r>
              <a:rPr lang="it-IT" sz="1100" i="1" spc="0">
                <a:solidFill>
                  <a:srgbClr val="000000"/>
                </a:solidFill>
                <a:latin typeface="Garamond" panose="02020603050405020304" pitchFamily="1"/>
              </a:rPr>
              <a:t>web </a:t>
            </a:r>
            <a:r>
              <a:rPr lang="it-IT" sz="950" spc="0">
                <a:solidFill>
                  <a:srgbClr val="000000"/>
                </a:solidFill>
                <a:latin typeface="Garamond" panose="02020603050405020304" pitchFamily="1"/>
              </a:rPr>
              <a:t>n. 1701577. </a:t>
            </a:r>
          </a:p>
        </p:txBody>
      </p:sp>
      <p:sp>
        <p:nvSpPr>
          <p:cNvPr id="341" name="Segnaposto testo 340"/>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10">
                <a:solidFill>
                  <a:srgbClr val="000000"/>
                </a:solidFill>
                <a:latin typeface="Calibri" panose="02020603050405020304" pitchFamily="1"/>
              </a:rPr>
              <a:t>24 </a:t>
            </a:r>
          </a:p>
        </p:txBody>
      </p:sp>
      <p:cxnSp>
        <p:nvCxnSpPr>
          <p:cNvPr id="342" name="Connettore 1 341"/>
          <p:cNvCxnSpPr/>
          <p:nvPr/>
        </p:nvCxnSpPr>
        <p:spPr>
          <a:xfrm>
            <a:off x="704850" y="8114030"/>
            <a:ext cx="1847215" cy="0"/>
          </a:xfrm>
          <a:prstGeom prst="line">
            <a:avLst/>
          </a:prstGeom>
          <a:ln w="12065" cmpd="sng">
            <a:solidFill>
              <a:srgbClr val="000000"/>
            </a:solidFill>
          </a:ln>
        </p:spPr>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46" name="Image.jpg"/>
          <p:cNvPicPr/>
          <p:nvPr/>
        </p:nvPicPr>
        <p:blipFill>
          <a:blip r:embed="rId2"/>
          <a:stretch>
            <a:fillRect/>
          </a:stretch>
        </p:blipFill>
        <p:spPr>
          <a:xfrm>
            <a:off x="3437890" y="487680"/>
            <a:ext cx="487680" cy="536575"/>
          </a:xfrm>
          <a:prstGeom prst="rect">
            <a:avLst/>
          </a:prstGeom>
        </p:spPr>
      </p:pic>
      <p:sp>
        <p:nvSpPr>
          <p:cNvPr id="347" name="Segnaposto testo 346"/>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91440" marR="91440" indent="0" algn="just">
              <a:lnSpc>
                <a:spcPts val="1200"/>
              </a:lnSpc>
              <a:spcBef>
                <a:spcPts val="3610"/>
              </a:spcBef>
              <a:spcAft>
                <a:spcPts val="0"/>
              </a:spcAft>
            </a:pPr>
            <a:r>
              <a:rPr lang="it-IT" sz="1100" spc="0">
                <a:solidFill>
                  <a:srgbClr val="000000"/>
                </a:solidFill>
                <a:latin typeface="Garamond" panose="02020603050405020304" pitchFamily="1"/>
              </a:rPr>
              <a:t>industriali e i modelli di utilità, il design, i marchi. Al concetto di proprietà intellettuale fanno capo le tre grandi aree del diritto d'autore, del diritto dei brevetti e del diritto dei marchi, questi ultimi ricompresi nel più ampio concetto di proprietà industriale.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diritto d’autore tutela le opere dell’ingegno di carattere creativo riguardanti le scienze, la letteratura, la musica, le arti figurative, l’architettura, il teatro, la cinematografia, la radiodiffusione e, da ultimo, i programmi per elaboratore e le banche dati, qualunque ne sia il modo o la forma di espressione. La tutela autoriale non soggiace ad alcun onere di deposito, come invece si richiede per le invenzioni industriali. Il contenuto del diritto d’autore si articola in diritto morale e diritto patrimoniale d’autore, disciplinati entrambi dalla l. 633/1941 e successive modifiche e integrazioni (da ultimo, la l. 208/2015 ed il d.lgs. 8/2016); la tutela dei diritti d’autore rientra fra le attività della SIAE, ed è stata oggetto di una serie di convenzioni internazionali, volte a conseguire un regolamento uniforme in materia. L'Unione europea conduce da diversi anni una politica attiva nel campo della proprietà intellettuale finalizzata all'armonizzazione delle legislazioni nazionali: numerosissime le Convenzioni e le Direttive in materia. </a:t>
            </a:r>
          </a:p>
          <a:p>
            <a:pPr marL="91440" marR="91440" indent="274320" algn="just">
              <a:lnSpc>
                <a:spcPts val="1200"/>
              </a:lnSpc>
              <a:spcBef>
                <a:spcPts val="55"/>
              </a:spcBef>
              <a:spcAft>
                <a:spcPts val="0"/>
              </a:spcAft>
            </a:pPr>
            <a:r>
              <a:rPr lang="it-IT" sz="1100" spc="0">
                <a:solidFill>
                  <a:srgbClr val="000000"/>
                </a:solidFill>
                <a:latin typeface="Garamond" panose="02020603050405020304" pitchFamily="1"/>
              </a:rPr>
              <a:t>Il diritto di proprietà intellettuale (diritto d'autore) e quello di proprietà industriale (brevetti, know-how, marchi e modelli) e costituiscono risorse fondamentali per qualunque impresa.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Il tema del segreto industriale è spesso strettamente collegato con quello del segreto commerciale dal quale non sempre è nettamente distinguibile, sia perché simili sono i problemi che li coinvolgono, sia perché la disciplina ad essi applicabile è comune: infatti, possono essere presenti, nel </a:t>
            </a:r>
            <a:r>
              <a:rPr lang="it-IT" sz="1150" i="1" spc="0">
                <a:solidFill>
                  <a:srgbClr val="000000"/>
                </a:solidFill>
                <a:latin typeface="Garamond" panose="02020603050405020304" pitchFamily="1"/>
              </a:rPr>
              <a:t>know-how </a:t>
            </a:r>
            <a:r>
              <a:rPr lang="it-IT" sz="1100" spc="0">
                <a:solidFill>
                  <a:srgbClr val="000000"/>
                </a:solidFill>
                <a:latin typeface="Garamond" panose="02020603050405020304" pitchFamily="1"/>
              </a:rPr>
              <a:t>specifico dell’impresa, aspetti inventivi, tutelabili anche come brevetti. L’idea innovativa può riguardare le diverse fasi dell’attività dell’impresa, la produzione industriale (per esempio un nuovo tipo di procedimento di fabbricazione che consenta l’uso di un prodotto preesistente ma a costi molto inferiori), l’organizzazione aziendale, il modo di effettuare la commercializzazione di un bene o di un servizio e così via. E’ chiaro che l’imprenditore ha interesse non solo ad innovare ma anche a mantenere in suo possesso tale innovazione ossia ad evitare che imprese concorrenti possano copiare la sua invenzione. Egli può assicurarsene l’esclusiva attraverso lo speciale strumento del brevetto industriale o lasciare che la sua invenzione rimanga segreta, magari per un certo lasso di tempo (segreto aziendale). </a:t>
            </a:r>
          </a:p>
          <a:p>
            <a:pPr marL="91440" marR="91440" indent="274320" algn="just">
              <a:lnSpc>
                <a:spcPts val="1200"/>
              </a:lnSpc>
              <a:spcBef>
                <a:spcPts val="0"/>
              </a:spcBef>
              <a:spcAft>
                <a:spcPts val="0"/>
              </a:spcAft>
            </a:pPr>
            <a:r>
              <a:rPr lang="it-IT" sz="1100" spc="10">
                <a:solidFill>
                  <a:srgbClr val="000000"/>
                </a:solidFill>
                <a:latin typeface="Garamond" panose="02020603050405020304" pitchFamily="1"/>
              </a:rPr>
              <a:t>Costituiscono oggetto di tutela (segreti commerciali) le informazioni aziendali e le esperienze tecnico-industriali, comprese quelle commerciali, quelle relative all'organizzazione, quelle finanziarie, ossia il </a:t>
            </a:r>
            <a:r>
              <a:rPr lang="it-IT" sz="1150" i="1" spc="10">
                <a:solidFill>
                  <a:srgbClr val="000000"/>
                </a:solidFill>
                <a:latin typeface="Garamond" panose="02020603050405020304" pitchFamily="1"/>
              </a:rPr>
              <a:t>know-how </a:t>
            </a:r>
            <a:r>
              <a:rPr lang="it-IT" sz="1100" spc="10">
                <a:solidFill>
                  <a:srgbClr val="000000"/>
                </a:solidFill>
                <a:latin typeface="Garamond" panose="02020603050405020304" pitchFamily="1"/>
              </a:rPr>
              <a:t>aziendale, soggette al legittimo controllo del detentore, ove tali informazioni siano segrete, nel senso che non siano, nel loro insieme o nella precisa configurazione e combinazione dei loro elementi, generalmente note o facilmente accessibili agli esperti ed agli operatori del settore; abbiano valore economico in quanto segrete; siano sottoposte, da parte delle persone al cui legittimo controllo sono soggette, a misure da ritenersi ragionevolmente adeguate a mantenerle segrete; riguardino dati relativi a ricerche, prove o altri dati segreti, la cui elaborazione comporti un considerevole impegno ed alla cui presentazione sia subordinata l'autorizzazione dell'immissione in commercio di prodotti chimici, farmaceutici o agricoli implicanti l'uso di sostanze chimiche. </a:t>
            </a:r>
          </a:p>
          <a:p>
            <a:pPr marL="91440" marR="91440" indent="274320" algn="just">
              <a:lnSpc>
                <a:spcPts val="1200"/>
              </a:lnSpc>
              <a:spcBef>
                <a:spcPts val="55"/>
              </a:spcBef>
              <a:spcAft>
                <a:spcPts val="0"/>
              </a:spcAft>
            </a:pPr>
            <a:r>
              <a:rPr lang="it-IT" sz="1100" spc="0">
                <a:solidFill>
                  <a:srgbClr val="000000"/>
                </a:solidFill>
                <a:latin typeface="Garamond" panose="02020603050405020304" pitchFamily="1"/>
              </a:rPr>
              <a:t>Con la recente Direttiva UE 2016/943 dell'8 giugno 2016, sono state emanate disposizioni sulla protezione del </a:t>
            </a:r>
            <a:r>
              <a:rPr lang="it-IT" sz="1150" i="1" spc="0">
                <a:solidFill>
                  <a:srgbClr val="000000"/>
                </a:solidFill>
                <a:latin typeface="Garamond" panose="02020603050405020304" pitchFamily="1"/>
              </a:rPr>
              <a:t>know-how </a:t>
            </a:r>
            <a:r>
              <a:rPr lang="it-IT" sz="1100" spc="0">
                <a:solidFill>
                  <a:srgbClr val="000000"/>
                </a:solidFill>
                <a:latin typeface="Garamond" panose="02020603050405020304" pitchFamily="1"/>
              </a:rPr>
              <a:t>riservato e delle informazioni commerciali riservate (segreti commerciali) contro l'acquisizione, l'utilizzo e la divulgazione illeciti. La direttiva è volta a garantire il buon funzionamento del mercato interno, e a svolgere un effetto deterrente contro la divulgazione illecita di segreti commerciali, senza minare i diritti e le libertà fondamentali o l'interesse pubblico, in particolare la pubblica sicurezza, la tutela dei consumatori, la sanità pubblica, la tutela dell'ambiente e la mobilità dei lavoratori. </a:t>
            </a:r>
          </a:p>
          <a:p>
            <a:pPr marL="91440" marR="0" indent="0" algn="l">
              <a:lnSpc>
                <a:spcPts val="1600"/>
              </a:lnSpc>
              <a:spcBef>
                <a:spcPts val="2400"/>
              </a:spcBef>
              <a:spcAft>
                <a:spcPts val="0"/>
              </a:spcAft>
            </a:pPr>
            <a:r>
              <a:rPr lang="it-IT" sz="1400" b="1" spc="55">
                <a:solidFill>
                  <a:srgbClr val="000000"/>
                </a:solidFill>
                <a:latin typeface="Garamond" panose="02020603050405020304" pitchFamily="1"/>
              </a:rPr>
              <a:t>9. Disciplina transitoria </a:t>
            </a:r>
          </a:p>
          <a:p>
            <a:pPr marL="91440" marR="91440" indent="274320" algn="just">
              <a:lnSpc>
                <a:spcPts val="1200"/>
              </a:lnSpc>
              <a:spcBef>
                <a:spcPts val="1480"/>
              </a:spcBef>
              <a:spcAft>
                <a:spcPts val="2350"/>
              </a:spcAft>
            </a:pPr>
            <a:r>
              <a:rPr lang="it-IT" sz="1100" spc="0">
                <a:solidFill>
                  <a:srgbClr val="000000"/>
                </a:solidFill>
                <a:latin typeface="Garamond" panose="02020603050405020304" pitchFamily="1"/>
              </a:rPr>
              <a:t>Secondo quanto previsto nelle presenti Linee guida, a partire dal 23 dicembre 2016 deve essere data immediata applicazione all’istituto dell’accesso generalizzato, con la valutazione caso per caso delle richieste presentate. </a:t>
            </a:r>
          </a:p>
        </p:txBody>
      </p:sp>
      <p:sp>
        <p:nvSpPr>
          <p:cNvPr id="348" name="Segnaposto testo 347"/>
          <p:cNvSpPr>
            <a:spLocks noGrp="1"/>
          </p:cNvSpPr>
          <p:nvPr>
            <p:ph type="body" idx="10"/>
          </p:nvPr>
        </p:nvSpPr>
        <p:spPr>
          <a:xfrm>
            <a:off x="6642735" y="9892030"/>
            <a:ext cx="25400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0">
                <a:solidFill>
                  <a:srgbClr val="000000"/>
                </a:solidFill>
                <a:latin typeface="Calibri" panose="02020603050405020304" pitchFamily="1"/>
              </a:rPr>
              <a:t>25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52" name="Image.jpg"/>
          <p:cNvPicPr/>
          <p:nvPr/>
        </p:nvPicPr>
        <p:blipFill>
          <a:blip r:embed="rId2"/>
          <a:stretch>
            <a:fillRect/>
          </a:stretch>
        </p:blipFill>
        <p:spPr>
          <a:xfrm>
            <a:off x="3437890" y="487680"/>
            <a:ext cx="487680" cy="536575"/>
          </a:xfrm>
          <a:prstGeom prst="rect">
            <a:avLst/>
          </a:prstGeom>
        </p:spPr>
      </p:pic>
      <p:sp>
        <p:nvSpPr>
          <p:cNvPr id="353" name="Segnaposto testo 352"/>
          <p:cNvSpPr>
            <a:spLocks noGrp="1"/>
          </p:cNvSpPr>
          <p:nvPr>
            <p:ph type="body" idx="10"/>
          </p:nvPr>
        </p:nvSpPr>
        <p:spPr>
          <a:xfrm>
            <a:off x="795020" y="1180465"/>
            <a:ext cx="6155690" cy="8711565"/>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40">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pPr>
            <a:r>
              <a:rPr lang="it-IT" sz="1100" spc="0">
                <a:solidFill>
                  <a:srgbClr val="000000"/>
                </a:solidFill>
                <a:latin typeface="Garamond" panose="02020603050405020304" pitchFamily="1"/>
              </a:rPr>
              <a:t>Da ciò discende l’opportunità che: </a:t>
            </a:r>
          </a:p>
          <a:p>
            <a:pPr marL="91440" marR="91440" indent="18288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le amministrazioni adottino nel più breve tempo possibile, auspicabilmente con operatività a partire dal 23 dicembre 2016, soluzioni organizzative come indicato al § 3.2. al fine di coordinare la coerenza delle risposte sui diversi tipi di accesso; </a:t>
            </a:r>
          </a:p>
          <a:p>
            <a:pPr marL="91440" marR="91440" indent="182880" algn="just">
              <a:lnSpc>
                <a:spcPts val="1200"/>
              </a:lnSpc>
              <a:spcBef>
                <a:spcPts val="5"/>
              </a:spcBef>
              <a:spcAft>
                <a:spcPts val="0"/>
              </a:spcAft>
              <a:buFont typeface="Garamond"/>
              <a:buAutoNum type="alphaLcPeriod"/>
            </a:pPr>
            <a:r>
              <a:rPr lang="it-IT" sz="1100" spc="0">
                <a:solidFill>
                  <a:srgbClr val="000000"/>
                </a:solidFill>
                <a:latin typeface="Garamond" panose="02020603050405020304" pitchFamily="1"/>
              </a:rPr>
              <a:t>le amministrazioni adottino, entro il 23 giugno del 2017, una disciplina sull’accesso con i contenuti di cui al § 3.1. </a:t>
            </a:r>
          </a:p>
          <a:p>
            <a:pPr marL="91440" marR="91440" indent="182880" algn="just">
              <a:lnSpc>
                <a:spcPts val="1200"/>
              </a:lnSpc>
              <a:spcBef>
                <a:spcPts val="25"/>
              </a:spcBef>
              <a:spcAft>
                <a:spcPts val="0"/>
              </a:spcAft>
              <a:buFont typeface="Garamond"/>
              <a:buAutoNum type="alphaLcPeriod"/>
            </a:pPr>
            <a:r>
              <a:rPr lang="it-IT" sz="1100" spc="0">
                <a:solidFill>
                  <a:srgbClr val="000000"/>
                </a:solidFill>
                <a:latin typeface="Garamond" panose="02020603050405020304" pitchFamily="1"/>
              </a:rPr>
              <a:t>sia istituito presso ogni amministrazione un registro delle richieste di accesso presentate (per tutte le tipologie di accesso). </a:t>
            </a:r>
          </a:p>
          <a:p>
            <a:pPr marL="91440" marR="91440" indent="274320" algn="just">
              <a:lnSpc>
                <a:spcPts val="1200"/>
              </a:lnSpc>
              <a:spcBef>
                <a:spcPts val="20"/>
              </a:spcBef>
              <a:spcAft>
                <a:spcPts val="42430"/>
              </a:spcAft>
            </a:pPr>
            <a:r>
              <a:rPr lang="it-IT" sz="1100" spc="0">
                <a:solidFill>
                  <a:srgbClr val="000000"/>
                </a:solidFill>
                <a:latin typeface="Garamond" panose="02020603050405020304" pitchFamily="1"/>
              </a:rPr>
              <a:t>Nelle more dell’adozione della disciplina sull’accesso, le sole amministrazioni che abbiano adottato i regolamenti di attuazione del d.P.R. n. 352 del 1992, possono applicare, ove necessario, le esclusioni disposte per l’accesso documentale anche ai fini dell’accesso generalizzato. In ogni caso, decorso il termine del 23 giugno 2017, cessa la possibilità di applicare all’accesso generalizzato le esclusioni individuate con i regolamenti di attuazione del d.P.R. n. 352 del 1992. In assenza di aggiornamento della disciplina, resta fermo quanto indicato al § 6.2.3. Ai fini dell’accesso generalizzato, i citati regolamenti possono fornire alle amministrazioni utili indici per la valutazione dell’esistenza di pregiudizi agli interessi rilevanti tutelati dall’art. 5 co. 1 e 2 del decreto trasparenza, pregiudizi da dimostrare, in caso di diniego, come probabili e concreti ai sensi della disciplina sull’accesso generalizzato e mai assunti presuntivamente. </a:t>
            </a:r>
          </a:p>
        </p:txBody>
      </p:sp>
      <p:sp>
        <p:nvSpPr>
          <p:cNvPr id="354" name="Segnaposto testo 353"/>
          <p:cNvSpPr>
            <a:spLocks noGrp="1"/>
          </p:cNvSpPr>
          <p:nvPr>
            <p:ph type="body" idx="10"/>
          </p:nvPr>
        </p:nvSpPr>
        <p:spPr>
          <a:xfrm>
            <a:off x="6642735" y="9892030"/>
            <a:ext cx="25654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5">
                <a:solidFill>
                  <a:srgbClr val="000000"/>
                </a:solidFill>
                <a:latin typeface="Calibri" panose="02020603050405020304" pitchFamily="1"/>
              </a:rPr>
              <a:t>26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3" name="Segnaposto testo 32"/>
          <p:cNvSpPr>
            <a:spLocks noGrp="1"/>
          </p:cNvSpPr>
          <p:nvPr>
            <p:ph type="body" idx="10"/>
          </p:nvPr>
        </p:nvSpPr>
        <p:spPr>
          <a:xfrm>
            <a:off x="706755" y="812800"/>
            <a:ext cx="6155690" cy="8780780"/>
          </a:xfrm>
          <a:prstGeom prst="rect">
            <a:avLst/>
          </a:prstGeom>
          <a:noFill/>
          <a:ln w="0" cmpd="sng">
            <a:noFill/>
            <a:prstDash val="solid"/>
          </a:ln>
        </p:spPr>
        <p:txBody>
          <a:bodyPr vert="horz" lIns="0" tIns="8255" rIns="0" bIns="0" anchor="t"/>
          <a:lstStyle/>
          <a:p>
            <a:pPr marL="0" marR="0" indent="0" algn="just">
              <a:lnSpc>
                <a:spcPts val="1900"/>
              </a:lnSpc>
              <a:spcAft>
                <a:spcPts val="0"/>
              </a:spcAft>
            </a:pPr>
            <a:r>
              <a:rPr lang="it-IT" sz="1100" spc="0" dirty="0">
                <a:solidFill>
                  <a:srgbClr val="000000"/>
                </a:solidFill>
                <a:latin typeface="Bookman Old Style" panose="02020603050405020304" pitchFamily="1"/>
              </a:rPr>
              <a:t>L’accesso generalizzato è dunque autonomo ed indipendente da presupposti obblighi di pubblicazione (al quale è funzionalmente ricollegabile l’accesso civico “semplice” di cui al successivo par. 2.2.) incontrando, </a:t>
            </a:r>
            <a:r>
              <a:rPr lang="it-IT" sz="1100" b="1" spc="0" dirty="0">
                <a:solidFill>
                  <a:srgbClr val="FF0000"/>
                </a:solidFill>
                <a:latin typeface="Bookman Old Style" panose="02020603050405020304" pitchFamily="1"/>
              </a:rPr>
              <a:t>quali unici limiti, da una parte, il rispetto della tutela degli interessi pubblici e/o privati indicati all’art. 5-bis, commi 1 e 2, e dall’altra, il rispetto delle norme che prevedono specifiche esclusioni come previsto dall’art. 5-bis, c. 3 (vedasi il successivo par. 5). </a:t>
            </a:r>
          </a:p>
          <a:p>
            <a:pPr marL="0" marR="0" indent="0" algn="just">
              <a:lnSpc>
                <a:spcPts val="1900"/>
              </a:lnSpc>
              <a:spcBef>
                <a:spcPts val="590"/>
              </a:spcBef>
              <a:spcAft>
                <a:spcPts val="0"/>
              </a:spcAft>
            </a:pPr>
            <a:r>
              <a:rPr lang="it-IT" sz="1100" spc="0" dirty="0">
                <a:solidFill>
                  <a:srgbClr val="000000"/>
                </a:solidFill>
                <a:latin typeface="Bookman Old Style" panose="02020603050405020304" pitchFamily="1"/>
              </a:rPr>
              <a:t>Con il nuovo decreto viene così introdotto nel nostro ordinamento un meccanismo analogo al </a:t>
            </a:r>
            <a:r>
              <a:rPr lang="it-IT" sz="1100" spc="0" dirty="0">
                <a:solidFill>
                  <a:srgbClr val="FF0000"/>
                </a:solidFill>
                <a:latin typeface="Bookman Old Style" panose="02020603050405020304" pitchFamily="1"/>
              </a:rPr>
              <a:t>sistema anglosassone (c.d.. </a:t>
            </a:r>
            <a:r>
              <a:rPr lang="it-IT" sz="1100" i="1" spc="0" dirty="0">
                <a:solidFill>
                  <a:srgbClr val="FF0000"/>
                </a:solidFill>
                <a:latin typeface="Bookman Old Style" panose="02020603050405020304" pitchFamily="1"/>
              </a:rPr>
              <a:t>FOIA-</a:t>
            </a:r>
            <a:r>
              <a:rPr lang="it-IT" sz="1100" i="1" spc="0" dirty="0" err="1">
                <a:solidFill>
                  <a:srgbClr val="FF0000"/>
                </a:solidFill>
                <a:latin typeface="Bookman Old Style" panose="02020603050405020304" pitchFamily="1"/>
              </a:rPr>
              <a:t>Freedom</a:t>
            </a:r>
            <a:r>
              <a:rPr lang="it-IT" sz="1100" i="1" spc="0" dirty="0">
                <a:solidFill>
                  <a:srgbClr val="FF0000"/>
                </a:solidFill>
                <a:latin typeface="Bookman Old Style" panose="02020603050405020304" pitchFamily="1"/>
              </a:rPr>
              <a:t> of information </a:t>
            </a:r>
            <a:r>
              <a:rPr lang="it-IT" sz="1100" i="1" spc="0" dirty="0" err="1">
                <a:solidFill>
                  <a:srgbClr val="FF0000"/>
                </a:solidFill>
                <a:latin typeface="Bookman Old Style" panose="02020603050405020304" pitchFamily="1"/>
              </a:rPr>
              <a:t>act</a:t>
            </a:r>
            <a:r>
              <a:rPr lang="it-IT" sz="1100" spc="0" dirty="0">
                <a:solidFill>
                  <a:srgbClr val="FF0000"/>
                </a:solidFill>
                <a:latin typeface="Bookman Old Style" panose="02020603050405020304" pitchFamily="1"/>
              </a:rPr>
              <a:t>)</a:t>
            </a:r>
            <a:r>
              <a:rPr lang="it-IT" sz="1100" spc="0" dirty="0">
                <a:solidFill>
                  <a:srgbClr val="000000"/>
                </a:solidFill>
                <a:latin typeface="Bookman Old Style" panose="02020603050405020304" pitchFamily="1"/>
              </a:rPr>
              <a:t> che consente ai cittadini di richiedere anche dati e documenti che le pubbliche amministrazioni non hanno l’obbligo di pubblicare. </a:t>
            </a:r>
          </a:p>
          <a:p>
            <a:pPr marL="0" marR="0" indent="0" algn="just">
              <a:lnSpc>
                <a:spcPts val="1900"/>
              </a:lnSpc>
              <a:spcBef>
                <a:spcPts val="585"/>
              </a:spcBef>
              <a:spcAft>
                <a:spcPts val="0"/>
              </a:spcAft>
            </a:pPr>
            <a:r>
              <a:rPr lang="it-IT" sz="1100" spc="0" dirty="0">
                <a:solidFill>
                  <a:srgbClr val="000000"/>
                </a:solidFill>
                <a:latin typeface="Bookman Old Style" panose="02020603050405020304" pitchFamily="1"/>
              </a:rPr>
              <a:t>Si sottolinea come l’esercizio del diritto non è sottoposto ad alcuna limitazione quanto alla legittimazione soggettiva del richiedente. </a:t>
            </a:r>
          </a:p>
          <a:p>
            <a:pPr marL="0" marR="0" indent="0" algn="l">
              <a:lnSpc>
                <a:spcPts val="1300"/>
              </a:lnSpc>
              <a:spcBef>
                <a:spcPts val="4405"/>
              </a:spcBef>
              <a:spcAft>
                <a:spcPts val="0"/>
              </a:spcAft>
            </a:pPr>
            <a:r>
              <a:rPr lang="it-IT" sz="1100" b="1" i="1" spc="0" dirty="0">
                <a:solidFill>
                  <a:srgbClr val="000000"/>
                </a:solidFill>
                <a:latin typeface="Bookman Old Style" panose="02020603050405020304" pitchFamily="1"/>
              </a:rPr>
              <a:t>2.2. L’accesso civico “semplice”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L’accesso civico regolato dal primo comma dell’art. 5 del decreto trasparenza (cd. “semplice”), è correlato ai soli atti ed informazioni oggetto di obblighi di pubblicazione, comportando il diritto di chiunque di richiedere i medesimi nei casi in cui sia stata omessa la loro pubblicazione. </a:t>
            </a:r>
          </a:p>
          <a:p>
            <a:pPr marL="0" marR="0" indent="0" algn="just">
              <a:lnSpc>
                <a:spcPts val="1900"/>
              </a:lnSpc>
              <a:spcBef>
                <a:spcPts val="595"/>
              </a:spcBef>
              <a:spcAft>
                <a:spcPts val="0"/>
              </a:spcAft>
            </a:pPr>
            <a:r>
              <a:rPr lang="it-IT" sz="1100" spc="0" dirty="0">
                <a:solidFill>
                  <a:srgbClr val="000000"/>
                </a:solidFill>
                <a:latin typeface="Bookman Old Style" panose="02020603050405020304" pitchFamily="1"/>
              </a:rPr>
              <a:t>Costituisce, in buona sostanza, un rimedio alla </a:t>
            </a:r>
            <a:r>
              <a:rPr lang="it-IT" sz="1100" spc="0" dirty="0">
                <a:solidFill>
                  <a:srgbClr val="FF0000"/>
                </a:solidFill>
                <a:latin typeface="Bookman Old Style" panose="02020603050405020304" pitchFamily="1"/>
              </a:rPr>
              <a:t>mancata osservanza degli obblighi di pubblicazione imposti dalla legge alla PA interessata</a:t>
            </a:r>
            <a:r>
              <a:rPr lang="it-IT" sz="1100" spc="0" dirty="0">
                <a:solidFill>
                  <a:srgbClr val="000000"/>
                </a:solidFill>
                <a:latin typeface="Bookman Old Style" panose="02020603050405020304" pitchFamily="1"/>
              </a:rPr>
              <a:t>, esperibile da chiunque (l’istante non deve dimostrare di essere titolare di un interesse diretto, concreto e attuale alla tutela di una situazione giuridica qualificata). </a:t>
            </a:r>
          </a:p>
          <a:p>
            <a:pPr marL="0" marR="0" indent="0" algn="just">
              <a:lnSpc>
                <a:spcPts val="1300"/>
              </a:lnSpc>
              <a:spcBef>
                <a:spcPts val="4405"/>
              </a:spcBef>
              <a:spcAft>
                <a:spcPts val="0"/>
              </a:spcAft>
            </a:pPr>
            <a:r>
              <a:rPr lang="it-IT" sz="1100" b="1" i="1" spc="0" dirty="0">
                <a:solidFill>
                  <a:srgbClr val="000000"/>
                </a:solidFill>
                <a:latin typeface="Bookman Old Style" panose="02020603050405020304" pitchFamily="1"/>
              </a:rPr>
              <a:t>2.3. L’accesso documentale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Le due forme di accesso civico regolate dal c.d. decreto trasparenza hanno natura, presupposti ed oggetto differenti dal diritto di accesso di cui agli artt. 22 e seguenti, legge n. 241/1990 (cd. “accesso documentale”). </a:t>
            </a:r>
            <a:r>
              <a:rPr lang="it-IT" sz="1100" u="sng" spc="0" dirty="0">
                <a:solidFill>
                  <a:srgbClr val="000000"/>
                </a:solidFill>
                <a:latin typeface="Bookman Old Style" panose="02020603050405020304" pitchFamily="1"/>
              </a:rPr>
              <a:t>Si osserva che tali disposizioni assumono carattere di specialità</a:t>
            </a:r>
            <a:r>
              <a:rPr lang="it-IT" sz="1100" spc="0" dirty="0">
                <a:solidFill>
                  <a:srgbClr val="000000"/>
                </a:solidFill>
                <a:latin typeface="Bookman Old Style" panose="02020603050405020304" pitchFamily="1"/>
              </a:rPr>
              <a:t> - accesso ai documenti amministrativi - </a:t>
            </a:r>
            <a:r>
              <a:rPr lang="it-IT" sz="1100" u="sng" spc="0" dirty="0">
                <a:solidFill>
                  <a:srgbClr val="000000"/>
                </a:solidFill>
                <a:latin typeface="Bookman Old Style" panose="02020603050405020304" pitchFamily="1"/>
              </a:rPr>
              <a:t>rispetto alle norme del decreto trasparenza afferenti le modalità di accesso a qualsivoglia documento, atto o informazione detenuta dalla PA.  </a:t>
            </a:r>
          </a:p>
          <a:p>
            <a:pPr marL="0" marR="0" indent="0" algn="just">
              <a:lnSpc>
                <a:spcPts val="1900"/>
              </a:lnSpc>
              <a:spcBef>
                <a:spcPts val="590"/>
              </a:spcBef>
              <a:spcAft>
                <a:spcPts val="1380"/>
              </a:spcAft>
            </a:pPr>
            <a:r>
              <a:rPr lang="it-IT" sz="1100" spc="0" dirty="0">
                <a:solidFill>
                  <a:srgbClr val="000000"/>
                </a:solidFill>
                <a:latin typeface="Bookman Old Style" panose="02020603050405020304" pitchFamily="1"/>
              </a:rPr>
              <a:t>La finalità dell’accesso documentale, si rammenta, è quella di porre i soggetti interessati in grado di esercitare al meglio le facoltà che l'ordinamento attribuisce loro, a tutela delle </a:t>
            </a:r>
          </a:p>
        </p:txBody>
      </p:sp>
      <p:sp>
        <p:nvSpPr>
          <p:cNvPr id="34" name="Segnaposto testo 33"/>
          <p:cNvSpPr>
            <a:spLocks noGrp="1"/>
          </p:cNvSpPr>
          <p:nvPr>
            <p:ph type="body" idx="10"/>
          </p:nvPr>
        </p:nvSpPr>
        <p:spPr>
          <a:xfrm>
            <a:off x="3686175"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6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58" name="Image.jpg"/>
          <p:cNvPicPr/>
          <p:nvPr/>
        </p:nvPicPr>
        <p:blipFill>
          <a:blip r:embed="rId2"/>
          <a:stretch>
            <a:fillRect/>
          </a:stretch>
        </p:blipFill>
        <p:spPr>
          <a:xfrm>
            <a:off x="3437890" y="487680"/>
            <a:ext cx="487680" cy="536575"/>
          </a:xfrm>
          <a:prstGeom prst="rect">
            <a:avLst/>
          </a:prstGeom>
        </p:spPr>
      </p:pic>
      <p:sp>
        <p:nvSpPr>
          <p:cNvPr id="359" name="Segnaposto testo 358"/>
          <p:cNvSpPr>
            <a:spLocks noGrp="1"/>
          </p:cNvSpPr>
          <p:nvPr>
            <p:ph type="body" idx="10"/>
          </p:nvPr>
        </p:nvSpPr>
        <p:spPr>
          <a:xfrm>
            <a:off x="706755" y="1180465"/>
            <a:ext cx="6155690" cy="8349615"/>
          </a:xfrm>
          <a:prstGeom prst="rect">
            <a:avLst/>
          </a:prstGeom>
          <a:noFill/>
          <a:ln w="0" cmpd="sng">
            <a:noFill/>
            <a:prstDash val="solid"/>
          </a:ln>
        </p:spPr>
        <p:txBody>
          <a:bodyPr vert="horz" lIns="0" tIns="6985" rIns="0" bIns="0" anchor="t"/>
          <a:lstStyle/>
          <a:p>
            <a:pPr marL="0" marR="0" indent="0" algn="ctr">
              <a:lnSpc>
                <a:spcPts val="1400"/>
              </a:lnSpc>
              <a:spcAft>
                <a:spcPts val="0"/>
              </a:spcAft>
            </a:pPr>
            <a:r>
              <a:rPr lang="it-IT" sz="1300" b="1" i="1" spc="-35">
                <a:solidFill>
                  <a:srgbClr val="1F487C"/>
                </a:solidFill>
                <a:latin typeface="Garamond" panose="02020603050405020304" pitchFamily="1"/>
              </a:rPr>
              <a:t>Autorità Nazionale Anticorruzione </a:t>
            </a:r>
          </a:p>
          <a:p>
            <a:pPr marL="0" marR="0" indent="0" algn="ctr">
              <a:lnSpc>
                <a:spcPts val="1300"/>
              </a:lnSpc>
              <a:spcBef>
                <a:spcPts val="5910"/>
              </a:spcBef>
              <a:spcAft>
                <a:spcPts val="0"/>
              </a:spcAft>
            </a:pPr>
            <a:r>
              <a:rPr lang="it-IT" sz="1100" b="1" spc="0">
                <a:solidFill>
                  <a:srgbClr val="000000"/>
                </a:solidFill>
                <a:latin typeface="Garamond" panose="02020603050405020304" pitchFamily="1"/>
              </a:rPr>
              <a:t>ALLEGATO </a:t>
            </a:r>
          </a:p>
          <a:p>
            <a:pPr marL="457200" marR="0" indent="0" algn="l">
              <a:lnSpc>
                <a:spcPts val="1300"/>
              </a:lnSpc>
              <a:spcBef>
                <a:spcPts val="1440"/>
              </a:spcBef>
              <a:spcAft>
                <a:spcPts val="0"/>
              </a:spcAft>
            </a:pPr>
            <a:r>
              <a:rPr lang="it-IT" sz="1100" b="1" spc="0">
                <a:solidFill>
                  <a:srgbClr val="000000"/>
                </a:solidFill>
                <a:latin typeface="Garamond" panose="02020603050405020304" pitchFamily="1"/>
              </a:rPr>
              <a:t>MODALITÀ PER ESERCITARE IL DIRITTO DI ACCESSO CIVICO </a:t>
            </a:r>
          </a:p>
          <a:p>
            <a:pPr marL="457200" marR="0" indent="0" algn="just">
              <a:lnSpc>
                <a:spcPts val="1300"/>
              </a:lnSpc>
              <a:spcBef>
                <a:spcPts val="1245"/>
              </a:spcBef>
              <a:spcAft>
                <a:spcPts val="0"/>
              </a:spcAft>
            </a:pPr>
            <a:r>
              <a:rPr lang="it-IT" sz="1100" b="1" spc="0">
                <a:solidFill>
                  <a:srgbClr val="000000"/>
                </a:solidFill>
                <a:latin typeface="Garamond" panose="02020603050405020304" pitchFamily="1"/>
              </a:rPr>
              <a:t>Chi può presentare istanza di accesso civico ai sensi dell’art. 5 del d. lgs. n. 33/2013?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L’accesso civico non è sottoposto ad alcuna limitazione quanto alla legittimazione soggettiva del richiedente, per cui chiunque può esercitarlo anche indipendentemente dall’essere cittadino italiano o residente nel territorio dello Stato. </a:t>
            </a:r>
          </a:p>
          <a:p>
            <a:pPr marL="457200" marR="0" indent="0" algn="l">
              <a:lnSpc>
                <a:spcPts val="1300"/>
              </a:lnSpc>
              <a:spcBef>
                <a:spcPts val="1290"/>
              </a:spcBef>
              <a:spcAft>
                <a:spcPts val="0"/>
              </a:spcAft>
            </a:pPr>
            <a:r>
              <a:rPr lang="it-IT" sz="1100" b="1" spc="0">
                <a:solidFill>
                  <a:srgbClr val="000000"/>
                </a:solidFill>
                <a:latin typeface="Garamond" panose="02020603050405020304" pitchFamily="1"/>
              </a:rPr>
              <a:t>È necessario motivare l’istanza di accesso civico? </a:t>
            </a:r>
          </a:p>
          <a:p>
            <a:pPr marL="457200" marR="0" indent="0" algn="l">
              <a:lnSpc>
                <a:spcPts val="1200"/>
              </a:lnSpc>
              <a:spcBef>
                <a:spcPts val="5"/>
              </a:spcBef>
              <a:spcAft>
                <a:spcPts val="0"/>
              </a:spcAft>
            </a:pPr>
            <a:r>
              <a:rPr lang="it-IT" sz="1100" spc="0">
                <a:solidFill>
                  <a:srgbClr val="000000"/>
                </a:solidFill>
                <a:latin typeface="Garamond" panose="02020603050405020304" pitchFamily="1"/>
              </a:rPr>
              <a:t>Non è necessario fornire alcuna motivazione per presentare l’istanza di accesso civico. </a:t>
            </a:r>
          </a:p>
          <a:p>
            <a:pPr marL="457200" marR="0" indent="0" algn="l">
              <a:lnSpc>
                <a:spcPts val="1300"/>
              </a:lnSpc>
              <a:spcBef>
                <a:spcPts val="1255"/>
              </a:spcBef>
              <a:spcAft>
                <a:spcPts val="0"/>
              </a:spcAft>
            </a:pPr>
            <a:r>
              <a:rPr lang="it-IT" sz="1100" b="1" spc="0">
                <a:solidFill>
                  <a:srgbClr val="000000"/>
                </a:solidFill>
                <a:latin typeface="Garamond" panose="02020603050405020304" pitchFamily="1"/>
              </a:rPr>
              <a:t>Con quale modalità può essere presentata l’istanza di accesso civico? </a:t>
            </a:r>
          </a:p>
          <a:p>
            <a:pPr marL="182880" marR="0" indent="274320" algn="just">
              <a:lnSpc>
                <a:spcPts val="1200"/>
              </a:lnSpc>
              <a:spcBef>
                <a:spcPts val="5"/>
              </a:spcBef>
              <a:spcAft>
                <a:spcPts val="0"/>
              </a:spcAft>
            </a:pPr>
            <a:r>
              <a:rPr lang="it-IT" sz="1100" spc="0">
                <a:solidFill>
                  <a:srgbClr val="000000"/>
                </a:solidFill>
                <a:latin typeface="Garamond" panose="02020603050405020304" pitchFamily="1"/>
              </a:rPr>
              <a:t>Ai sensi del comma 3 dell’art. 5 del d. lgs. n. 33/2013 l’istanza può essere trasmessa per via telematica secondo le modalità previste dal decreto legislativo 7 marzo 2005, n. 82 recante il «</a:t>
            </a:r>
            <a:r>
              <a:rPr lang="it-IT" sz="1100" i="1" spc="0">
                <a:solidFill>
                  <a:srgbClr val="000000"/>
                </a:solidFill>
                <a:latin typeface="Garamond" panose="02020603050405020304" pitchFamily="1"/>
              </a:rPr>
              <a:t>Codice dell’amministrazione </a:t>
            </a:r>
            <a:r>
              <a:rPr lang="it-IT" sz="1100" spc="0">
                <a:solidFill>
                  <a:srgbClr val="000000"/>
                </a:solidFill>
                <a:latin typeface="Garamond" panose="02020603050405020304" pitchFamily="1"/>
              </a:rPr>
              <a:t>digitale». Pertanto, ai sensi dell’art. 65 del CAD, le istanze presentate per via telematica alle pubbliche amministrazioni e ai gestori dei servizi pubblici sono valide se: </a:t>
            </a:r>
          </a:p>
          <a:p>
            <a:pPr marL="182880" marR="0" indent="137160" algn="l">
              <a:lnSpc>
                <a:spcPts val="1200"/>
              </a:lnSpc>
              <a:spcBef>
                <a:spcPts val="15"/>
              </a:spcBef>
              <a:spcAft>
                <a:spcPts val="0"/>
              </a:spcAft>
              <a:buFont typeface="Garamond"/>
              <a:buAutoNum type="alphaLcPeriod"/>
            </a:pPr>
            <a:r>
              <a:rPr lang="it-IT" sz="1100" spc="0">
                <a:solidFill>
                  <a:srgbClr val="000000"/>
                </a:solidFill>
                <a:latin typeface="Garamond" panose="02020603050405020304" pitchFamily="1"/>
              </a:rPr>
              <a:t>sottoscritte mediante la firma digitale o la firma elettronica qualificata; </a:t>
            </a:r>
          </a:p>
          <a:p>
            <a:pPr marL="182880" marR="0" indent="137160" algn="just">
              <a:lnSpc>
                <a:spcPts val="1200"/>
              </a:lnSpc>
              <a:spcBef>
                <a:spcPts val="0"/>
              </a:spcBef>
              <a:spcAft>
                <a:spcPts val="0"/>
              </a:spcAft>
              <a:buFont typeface="Garamond"/>
              <a:buAutoNum type="alphaLcPeriod"/>
            </a:pPr>
            <a:r>
              <a:rPr lang="it-IT" sz="1100" spc="0">
                <a:solidFill>
                  <a:srgbClr val="000000"/>
                </a:solidFill>
                <a:latin typeface="Garamond" panose="02020603050405020304" pitchFamily="1"/>
              </a:rPr>
              <a:t>l’istante è identificato attraverso il sistema pubblico di identità digitale (SPID), nonché carta di identità elettronica o la carta nazionale dei servizi; </a:t>
            </a:r>
          </a:p>
          <a:p>
            <a:pPr marL="182880" marR="0" indent="137160" algn="just">
              <a:lnSpc>
                <a:spcPts val="1200"/>
              </a:lnSpc>
              <a:spcBef>
                <a:spcPts val="20"/>
              </a:spcBef>
              <a:spcAft>
                <a:spcPts val="0"/>
              </a:spcAft>
              <a:buFont typeface="Garamond"/>
              <a:buAutoNum type="alphaLcPeriod"/>
            </a:pPr>
            <a:r>
              <a:rPr lang="it-IT" sz="1100" spc="0">
                <a:solidFill>
                  <a:srgbClr val="000000"/>
                </a:solidFill>
                <a:latin typeface="Garamond" panose="02020603050405020304" pitchFamily="1"/>
              </a:rPr>
              <a:t>sono sottoscritte e presentate unitamente alla copia del documento d’identità; </a:t>
            </a:r>
          </a:p>
          <a:p>
            <a:pPr marL="182880" marR="0" indent="137160" algn="just">
              <a:lnSpc>
                <a:spcPts val="1200"/>
              </a:lnSpc>
              <a:spcBef>
                <a:spcPts val="10"/>
              </a:spcBef>
              <a:spcAft>
                <a:spcPts val="0"/>
              </a:spcAft>
              <a:buFont typeface="Garamond"/>
              <a:buAutoNum type="alphaLcPeriod"/>
            </a:pPr>
            <a:r>
              <a:rPr lang="it-IT" sz="1100" spc="0">
                <a:solidFill>
                  <a:srgbClr val="000000"/>
                </a:solidFill>
                <a:latin typeface="Garamond" panose="02020603050405020304" pitchFamily="1"/>
              </a:rPr>
              <a:t>trasmesse dall’istante mediante la propria casella di posta elettronica certificata. </a:t>
            </a:r>
          </a:p>
          <a:p>
            <a:pPr marL="182880" marR="0" indent="274320" algn="just">
              <a:lnSpc>
                <a:spcPts val="1200"/>
              </a:lnSpc>
              <a:spcBef>
                <a:spcPts val="20"/>
              </a:spcBef>
              <a:spcAft>
                <a:spcPts val="0"/>
              </a:spcAft>
            </a:pPr>
            <a:r>
              <a:rPr lang="it-IT" sz="1100" spc="0">
                <a:solidFill>
                  <a:srgbClr val="000000"/>
                </a:solidFill>
                <a:latin typeface="Garamond" panose="02020603050405020304" pitchFamily="1"/>
              </a:rPr>
              <a:t>Resta fermo che l’istanza può essere presentata anche a mezzo posta, fax o direttamente presso gli uffici indicati dall’art. 5, comma 3, del d. lgs. n. 33/2013, e che laddove la richiesta di accesso civico non sia sottoscritta dall’interessato in presenza del dipendente addetto, la stessa debba essere sottoscritta e presentata unitamente a copia fotostatica non autenticata di un documento di identità del sottoscrittore, che va inserita nel fascicolo (cfr. art. 38, commi 1 e 3, del d.P.R. 28 dicembre 2000, n. 445). </a:t>
            </a:r>
          </a:p>
          <a:p>
            <a:pPr marL="457200" marR="0" indent="0" algn="just">
              <a:lnSpc>
                <a:spcPts val="1300"/>
              </a:lnSpc>
              <a:spcBef>
                <a:spcPts val="1230"/>
              </a:spcBef>
              <a:spcAft>
                <a:spcPts val="0"/>
              </a:spcAft>
            </a:pPr>
            <a:r>
              <a:rPr lang="it-IT" sz="1100" b="1" spc="0">
                <a:solidFill>
                  <a:srgbClr val="000000"/>
                </a:solidFill>
                <a:latin typeface="Garamond" panose="02020603050405020304" pitchFamily="1"/>
              </a:rPr>
              <a:t>A chi deve essere indirizzata l’istanza di accesso civico? </a:t>
            </a:r>
          </a:p>
          <a:p>
            <a:pPr marL="182880" marR="0" indent="274320" algn="just">
              <a:lnSpc>
                <a:spcPts val="1200"/>
              </a:lnSpc>
              <a:spcBef>
                <a:spcPts val="0"/>
              </a:spcBef>
              <a:spcAft>
                <a:spcPts val="0"/>
              </a:spcAft>
            </a:pPr>
            <a:r>
              <a:rPr lang="it-IT" sz="1100" spc="0">
                <a:solidFill>
                  <a:srgbClr val="000000"/>
                </a:solidFill>
                <a:latin typeface="Garamond" panose="02020603050405020304" pitchFamily="1"/>
              </a:rPr>
              <a:t>Se l’accesso civico ha a oggetto dati, informazioni o documenti oggetto di pubblicazione obbligatoria ai sensi del d. lgs. n. 33/2013, l’istanza deve essere presentata al responsabile della prevenzione della corruzione e della trasparenza, i cui riferimenti vanno indicati nella Sezione “Amministrazione trasparente” del sito web istituzionale. </a:t>
            </a:r>
          </a:p>
          <a:p>
            <a:pPr marL="182880" marR="0" indent="274320" algn="just">
              <a:lnSpc>
                <a:spcPts val="1200"/>
              </a:lnSpc>
              <a:spcBef>
                <a:spcPts val="45"/>
              </a:spcBef>
              <a:spcAft>
                <a:spcPts val="0"/>
              </a:spcAft>
            </a:pPr>
            <a:r>
              <a:rPr lang="it-IT" sz="1100" spc="0">
                <a:solidFill>
                  <a:srgbClr val="000000"/>
                </a:solidFill>
                <a:latin typeface="Garamond" panose="02020603050405020304" pitchFamily="1"/>
              </a:rPr>
              <a:t>Negli altri casi, l’istanza di accesso civico va indirizzata direttamente all’ufficio che detiene i dati, le informazioni o i documenti; oppure all’Ufficio relazioni con il pubblico; oppure ancora ad altro ufficio indicato dall’amministrazione nella sezione “Amministrazione trasparente” del sito web istituzionale. </a:t>
            </a:r>
          </a:p>
          <a:p>
            <a:pPr marL="457200" marR="0" indent="0" algn="l">
              <a:lnSpc>
                <a:spcPts val="1300"/>
              </a:lnSpc>
              <a:spcBef>
                <a:spcPts val="1255"/>
              </a:spcBef>
              <a:spcAft>
                <a:spcPts val="0"/>
              </a:spcAft>
            </a:pPr>
            <a:r>
              <a:rPr lang="it-IT" sz="1100" b="1" spc="0">
                <a:solidFill>
                  <a:srgbClr val="000000"/>
                </a:solidFill>
                <a:latin typeface="Garamond" panose="02020603050405020304" pitchFamily="1"/>
              </a:rPr>
              <a:t>Cosa si deve indicare nell’istanza? </a:t>
            </a:r>
          </a:p>
          <a:p>
            <a:pPr marL="457200" marR="0" indent="0" algn="l">
              <a:lnSpc>
                <a:spcPts val="1300"/>
              </a:lnSpc>
              <a:spcBef>
                <a:spcPts val="0"/>
              </a:spcBef>
              <a:spcAft>
                <a:spcPts val="0"/>
              </a:spcAft>
            </a:pPr>
            <a:r>
              <a:rPr lang="it-IT" sz="1100" spc="0">
                <a:solidFill>
                  <a:srgbClr val="000000"/>
                </a:solidFill>
                <a:latin typeface="Garamond" panose="02020603050405020304" pitchFamily="1"/>
              </a:rPr>
              <a:t>È necessario identificare i dati, le informazioni o i documenti che si desidera richiedere. </a:t>
            </a:r>
          </a:p>
          <a:p>
            <a:pPr marL="182880" marR="0" indent="274320" algn="just">
              <a:lnSpc>
                <a:spcPts val="1200"/>
              </a:lnSpc>
              <a:spcBef>
                <a:spcPts val="45"/>
              </a:spcBef>
              <a:spcAft>
                <a:spcPts val="0"/>
              </a:spcAft>
            </a:pPr>
            <a:r>
              <a:rPr lang="it-IT" sz="1100" spc="0">
                <a:solidFill>
                  <a:srgbClr val="000000"/>
                </a:solidFill>
                <a:latin typeface="Garamond" panose="02020603050405020304" pitchFamily="1"/>
              </a:rPr>
              <a:t>Ciò vuol dire che eventuali richieste di accesso civico devono essere ritenute inammissibili laddove l’oggetto della richiesta sia troppo vago da non permettere di identificare la documentazione richiesta, oppure laddove la predetta richiesta risulti manifestamente irragionevole</a:t>
            </a:r>
            <a:r>
              <a:rPr lang="it-IT" sz="1100" spc="0" baseline="30000">
                <a:solidFill>
                  <a:srgbClr val="000000"/>
                </a:solidFill>
                <a:latin typeface="Garamond" panose="02020603050405020304" pitchFamily="1"/>
              </a:rPr>
              <a:t>28</a:t>
            </a:r>
            <a:r>
              <a:rPr lang="it-IT" sz="1100" spc="0">
                <a:solidFill>
                  <a:srgbClr val="000000"/>
                </a:solidFill>
                <a:latin typeface="Garamond" panose="02020603050405020304" pitchFamily="1"/>
              </a:rPr>
              <a:t>. </a:t>
            </a:r>
          </a:p>
          <a:p>
            <a:pPr marL="182880" marR="0" indent="274320" algn="just">
              <a:lnSpc>
                <a:spcPts val="1200"/>
              </a:lnSpc>
              <a:spcBef>
                <a:spcPts val="0"/>
              </a:spcBef>
              <a:spcAft>
                <a:spcPts val="3030"/>
              </a:spcAft>
            </a:pPr>
            <a:r>
              <a:rPr lang="it-IT" sz="1100" spc="0">
                <a:solidFill>
                  <a:srgbClr val="000000"/>
                </a:solidFill>
                <a:latin typeface="Garamond" panose="02020603050405020304" pitchFamily="1"/>
              </a:rPr>
              <a:t>Resta comunque ferma la possibilità per l’ente destinatario dell’istanza di chiedere di precisare la richiesta di accesso civico identificando i dati, le informazioni o i documenti che si desidera richiedere. </a:t>
            </a:r>
          </a:p>
        </p:txBody>
      </p:sp>
      <p:sp>
        <p:nvSpPr>
          <p:cNvPr id="360" name="Segnaposto testo 359"/>
          <p:cNvSpPr>
            <a:spLocks noGrp="1"/>
          </p:cNvSpPr>
          <p:nvPr>
            <p:ph type="body" idx="10"/>
          </p:nvPr>
        </p:nvSpPr>
        <p:spPr>
          <a:xfrm>
            <a:off x="706755" y="9530080"/>
            <a:ext cx="6155690" cy="362585"/>
          </a:xfrm>
          <a:prstGeom prst="rect">
            <a:avLst/>
          </a:prstGeom>
          <a:noFill/>
          <a:ln w="0" cmpd="sng">
            <a:noFill/>
            <a:prstDash val="solid"/>
          </a:ln>
        </p:spPr>
        <p:txBody>
          <a:bodyPr vert="horz" lIns="0" tIns="74295" rIns="0" bIns="0" anchor="t"/>
          <a:lstStyle/>
          <a:p>
            <a:pPr marL="0" marR="0" indent="0" algn="just">
              <a:lnSpc>
                <a:spcPts val="1100"/>
              </a:lnSpc>
              <a:spcAft>
                <a:spcPts val="0"/>
              </a:spcAft>
            </a:pPr>
            <a:r>
              <a:rPr lang="it-IT" sz="650" spc="0">
                <a:solidFill>
                  <a:srgbClr val="000000"/>
                </a:solidFill>
                <a:latin typeface="Garamond" panose="02020603050405020304" pitchFamily="1"/>
              </a:rPr>
              <a:t>28 </a:t>
            </a:r>
            <a:r>
              <a:rPr lang="it-IT" sz="1100" spc="0">
                <a:solidFill>
                  <a:srgbClr val="000000"/>
                </a:solidFill>
                <a:latin typeface="Garamond" panose="02020603050405020304" pitchFamily="1"/>
              </a:rPr>
              <a:t>Cfr. Council of Europe, Recommendation Rec(2002)2 of the Committee of Ministers to member states on access to official documents. </a:t>
            </a:r>
          </a:p>
        </p:txBody>
      </p:sp>
      <p:sp>
        <p:nvSpPr>
          <p:cNvPr id="361" name="Segnaposto testo 360"/>
          <p:cNvSpPr>
            <a:spLocks noGrp="1"/>
          </p:cNvSpPr>
          <p:nvPr>
            <p:ph type="body" idx="10"/>
          </p:nvPr>
        </p:nvSpPr>
        <p:spPr>
          <a:xfrm>
            <a:off x="6642735" y="9892665"/>
            <a:ext cx="256540" cy="169545"/>
          </a:xfrm>
          <a:prstGeom prst="rect">
            <a:avLst/>
          </a:prstGeom>
          <a:noFill/>
          <a:ln w="0" cmpd="sng">
            <a:noFill/>
            <a:prstDash val="solid"/>
          </a:ln>
        </p:spPr>
        <p:txBody>
          <a:bodyPr vert="horz" lIns="0" tIns="3810" rIns="0" bIns="0" anchor="t"/>
          <a:lstStyle/>
          <a:p>
            <a:pPr marL="0" marR="0" indent="0" algn="l">
              <a:lnSpc>
                <a:spcPts val="1300"/>
              </a:lnSpc>
              <a:spcAft>
                <a:spcPts val="0"/>
              </a:spcAft>
            </a:pPr>
            <a:r>
              <a:rPr lang="it-IT" sz="1100" spc="110">
                <a:solidFill>
                  <a:srgbClr val="000000"/>
                </a:solidFill>
                <a:latin typeface="Calibri" panose="02020603050405020304" pitchFamily="1"/>
              </a:rPr>
              <a:t>27 </a:t>
            </a:r>
          </a:p>
        </p:txBody>
      </p:sp>
      <p:cxnSp>
        <p:nvCxnSpPr>
          <p:cNvPr id="362" name="Connettore 1 361"/>
          <p:cNvCxnSpPr/>
          <p:nvPr/>
        </p:nvCxnSpPr>
        <p:spPr>
          <a:xfrm>
            <a:off x="706755" y="9537065"/>
            <a:ext cx="1845310" cy="0"/>
          </a:xfrm>
          <a:prstGeom prst="line">
            <a:avLst/>
          </a:prstGeom>
          <a:ln w="12065" cmpd="sng">
            <a:solidFill>
              <a:srgbClr val="000000"/>
            </a:solidFill>
          </a:ln>
        </p:spPr>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66" name="Image.jpg"/>
          <p:cNvPicPr/>
          <p:nvPr/>
        </p:nvPicPr>
        <p:blipFill>
          <a:blip r:embed="rId2"/>
          <a:stretch>
            <a:fillRect/>
          </a:stretch>
        </p:blipFill>
        <p:spPr>
          <a:xfrm>
            <a:off x="3437890" y="487680"/>
            <a:ext cx="487680" cy="536575"/>
          </a:xfrm>
          <a:prstGeom prst="rect">
            <a:avLst/>
          </a:prstGeom>
        </p:spPr>
      </p:pic>
      <p:sp>
        <p:nvSpPr>
          <p:cNvPr id="367" name="Segnaposto testo 366"/>
          <p:cNvSpPr>
            <a:spLocks noGrp="1"/>
          </p:cNvSpPr>
          <p:nvPr>
            <p:ph type="body" idx="10"/>
          </p:nvPr>
        </p:nvSpPr>
        <p:spPr>
          <a:xfrm>
            <a:off x="793115" y="1180465"/>
            <a:ext cx="6155690" cy="8714740"/>
          </a:xfrm>
          <a:prstGeom prst="rect">
            <a:avLst/>
          </a:prstGeom>
          <a:noFill/>
          <a:ln w="0" cmpd="sng">
            <a:noFill/>
            <a:prstDash val="solid"/>
          </a:ln>
        </p:spPr>
        <p:txBody>
          <a:bodyPr vert="horz" lIns="0" tIns="6985" rIns="0" bIns="0" anchor="t"/>
          <a:lstStyle/>
          <a:p>
            <a:pPr marL="1874520" marR="0" indent="0" algn="l">
              <a:lnSpc>
                <a:spcPts val="1400"/>
              </a:lnSpc>
              <a:spcAft>
                <a:spcPts val="0"/>
              </a:spcAft>
            </a:pPr>
            <a:r>
              <a:rPr lang="it-IT" sz="1300" b="1" i="1" spc="-35">
                <a:solidFill>
                  <a:srgbClr val="1F487C"/>
                </a:solidFill>
                <a:latin typeface="Garamond" panose="02020603050405020304" pitchFamily="1"/>
              </a:rPr>
              <a:t>Autorità Nazionale Anticorruzione </a:t>
            </a:r>
          </a:p>
          <a:p>
            <a:pPr marL="365760" marR="0" indent="0" algn="l">
              <a:lnSpc>
                <a:spcPts val="1200"/>
              </a:lnSpc>
              <a:spcBef>
                <a:spcPts val="3610"/>
              </a:spcBef>
              <a:spcAft>
                <a:spcPts val="0"/>
              </a:spcAft>
            </a:pPr>
            <a:r>
              <a:rPr lang="it-IT" sz="1100" b="1" spc="0">
                <a:solidFill>
                  <a:srgbClr val="000000"/>
                </a:solidFill>
                <a:latin typeface="Garamond" panose="02020603050405020304" pitchFamily="1"/>
              </a:rPr>
              <a:t>Bisogna pagare per poter effettuare l’accesso civico?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rilascio di dati o documenti in formato elettronico o cartaceo è gratuito, salvo il rimborso del costo effettivamente sostenuto e documentato dall’amministrazione per la riproduzione su supporti materiali. </a:t>
            </a:r>
          </a:p>
          <a:p>
            <a:pPr marL="91440" marR="91440" indent="274320" algn="just">
              <a:lnSpc>
                <a:spcPts val="1200"/>
              </a:lnSpc>
              <a:spcBef>
                <a:spcPts val="1330"/>
              </a:spcBef>
              <a:spcAft>
                <a:spcPts val="0"/>
              </a:spcAft>
            </a:pPr>
            <a:r>
              <a:rPr lang="it-IT" sz="1100" b="1" spc="0">
                <a:solidFill>
                  <a:srgbClr val="000000"/>
                </a:solidFill>
                <a:latin typeface="Garamond" panose="02020603050405020304" pitchFamily="1"/>
              </a:rPr>
              <a:t>Il soggetto destinatario dell’istanza è obbligato a darne comunicazione a eventuali soggetti controinteressati? </a:t>
            </a:r>
          </a:p>
          <a:p>
            <a:pPr marL="91440" marR="91440" indent="274320" algn="just">
              <a:lnSpc>
                <a:spcPts val="1200"/>
              </a:lnSpc>
              <a:spcBef>
                <a:spcPts val="40"/>
              </a:spcBef>
              <a:spcAft>
                <a:spcPts val="0"/>
              </a:spcAft>
            </a:pPr>
            <a:r>
              <a:rPr lang="it-IT" sz="1100" spc="0">
                <a:solidFill>
                  <a:srgbClr val="000000"/>
                </a:solidFill>
                <a:latin typeface="Garamond" panose="02020603050405020304" pitchFamily="1"/>
              </a:rPr>
              <a:t>Laddove l’istanza di accesso civico possa incidere su interessi di soggetti controinteressati legati alla protezione dei dati personali, o alla libertà e segretezza della corrispondenza oppure agli interessi economici e commerciali (ivi compresi la proprietà intellettuale, il diritto d’autore e i segreti commerciali) è necessario che l’ente destinatario dell’istanza di accesso civico ne dia comunicazione agli stessi, mediante invio di copia con raccomandata con avviso di ricevimento (o per via telematica per coloro che abbiano consentito tale forma di comunicazione). In tal modo, il soggetto controinteressato può presentare (anche per via telematica) una eventuale e motivata opposizione all’istanza di accesso civico entro dieci giorni dalla ricezione della comunicazione della richiesta di accesso civico. Decorso tale termine, l’amministrazione provvede sulla richiesta di accesso civico, accertata la ricezione della comunicazione da parte del controinteressato.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La comunicazione ai soggetti controinteressati non è dovuta nel caso in cui l’istanza di accesso civico riguardi dati e documenti oggetto di pubblicazione obbligatoria. </a:t>
            </a:r>
          </a:p>
          <a:p>
            <a:pPr marL="365760" marR="0" indent="0" algn="just">
              <a:lnSpc>
                <a:spcPts val="1200"/>
              </a:lnSpc>
              <a:spcBef>
                <a:spcPts val="1360"/>
              </a:spcBef>
              <a:spcAft>
                <a:spcPts val="0"/>
              </a:spcAft>
            </a:pPr>
            <a:r>
              <a:rPr lang="it-IT" sz="1100" b="1" spc="0">
                <a:solidFill>
                  <a:srgbClr val="000000"/>
                </a:solidFill>
                <a:latin typeface="Garamond" panose="02020603050405020304" pitchFamily="1"/>
              </a:rPr>
              <a:t>Quali sono i termini procedurali dell’accesso civico?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Il procedimento di accesso civico deve concludersi con provvedimento espresso e motivato nel termine di trenta giorni dalla presentazione dell’istanza con la comunicazione del relativo esito al richiedente e agli eventuali controinteressati. Tali termini sono sospesi nel caso di comunicazione dell’istanza al controinteressato durante il tempo stabilito dalla norma per consentire allo stesso di presentare eventuale opposizione (10 giorni dalla ricezione della comunicazione).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In caso di accoglimento, l’amministrazione provvede a trasmettere tempestivamente al richiedente i dati o i documenti richiesti, ovvero, nel caso in cui l’istanza riguardi dati, informazioni o documenti oggetto di pubblicazione obbligatoria ai sensi del d. lgs. n. 33/2013, a pubblicare sul sito i dati, le informazioni o i documenti richiesti e a comunicare al richiedente l’avvenuta pubblicazione dello stesso, indicandogli il relativo collegamento ipertestuale. </a:t>
            </a:r>
          </a:p>
          <a:p>
            <a:pPr marL="91440" marR="91440" indent="274320" algn="just">
              <a:lnSpc>
                <a:spcPts val="1200"/>
              </a:lnSpc>
              <a:spcBef>
                <a:spcPts val="30"/>
              </a:spcBef>
              <a:spcAft>
                <a:spcPts val="0"/>
              </a:spcAft>
            </a:pPr>
            <a:r>
              <a:rPr lang="it-IT" sz="1100" spc="0">
                <a:solidFill>
                  <a:srgbClr val="000000"/>
                </a:solidFill>
                <a:latin typeface="Garamond" panose="02020603050405020304" pitchFamily="1"/>
              </a:rPr>
              <a:t>Laddove vi sia stata, invece, l’accoglimento della richiesta di accesso civico nonostante l’opposizione del controinteressato, l’amministrazione è tenuta a darne comunicazione a quest’ultimo. I dati o i documenti richiesti possono essere trasmessi al richiedente non prima di quindici giorni dalla ricezione della stessa comunicazione da parte del controinteressato, ciò anche al fine di consentire a quest’ultimo di presentare eventualmente richiesta di riesame o ricorso al difensore civico, oppure ricorso al giudice amministrativo (cfr. art. 5, commi 7-9). </a:t>
            </a:r>
          </a:p>
          <a:p>
            <a:pPr marL="91440" marR="91440" indent="274320" algn="just">
              <a:lnSpc>
                <a:spcPts val="1200"/>
              </a:lnSpc>
              <a:spcBef>
                <a:spcPts val="0"/>
              </a:spcBef>
              <a:spcAft>
                <a:spcPts val="0"/>
              </a:spcAft>
            </a:pPr>
            <a:r>
              <a:rPr lang="it-IT" sz="1100" spc="0">
                <a:solidFill>
                  <a:srgbClr val="000000"/>
                </a:solidFill>
                <a:latin typeface="Garamond" panose="02020603050405020304" pitchFamily="1"/>
              </a:rPr>
              <a:t>L’ente destinatario dell’istanza di accesso civico ai sensi dell’art. 5, comma 2, del d. lgs. n. 33/2013 è tenuto a motivare l’eventuale rifiuto, differimento o la limitazione dell’accesso con riferimento ai soli casi e limiti stabiliti dall’articolo 5-</a:t>
            </a:r>
            <a:r>
              <a:rPr lang="it-IT" sz="1100" i="1" spc="0">
                <a:solidFill>
                  <a:srgbClr val="000000"/>
                </a:solidFill>
                <a:latin typeface="Garamond" panose="02020603050405020304" pitchFamily="1"/>
              </a:rPr>
              <a:t>bis</a:t>
            </a:r>
            <a:r>
              <a:rPr lang="it-IT" sz="1100" spc="0">
                <a:solidFill>
                  <a:srgbClr val="000000"/>
                </a:solidFill>
                <a:latin typeface="Garamond" panose="02020603050405020304" pitchFamily="1"/>
              </a:rPr>
              <a:t>. </a:t>
            </a:r>
          </a:p>
          <a:p>
            <a:pPr marL="91440" marR="91440" indent="274320" algn="just">
              <a:lnSpc>
                <a:spcPts val="1200"/>
              </a:lnSpc>
              <a:spcBef>
                <a:spcPts val="1355"/>
              </a:spcBef>
              <a:spcAft>
                <a:spcPts val="0"/>
              </a:spcAft>
            </a:pPr>
            <a:r>
              <a:rPr lang="it-IT" sz="1100" b="1" spc="0">
                <a:solidFill>
                  <a:srgbClr val="000000"/>
                </a:solidFill>
                <a:latin typeface="Garamond" panose="02020603050405020304" pitchFamily="1"/>
              </a:rPr>
              <a:t>Esistono rimedi alternativi al ricorso al giudice nel caso di rifiuto o mancata risposta da parte dell’amministrazione? </a:t>
            </a:r>
          </a:p>
          <a:p>
            <a:pPr marL="91440" marR="91440" indent="274320" algn="just">
              <a:lnSpc>
                <a:spcPts val="1200"/>
              </a:lnSpc>
              <a:spcBef>
                <a:spcPts val="45"/>
              </a:spcBef>
              <a:spcAft>
                <a:spcPts val="0"/>
              </a:spcAft>
            </a:pPr>
            <a:r>
              <a:rPr lang="it-IT" sz="1100" spc="0">
                <a:solidFill>
                  <a:srgbClr val="000000"/>
                </a:solidFill>
                <a:latin typeface="Garamond" panose="02020603050405020304" pitchFamily="1"/>
              </a:rPr>
              <a:t>La disciplina in materia prevede che in caso di diniego totale o parziale dell’accesso o di mancata risposta entro il termine indicato dal comma 6 del d. lgs. n. 33/2013, il richiedente può presentare richiesta di riesame al responsabile della prevenzione della corruzione e della trasparenza, che decide con provvedimento motivato, entro il termine di venti giorni. </a:t>
            </a:r>
          </a:p>
          <a:p>
            <a:pPr marL="91440" marR="91440" indent="274320" algn="just">
              <a:lnSpc>
                <a:spcPts val="1200"/>
              </a:lnSpc>
              <a:spcBef>
                <a:spcPts val="5"/>
              </a:spcBef>
              <a:spcAft>
                <a:spcPts val="115"/>
              </a:spcAft>
            </a:pPr>
            <a:r>
              <a:rPr lang="it-IT" sz="1100" spc="-5">
                <a:solidFill>
                  <a:srgbClr val="000000"/>
                </a:solidFill>
                <a:latin typeface="Garamond" panose="02020603050405020304" pitchFamily="1"/>
              </a:rPr>
              <a:t>In alternativa, laddove si tratti delle amministrazioni delle regioni o degli enti locali, il richiedente può presentare ricorso al difensore civico competente per ambito territoriale (qualora tale organo non sia stato istituito, la competenza è attribuita al difensore civico competente per l’ambito territoriale immediatamente superiore). In tal caso, il ricorso deve comunque essere notificato anche all’amministrazione interessata. È previsto che il difensore civico si pronunci entro trenta giorni dalla presentazione del ricorso e che se il difensore civico ritiene illegittimo il diniego o il differimento, ne debba informare il richiedente e comunicarlo </a:t>
            </a:r>
          </a:p>
        </p:txBody>
      </p:sp>
      <p:sp>
        <p:nvSpPr>
          <p:cNvPr id="368" name="Segnaposto testo 367"/>
          <p:cNvSpPr>
            <a:spLocks noGrp="1"/>
          </p:cNvSpPr>
          <p:nvPr>
            <p:ph type="body" idx="10"/>
          </p:nvPr>
        </p:nvSpPr>
        <p:spPr>
          <a:xfrm>
            <a:off x="6642735" y="9895205"/>
            <a:ext cx="256540" cy="1651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b="1" spc="135">
                <a:solidFill>
                  <a:srgbClr val="000000"/>
                </a:solidFill>
                <a:latin typeface="Calibri" panose="02020603050405020304" pitchFamily="1"/>
              </a:rPr>
              <a:t>28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72" name="Image.jpg"/>
          <p:cNvPicPr/>
          <p:nvPr/>
        </p:nvPicPr>
        <p:blipFill>
          <a:blip r:embed="rId2"/>
          <a:stretch>
            <a:fillRect/>
          </a:stretch>
        </p:blipFill>
        <p:spPr>
          <a:xfrm>
            <a:off x="3437890" y="487680"/>
            <a:ext cx="487680" cy="536575"/>
          </a:xfrm>
          <a:prstGeom prst="rect">
            <a:avLst/>
          </a:prstGeom>
        </p:spPr>
      </p:pic>
      <p:sp>
        <p:nvSpPr>
          <p:cNvPr id="373" name="Segnaposto testo 372"/>
          <p:cNvSpPr>
            <a:spLocks noGrp="1"/>
          </p:cNvSpPr>
          <p:nvPr>
            <p:ph type="body" idx="10"/>
          </p:nvPr>
        </p:nvSpPr>
        <p:spPr>
          <a:xfrm>
            <a:off x="786765" y="1196975"/>
            <a:ext cx="6155690" cy="8695055"/>
          </a:xfrm>
          <a:prstGeom prst="rect">
            <a:avLst/>
          </a:prstGeom>
          <a:noFill/>
          <a:ln w="0" cmpd="sng">
            <a:noFill/>
            <a:prstDash val="solid"/>
          </a:ln>
        </p:spPr>
        <p:txBody>
          <a:bodyPr vert="horz" lIns="0" tIns="0" rIns="0" bIns="0" anchor="t"/>
          <a:lstStyle/>
          <a:p>
            <a:pPr marL="1874520" marR="0" indent="0" algn="l">
              <a:lnSpc>
                <a:spcPts val="1300"/>
              </a:lnSpc>
              <a:spcAft>
                <a:spcPts val="0"/>
              </a:spcAft>
            </a:pPr>
            <a:r>
              <a:rPr lang="it-IT" sz="1150" i="1" spc="65">
                <a:solidFill>
                  <a:srgbClr val="1F487C"/>
                </a:solidFill>
                <a:latin typeface="Garamond" panose="02020603050405020304" pitchFamily="1"/>
              </a:rPr>
              <a:t>Autorità Nazionale Anticorruzione </a:t>
            </a:r>
          </a:p>
          <a:p>
            <a:pPr marL="91440" marR="91440" indent="0" algn="just">
              <a:lnSpc>
                <a:spcPts val="1200"/>
              </a:lnSpc>
              <a:spcBef>
                <a:spcPts val="3625"/>
              </a:spcBef>
              <a:spcAft>
                <a:spcPts val="0"/>
              </a:spcAft>
            </a:pPr>
            <a:r>
              <a:rPr lang="it-IT" sz="1100" spc="0">
                <a:solidFill>
                  <a:srgbClr val="000000"/>
                </a:solidFill>
                <a:latin typeface="Garamond" panose="02020603050405020304" pitchFamily="1"/>
              </a:rPr>
              <a:t>all’amministrazione competente. Se questa non conferma il diniego o il differimento entro trenta giorni dal ricevimento della comunicazione del difensore civico, l’accesso è consentito. </a:t>
            </a:r>
          </a:p>
          <a:p>
            <a:pPr marL="91440" marR="91440" indent="274320" algn="just">
              <a:lnSpc>
                <a:spcPts val="1200"/>
              </a:lnSpc>
              <a:spcBef>
                <a:spcPts val="1360"/>
              </a:spcBef>
              <a:spcAft>
                <a:spcPts val="0"/>
              </a:spcAft>
            </a:pPr>
            <a:r>
              <a:rPr lang="it-IT" sz="1100" spc="0">
                <a:solidFill>
                  <a:srgbClr val="000000"/>
                </a:solidFill>
                <a:latin typeface="Garamond" panose="02020603050405020304" pitchFamily="1"/>
              </a:rPr>
              <a:t>L’ente destinatario della richiesta di accesso civico può chiedere un parere formale al Garante per la protezione dei dati personali? </a:t>
            </a:r>
          </a:p>
          <a:p>
            <a:pPr marL="91440" marR="91440" indent="274320" algn="just">
              <a:lnSpc>
                <a:spcPts val="1200"/>
              </a:lnSpc>
              <a:spcBef>
                <a:spcPts val="20"/>
              </a:spcBef>
              <a:spcAft>
                <a:spcPts val="0"/>
              </a:spcAft>
            </a:pPr>
            <a:r>
              <a:rPr lang="it-IT" sz="1100" spc="0">
                <a:solidFill>
                  <a:srgbClr val="000000"/>
                </a:solidFill>
                <a:latin typeface="Garamond" panose="02020603050405020304" pitchFamily="1"/>
              </a:rPr>
              <a:t>È previsto che il Garante per la protezione dei dati personali sia sentito dal responsabile della prevenzione della corruzione nel caso di richiesta di riesame e dal difensore civico nel caso di ricorso solo laddove l’accesso civico sia stato negato o differito per motivi attinenti la tutela della «</a:t>
            </a:r>
            <a:r>
              <a:rPr lang="it-IT" sz="1150" i="1" spc="0">
                <a:solidFill>
                  <a:srgbClr val="000000"/>
                </a:solidFill>
                <a:latin typeface="Garamond" panose="02020603050405020304" pitchFamily="1"/>
              </a:rPr>
              <a:t>protezione dei dati personali, in conformità con la disciplina legislativa in materia</a:t>
            </a:r>
            <a:r>
              <a:rPr lang="it-IT" sz="1100" spc="0">
                <a:solidFill>
                  <a:srgbClr val="000000"/>
                </a:solidFill>
                <a:latin typeface="Garamond" panose="02020603050405020304" pitchFamily="1"/>
              </a:rPr>
              <a:t>» (art. 5-</a:t>
            </a:r>
            <a:r>
              <a:rPr lang="it-IT" sz="1150" i="1" spc="0">
                <a:solidFill>
                  <a:srgbClr val="000000"/>
                </a:solidFill>
                <a:latin typeface="Garamond" panose="02020603050405020304" pitchFamily="1"/>
              </a:rPr>
              <a:t>bis</a:t>
            </a:r>
            <a:r>
              <a:rPr lang="it-IT" sz="1100" spc="0">
                <a:solidFill>
                  <a:srgbClr val="000000"/>
                </a:solidFill>
                <a:latin typeface="Garamond" panose="02020603050405020304" pitchFamily="1"/>
              </a:rPr>
              <a:t>, comma 2, lett. </a:t>
            </a:r>
            <a:r>
              <a:rPr lang="it-IT" sz="1150" i="1" spc="0">
                <a:solidFill>
                  <a:srgbClr val="000000"/>
                </a:solidFill>
                <a:latin typeface="Garamond" panose="02020603050405020304" pitchFamily="1"/>
              </a:rPr>
              <a:t>a</a:t>
            </a:r>
            <a:r>
              <a:rPr lang="it-IT" sz="1100" spc="0">
                <a:solidFill>
                  <a:srgbClr val="000000"/>
                </a:solidFill>
                <a:latin typeface="Garamond" panose="02020603050405020304" pitchFamily="1"/>
              </a:rPr>
              <a:t>, d. lgs. n. 33/2013). In tali ipotesi, il Garante si pronuncia entro il termine di dieci giorni dalla richiesta, durante i quali il termine per l’adozione del provvedimento da parte del responsabile della prevenzione della corruzione o per la pronuncia del difensore civico sono sospesi. </a:t>
            </a:r>
          </a:p>
          <a:p>
            <a:pPr marL="365760" marR="0" indent="0" algn="l">
              <a:lnSpc>
                <a:spcPts val="1200"/>
              </a:lnSpc>
              <a:spcBef>
                <a:spcPts val="1355"/>
              </a:spcBef>
              <a:spcAft>
                <a:spcPts val="0"/>
              </a:spcAft>
            </a:pPr>
            <a:r>
              <a:rPr lang="it-IT" sz="1100" spc="40">
                <a:solidFill>
                  <a:srgbClr val="000000"/>
                </a:solidFill>
                <a:latin typeface="Garamond" panose="02020603050405020304" pitchFamily="1"/>
              </a:rPr>
              <a:t>È possibile in ogni caso ricorrere al giudice? </a:t>
            </a:r>
          </a:p>
          <a:p>
            <a:pPr marL="91440" marR="91440" indent="274320" algn="just">
              <a:lnSpc>
                <a:spcPts val="1200"/>
              </a:lnSpc>
              <a:spcBef>
                <a:spcPts val="5"/>
              </a:spcBef>
              <a:spcAft>
                <a:spcPts val="40990"/>
              </a:spcAft>
            </a:pPr>
            <a:r>
              <a:rPr lang="it-IT" sz="1100" spc="0">
                <a:solidFill>
                  <a:srgbClr val="000000"/>
                </a:solidFill>
                <a:latin typeface="Garamond" panose="02020603050405020304" pitchFamily="1"/>
              </a:rPr>
              <a:t>La normativa prevede che si può impugnare la decisione dell’amministrazione competente o, in caso di richiesta di riesame, la decisione del responsabile della prevenzione della corruzione e della trasparenza, di fronte al Tribunale amministrativo regionale ai sensi dell’articolo 116 del Codice del processo amministrativo di cui al </a:t>
            </a:r>
            <a:r>
              <a:rPr lang="it-IT" sz="1150" u="sng" spc="0">
                <a:solidFill>
                  <a:srgbClr val="000000"/>
                </a:solidFill>
                <a:latin typeface="Garamond" panose="02020603050405020304" pitchFamily="1"/>
              </a:rPr>
              <a:t>decreto legislativo 2 luglio 2010, n. 104. </a:t>
            </a:r>
          </a:p>
        </p:txBody>
      </p:sp>
      <p:sp>
        <p:nvSpPr>
          <p:cNvPr id="374" name="Segnaposto testo 373"/>
          <p:cNvSpPr>
            <a:spLocks noGrp="1"/>
          </p:cNvSpPr>
          <p:nvPr>
            <p:ph type="body" idx="10"/>
          </p:nvPr>
        </p:nvSpPr>
        <p:spPr>
          <a:xfrm>
            <a:off x="6642735" y="9892030"/>
            <a:ext cx="254000" cy="170180"/>
          </a:xfrm>
          <a:prstGeom prst="rect">
            <a:avLst/>
          </a:prstGeom>
          <a:noFill/>
          <a:ln w="0" cmpd="sng">
            <a:noFill/>
            <a:prstDash val="solid"/>
          </a:ln>
        </p:spPr>
        <p:txBody>
          <a:bodyPr vert="horz" lIns="0" tIns="4445" rIns="0" bIns="0" anchor="t"/>
          <a:lstStyle/>
          <a:p>
            <a:pPr marL="0" marR="0" indent="0" algn="l">
              <a:lnSpc>
                <a:spcPts val="1300"/>
              </a:lnSpc>
              <a:spcAft>
                <a:spcPts val="0"/>
              </a:spcAft>
            </a:pPr>
            <a:r>
              <a:rPr lang="it-IT" sz="1100" spc="100">
                <a:solidFill>
                  <a:srgbClr val="000000"/>
                </a:solidFill>
                <a:latin typeface="Calibri" panose="02020603050405020304" pitchFamily="1"/>
              </a:rPr>
              <a:t>29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7" name="Segnaposto testo 36"/>
          <p:cNvSpPr>
            <a:spLocks noGrp="1"/>
          </p:cNvSpPr>
          <p:nvPr>
            <p:ph type="body" idx="10"/>
          </p:nvPr>
        </p:nvSpPr>
        <p:spPr>
          <a:xfrm>
            <a:off x="704850" y="812800"/>
            <a:ext cx="6155690" cy="7938770"/>
          </a:xfrm>
          <a:prstGeom prst="rect">
            <a:avLst/>
          </a:prstGeom>
          <a:noFill/>
          <a:ln w="0" cmpd="sng">
            <a:noFill/>
            <a:prstDash val="solid"/>
          </a:ln>
        </p:spPr>
        <p:txBody>
          <a:bodyPr vert="horz" lIns="0" tIns="6350" rIns="0" bIns="0" anchor="t"/>
          <a:lstStyle/>
          <a:p>
            <a:pPr marL="0" marR="0" indent="0" algn="just">
              <a:lnSpc>
                <a:spcPts val="1900"/>
              </a:lnSpc>
              <a:spcAft>
                <a:spcPts val="0"/>
              </a:spcAft>
            </a:pPr>
            <a:r>
              <a:rPr lang="it-IT" sz="1100" spc="0" dirty="0">
                <a:solidFill>
                  <a:srgbClr val="000000"/>
                </a:solidFill>
                <a:latin typeface="Bookman Old Style" panose="02020603050405020304" pitchFamily="1"/>
              </a:rPr>
              <a:t>posizioni giuridiche qualificate di cui sono titolari. Il richiedente deve infatti dimostrare di essere titolare di un “</a:t>
            </a:r>
            <a:r>
              <a:rPr lang="it-IT" sz="1100" i="1" spc="0" dirty="0">
                <a:solidFill>
                  <a:srgbClr val="FF0000"/>
                </a:solidFill>
                <a:latin typeface="Bookman Old Style" panose="02020603050405020304" pitchFamily="1"/>
              </a:rPr>
              <a:t>interesse diretto, concreto e attuale, corrispondente ad una situazione giuridicamente tutelata e collegata al documento al quale è chiesto l'accesso</a:t>
            </a:r>
            <a:r>
              <a:rPr lang="it-IT" sz="1100" spc="0" dirty="0">
                <a:solidFill>
                  <a:srgbClr val="000000"/>
                </a:solidFill>
                <a:latin typeface="Bookman Old Style" panose="02020603050405020304" pitchFamily="1"/>
              </a:rPr>
              <a:t>”; in funzione di tale interesse la domanda di accesso deve essere opportunamente motivata. La legittimazione all’accesso ai documenti amministrativi va così riconosciuta a chiunque può dimostrare che gli atti oggetto della domanda di ostensione hanno spiegato o sono idonei a spiegare effetti diretti o indiretti nei propri confronti, indipendentemente dalla lesione di una posizione giuridica. </a:t>
            </a:r>
          </a:p>
          <a:p>
            <a:pPr marL="0" marR="0" indent="0" algn="just">
              <a:lnSpc>
                <a:spcPts val="1900"/>
              </a:lnSpc>
              <a:spcBef>
                <a:spcPts val="565"/>
              </a:spcBef>
              <a:spcAft>
                <a:spcPts val="0"/>
              </a:spcAft>
            </a:pPr>
            <a:r>
              <a:rPr lang="it-IT" sz="1100" spc="0" dirty="0">
                <a:solidFill>
                  <a:srgbClr val="000000"/>
                </a:solidFill>
                <a:latin typeface="Bookman Old Style" panose="02020603050405020304" pitchFamily="1"/>
              </a:rPr>
              <a:t>Per l’ANAC (cfr. Linee guida) </a:t>
            </a:r>
            <a:r>
              <a:rPr lang="it-IT" sz="1100" spc="0" dirty="0">
                <a:solidFill>
                  <a:srgbClr val="FF0000"/>
                </a:solidFill>
                <a:latin typeface="Bookman Old Style" panose="02020603050405020304" pitchFamily="1"/>
              </a:rPr>
              <a:t>“l’accesso agli atti di cui alla l. 241/90 continua certamente a sussistere, ma parallelamente all’accesso civico</a:t>
            </a:r>
            <a:r>
              <a:rPr lang="it-IT" sz="1100" spc="0" dirty="0">
                <a:solidFill>
                  <a:srgbClr val="000000"/>
                </a:solidFill>
                <a:latin typeface="Bookman Old Style" panose="02020603050405020304" pitchFamily="1"/>
              </a:rPr>
              <a:t> (generalizzato e non), operando sulla base di norme e presupposti diversi. Tenere ben distinte le due fattispecie è essenziale per calibrare i diversi interessi in gioco allorché si renda necessario un bilanciamento caso per caso tra tali interessi. Tale bilanciamento è, infatti, ben diverso nel caso dell’accesso documentale dove la tutela può consentire un accesso più in profondità e, nel caso dell’accesso generalizzato, dove le esigenze di controllo diffuso del cittadino devono consentire un accesso meno in profondità (se del caso, in relazione all’operatività dei limiti) ma più esteso, avendo presente che l’accesso in questo caso comporta, di fatto, una larga conoscibilità (e diffusione) di dati, documenti e informazioni.” </a:t>
            </a:r>
          </a:p>
          <a:p>
            <a:pPr marL="0" marR="0" indent="0" algn="l">
              <a:lnSpc>
                <a:spcPts val="1200"/>
              </a:lnSpc>
              <a:spcBef>
                <a:spcPts val="4430"/>
              </a:spcBef>
              <a:spcAft>
                <a:spcPts val="0"/>
              </a:spcAft>
            </a:pPr>
            <a:r>
              <a:rPr lang="it-IT" sz="1100" b="1" i="1" spc="0" dirty="0">
                <a:solidFill>
                  <a:srgbClr val="000000"/>
                </a:solidFill>
                <a:latin typeface="Bookman Old Style" panose="02020603050405020304" pitchFamily="1"/>
              </a:rPr>
              <a:t>3. L’istanza di accesso civico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L’istanza di accesso civico (si veda al riguardo le proposte di modello allegate) identifica i dati, le informazioni o i documenti richiesti e </a:t>
            </a:r>
            <a:r>
              <a:rPr lang="it-IT" sz="1100" b="1" spc="0" dirty="0">
                <a:solidFill>
                  <a:srgbClr val="FF0000"/>
                </a:solidFill>
                <a:latin typeface="Bookman Old Style" panose="02020603050405020304" pitchFamily="1"/>
              </a:rPr>
              <a:t>non richiede motivazione alcuna</a:t>
            </a:r>
            <a:r>
              <a:rPr lang="it-IT" sz="1100" spc="0" dirty="0">
                <a:solidFill>
                  <a:srgbClr val="000000"/>
                </a:solidFill>
                <a:latin typeface="Bookman Old Style" panose="02020603050405020304" pitchFamily="1"/>
              </a:rPr>
              <a:t>. </a:t>
            </a:r>
          </a:p>
          <a:p>
            <a:pPr marL="0" marR="0" indent="0" algn="just">
              <a:lnSpc>
                <a:spcPts val="1900"/>
              </a:lnSpc>
              <a:spcBef>
                <a:spcPts val="555"/>
              </a:spcBef>
              <a:spcAft>
                <a:spcPts val="1480"/>
              </a:spcAft>
            </a:pPr>
            <a:r>
              <a:rPr lang="it-IT" sz="1100" spc="0" dirty="0">
                <a:solidFill>
                  <a:srgbClr val="000000"/>
                </a:solidFill>
                <a:latin typeface="Bookman Old Style" panose="02020603050405020304" pitchFamily="1"/>
              </a:rPr>
              <a:t>Al riguardo l’ANAC (cfr. Linee guida) ha precisato che la richiesta non deve essere generica tuttavia ma consentire l’individuazione del dato, del documento o dell’informazione del quale si chiede accesso. L’istanza di accesso deve avere ad oggetto una </a:t>
            </a:r>
            <a:r>
              <a:rPr lang="it-IT" sz="1100" b="1" spc="0" dirty="0">
                <a:solidFill>
                  <a:srgbClr val="FF0000"/>
                </a:solidFill>
                <a:latin typeface="Bookman Old Style" panose="02020603050405020304" pitchFamily="1"/>
              </a:rPr>
              <a:t>specifica documentazione in possesso dell'Amministrazione </a:t>
            </a:r>
            <a:r>
              <a:rPr lang="it-IT" sz="1100" spc="0" dirty="0">
                <a:solidFill>
                  <a:srgbClr val="000000"/>
                </a:solidFill>
                <a:latin typeface="Bookman Old Style" panose="02020603050405020304" pitchFamily="1"/>
              </a:rPr>
              <a:t>(indicata in modo sufficientemente preciso e circoscritto) e non può riguardare dati ed informazioni generiche relativi ad un complesso non individuato di atti di cui non si conosce neppure con certezza la consistenza, il contenuto e finanche l’effettiva sussistenza, assumendo un sostanziale carattere di natura meramente esplorativa</a:t>
            </a:r>
            <a:r>
              <a:rPr lang="it-IT" sz="1100" spc="0" baseline="30000" dirty="0">
                <a:solidFill>
                  <a:srgbClr val="000000"/>
                </a:solidFill>
                <a:latin typeface="Bookman Old Style" panose="02020603050405020304" pitchFamily="1"/>
              </a:rPr>
              <a:t>5</a:t>
            </a:r>
            <a:r>
              <a:rPr lang="it-IT" sz="1100" spc="0" dirty="0">
                <a:solidFill>
                  <a:srgbClr val="000000"/>
                </a:solidFill>
                <a:latin typeface="Bookman Old Style" panose="02020603050405020304" pitchFamily="1"/>
              </a:rPr>
              <a:t>. L’Ente deve consentire l’accesso </a:t>
            </a:r>
          </a:p>
        </p:txBody>
      </p:sp>
      <p:sp>
        <p:nvSpPr>
          <p:cNvPr id="38" name="Segnaposto testo 37"/>
          <p:cNvSpPr>
            <a:spLocks noGrp="1"/>
          </p:cNvSpPr>
          <p:nvPr>
            <p:ph type="body" idx="10"/>
          </p:nvPr>
        </p:nvSpPr>
        <p:spPr>
          <a:xfrm>
            <a:off x="704850" y="8751570"/>
            <a:ext cx="6155690" cy="847725"/>
          </a:xfrm>
          <a:prstGeom prst="rect">
            <a:avLst/>
          </a:prstGeom>
          <a:noFill/>
          <a:ln w="0" cmpd="sng">
            <a:noFill/>
            <a:prstDash val="solid"/>
          </a:ln>
        </p:spPr>
        <p:txBody>
          <a:bodyPr vert="horz" lIns="0" tIns="94615" rIns="0" bIns="0" anchor="t"/>
          <a:lstStyle/>
          <a:p>
            <a:pPr marL="0" marR="0" indent="0" algn="just">
              <a:lnSpc>
                <a:spcPts val="1100"/>
              </a:lnSpc>
              <a:spcAft>
                <a:spcPts val="545"/>
              </a:spcAft>
            </a:pPr>
            <a:r>
              <a:rPr lang="it-IT" sz="700" spc="0" dirty="0">
                <a:solidFill>
                  <a:srgbClr val="000000"/>
                </a:solidFill>
                <a:latin typeface="Calibri" panose="02020603050405020304" pitchFamily="1"/>
              </a:rPr>
              <a:t>5 </a:t>
            </a:r>
            <a:r>
              <a:rPr lang="it-IT" sz="900" spc="0" dirty="0">
                <a:solidFill>
                  <a:srgbClr val="000000"/>
                </a:solidFill>
                <a:latin typeface="Bookman Old Style" panose="02020603050405020304" pitchFamily="1"/>
              </a:rPr>
              <a:t>Nel caso in cui sia presentata una domanda di accesso per un </a:t>
            </a:r>
            <a:r>
              <a:rPr lang="it-IT" sz="900" spc="0" dirty="0">
                <a:solidFill>
                  <a:srgbClr val="FF0000"/>
                </a:solidFill>
                <a:latin typeface="Bookman Old Style" panose="02020603050405020304" pitchFamily="1"/>
              </a:rPr>
              <a:t>numero manifestamente irragionevole di documenti, </a:t>
            </a:r>
            <a:r>
              <a:rPr lang="it-IT" sz="900" spc="0" dirty="0">
                <a:solidFill>
                  <a:srgbClr val="000000"/>
                </a:solidFill>
                <a:latin typeface="Bookman Old Style" panose="02020603050405020304" pitchFamily="1"/>
              </a:rPr>
              <a:t>la cui istruttoria determinerebbe un carico di lavoro particolarmente gravoso, l’Ente può ponderare, da un lato, l’interesse dell’accesso del pubblico ai documenti e, dall’altro, il carico di lavoro che ne deriverebbe, al fine di salvaguardare, in questi casi particolari e di stretta interpretazione, l’interesse ad un buon andamento dell’amministrazione (cfr. ANAC, Linee Guida). </a:t>
            </a:r>
          </a:p>
        </p:txBody>
      </p:sp>
      <p:sp>
        <p:nvSpPr>
          <p:cNvPr id="39" name="Segnaposto testo 38"/>
          <p:cNvSpPr>
            <a:spLocks noGrp="1"/>
          </p:cNvSpPr>
          <p:nvPr>
            <p:ph type="body" idx="10"/>
          </p:nvPr>
        </p:nvSpPr>
        <p:spPr>
          <a:xfrm>
            <a:off x="3686175" y="9599295"/>
            <a:ext cx="183515" cy="16256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it-IT" sz="1050" spc="0">
                <a:solidFill>
                  <a:srgbClr val="000000"/>
                </a:solidFill>
                <a:latin typeface="Calibri" panose="02020603050405020304" pitchFamily="1"/>
              </a:rPr>
              <a:t>7 </a:t>
            </a:r>
          </a:p>
        </p:txBody>
      </p:sp>
      <p:cxnSp>
        <p:nvCxnSpPr>
          <p:cNvPr id="40" name="Connettore 1 39"/>
          <p:cNvCxnSpPr/>
          <p:nvPr/>
        </p:nvCxnSpPr>
        <p:spPr>
          <a:xfrm>
            <a:off x="704850" y="8756650"/>
            <a:ext cx="1847215" cy="0"/>
          </a:xfrm>
          <a:prstGeom prst="line">
            <a:avLst/>
          </a:prstGeom>
          <a:ln w="8890" cmpd="sng">
            <a:solidFill>
              <a:srgbClr val="000000"/>
            </a:solidFill>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3" name="Segnaposto testo 42"/>
          <p:cNvSpPr>
            <a:spLocks noGrp="1"/>
          </p:cNvSpPr>
          <p:nvPr>
            <p:ph type="body" idx="10"/>
          </p:nvPr>
        </p:nvSpPr>
        <p:spPr>
          <a:xfrm>
            <a:off x="704850" y="901700"/>
            <a:ext cx="6155690" cy="8691880"/>
          </a:xfrm>
          <a:prstGeom prst="rect">
            <a:avLst/>
          </a:prstGeom>
          <a:noFill/>
          <a:ln w="0" cmpd="sng">
            <a:noFill/>
            <a:prstDash val="solid"/>
          </a:ln>
        </p:spPr>
        <p:txBody>
          <a:bodyPr vert="horz" lIns="0" tIns="0" rIns="0" bIns="0" anchor="t"/>
          <a:lstStyle/>
          <a:p>
            <a:pPr marL="0" marR="0" indent="0" algn="just">
              <a:lnSpc>
                <a:spcPts val="1800"/>
              </a:lnSpc>
              <a:spcAft>
                <a:spcPts val="0"/>
              </a:spcAft>
            </a:pPr>
            <a:r>
              <a:rPr lang="it-IT" sz="1100" spc="0" dirty="0">
                <a:solidFill>
                  <a:srgbClr val="000000"/>
                </a:solidFill>
                <a:latin typeface="Bookman Old Style" panose="02020603050405020304" pitchFamily="1"/>
              </a:rPr>
              <a:t>ai documenti nei quali siano contenute le informazioni già detenute e gestite dallo stesso, ma è escluso che - per rispondere alla richiesta di accesso - sia tenuto a formare o raccogliere o altrimenti procurarsi informazioni che non siano già in suo possesso, ovvero a rielaborare i dati ai fini dell’accesso generalizzato. </a:t>
            </a:r>
          </a:p>
          <a:p>
            <a:pPr marL="0" marR="0" indent="0" algn="just">
              <a:lnSpc>
                <a:spcPts val="1900"/>
              </a:lnSpc>
              <a:spcBef>
                <a:spcPts val="600"/>
              </a:spcBef>
              <a:spcAft>
                <a:spcPts val="0"/>
              </a:spcAft>
            </a:pPr>
            <a:r>
              <a:rPr lang="it-IT" sz="1100" spc="0" dirty="0">
                <a:solidFill>
                  <a:srgbClr val="000000"/>
                </a:solidFill>
                <a:latin typeface="Bookman Old Style" panose="02020603050405020304" pitchFamily="1"/>
              </a:rPr>
              <a:t>L’istanza può essere trasmessa per via telematica, secondo le modalità del </a:t>
            </a:r>
            <a:r>
              <a:rPr lang="it-IT" sz="1100" spc="0" dirty="0" err="1">
                <a:solidFill>
                  <a:srgbClr val="000000"/>
                </a:solidFill>
                <a:latin typeface="Bookman Old Style" panose="02020603050405020304" pitchFamily="1"/>
              </a:rPr>
              <a:t>D.Lgs.</a:t>
            </a:r>
            <a:r>
              <a:rPr lang="it-IT" sz="1100" spc="0" dirty="0">
                <a:solidFill>
                  <a:srgbClr val="000000"/>
                </a:solidFill>
                <a:latin typeface="Bookman Old Style" panose="02020603050405020304" pitchFamily="1"/>
              </a:rPr>
              <a:t> n. 82/2005 e </a:t>
            </a:r>
            <a:r>
              <a:rPr lang="it-IT" sz="1100" spc="0" dirty="0" err="1">
                <a:solidFill>
                  <a:srgbClr val="000000"/>
                </a:solidFill>
                <a:latin typeface="Bookman Old Style" panose="02020603050405020304" pitchFamily="1"/>
              </a:rPr>
              <a:t>smi</a:t>
            </a:r>
            <a:r>
              <a:rPr lang="it-IT" sz="1100" spc="0" dirty="0">
                <a:solidFill>
                  <a:srgbClr val="000000"/>
                </a:solidFill>
                <a:latin typeface="Bookman Old Style" panose="02020603050405020304" pitchFamily="1"/>
              </a:rPr>
              <a:t>., ed è presentata, alternativamente ad uno dei seguenti uffici: </a:t>
            </a:r>
          </a:p>
          <a:p>
            <a:pPr marL="0" marR="0" indent="182880" algn="l">
              <a:lnSpc>
                <a:spcPts val="1300"/>
              </a:lnSpc>
              <a:spcBef>
                <a:spcPts val="1265"/>
              </a:spcBef>
              <a:spcAft>
                <a:spcPts val="0"/>
              </a:spcAft>
              <a:buFont typeface="Bookman Old Style"/>
              <a:buAutoNum type="alphaLcPeriod"/>
            </a:pPr>
            <a:r>
              <a:rPr lang="it-IT" sz="1100" spc="0" dirty="0">
                <a:solidFill>
                  <a:srgbClr val="000000"/>
                </a:solidFill>
                <a:latin typeface="Bookman Old Style" panose="02020603050405020304" pitchFamily="1"/>
              </a:rPr>
              <a:t>all’ufficio che detiene i dati, le informazioni o i documenti; </a:t>
            </a:r>
          </a:p>
          <a:p>
            <a:pPr marL="0" marR="0" indent="182880" algn="l">
              <a:lnSpc>
                <a:spcPts val="1300"/>
              </a:lnSpc>
              <a:spcBef>
                <a:spcPts val="1290"/>
              </a:spcBef>
              <a:spcAft>
                <a:spcPts val="0"/>
              </a:spcAft>
              <a:buFont typeface="Bookman Old Style"/>
              <a:buAutoNum type="alphaLcPeriod"/>
            </a:pPr>
            <a:r>
              <a:rPr lang="it-IT" sz="1100" spc="0" dirty="0">
                <a:solidFill>
                  <a:srgbClr val="000000"/>
                </a:solidFill>
                <a:latin typeface="Bookman Old Style" panose="02020603050405020304" pitchFamily="1"/>
              </a:rPr>
              <a:t>all’ufficio relazioni con il pubblico; </a:t>
            </a:r>
          </a:p>
          <a:p>
            <a:pPr marL="0" marR="0" indent="182880" algn="just">
              <a:lnSpc>
                <a:spcPts val="1900"/>
              </a:lnSpc>
              <a:spcBef>
                <a:spcPts val="595"/>
              </a:spcBef>
              <a:spcAft>
                <a:spcPts val="0"/>
              </a:spcAft>
              <a:buFont typeface="Bookman Old Style"/>
              <a:buAutoNum type="alphaLcPeriod"/>
            </a:pPr>
            <a:r>
              <a:rPr lang="it-IT" sz="1100" spc="0" dirty="0">
                <a:solidFill>
                  <a:srgbClr val="000000"/>
                </a:solidFill>
                <a:latin typeface="Bookman Old Style" panose="02020603050405020304" pitchFamily="1"/>
              </a:rPr>
              <a:t>ad altro ufficio indicato dall’Ente nella sezione “Amministrazione trasparente” del sito istituzionale; </a:t>
            </a:r>
          </a:p>
          <a:p>
            <a:pPr marL="0" marR="0" indent="182880" algn="just">
              <a:lnSpc>
                <a:spcPts val="2000"/>
              </a:lnSpc>
              <a:spcBef>
                <a:spcPts val="545"/>
              </a:spcBef>
              <a:spcAft>
                <a:spcPts val="0"/>
              </a:spcAft>
              <a:buFont typeface="Bookman Old Style"/>
              <a:buAutoNum type="alphaLcPeriod"/>
            </a:pPr>
            <a:r>
              <a:rPr lang="it-IT" sz="1100" spc="5" dirty="0">
                <a:solidFill>
                  <a:srgbClr val="000000"/>
                </a:solidFill>
                <a:latin typeface="Bookman Old Style" panose="02020603050405020304" pitchFamily="1"/>
              </a:rPr>
              <a:t>al Responsabile della prevenzione della corruzione e della trasparenza, quando l’istanza ha ad oggetto dati, informazioni o documenti oggetto di pubblicazione obbligatoria ai sensi del decreto trasparenza. </a:t>
            </a:r>
          </a:p>
          <a:p>
            <a:pPr marL="0" marR="0" indent="0" algn="just">
              <a:lnSpc>
                <a:spcPts val="1900"/>
              </a:lnSpc>
              <a:spcBef>
                <a:spcPts val="575"/>
              </a:spcBef>
              <a:spcAft>
                <a:spcPts val="0"/>
              </a:spcAft>
            </a:pPr>
            <a:r>
              <a:rPr lang="it-IT" sz="1100" spc="0" dirty="0">
                <a:solidFill>
                  <a:srgbClr val="000000"/>
                </a:solidFill>
                <a:latin typeface="Bookman Old Style" panose="02020603050405020304" pitchFamily="1"/>
              </a:rPr>
              <a:t>Il Responsabile della prevenzione della corruzione e della trasparenza può chiedere, in ogni tempo, agli uffici informazioni sull’esito delle istanze. </a:t>
            </a:r>
          </a:p>
          <a:p>
            <a:pPr marL="0" marR="0" indent="0" algn="l">
              <a:lnSpc>
                <a:spcPts val="1300"/>
              </a:lnSpc>
              <a:spcBef>
                <a:spcPts val="4405"/>
              </a:spcBef>
              <a:spcAft>
                <a:spcPts val="0"/>
              </a:spcAft>
            </a:pPr>
            <a:r>
              <a:rPr lang="it-IT" sz="1100" b="1" i="1" spc="0" dirty="0">
                <a:solidFill>
                  <a:srgbClr val="000000"/>
                </a:solidFill>
                <a:latin typeface="Bookman Old Style" panose="02020603050405020304" pitchFamily="1"/>
              </a:rPr>
              <a:t>4. Il procedimento </a:t>
            </a:r>
          </a:p>
          <a:p>
            <a:pPr marL="0" marR="0" indent="0" algn="l">
              <a:lnSpc>
                <a:spcPts val="1300"/>
              </a:lnSpc>
              <a:spcBef>
                <a:spcPts val="1430"/>
              </a:spcBef>
              <a:spcAft>
                <a:spcPts val="0"/>
              </a:spcAft>
            </a:pPr>
            <a:r>
              <a:rPr lang="it-IT" sz="1100" b="1" i="1" spc="0" dirty="0">
                <a:solidFill>
                  <a:srgbClr val="000000"/>
                </a:solidFill>
                <a:latin typeface="Bookman Old Style" panose="02020603050405020304" pitchFamily="1"/>
              </a:rPr>
              <a:t>4.1. Il provvedimento espresso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Il procedimento di accesso civico è avviato con la presentazione dell’istanza di cui al precedente paragrafo. </a:t>
            </a:r>
          </a:p>
          <a:p>
            <a:pPr marL="0" marR="0" indent="0" algn="just">
              <a:lnSpc>
                <a:spcPts val="1900"/>
              </a:lnSpc>
              <a:spcBef>
                <a:spcPts val="610"/>
              </a:spcBef>
              <a:spcAft>
                <a:spcPts val="0"/>
              </a:spcAft>
            </a:pPr>
            <a:r>
              <a:rPr lang="it-IT" sz="1100" spc="0" dirty="0">
                <a:solidFill>
                  <a:srgbClr val="000000"/>
                </a:solidFill>
                <a:latin typeface="Bookman Old Style" panose="02020603050405020304" pitchFamily="1"/>
              </a:rPr>
              <a:t>Il procedimento deve concludersi con </a:t>
            </a:r>
            <a:r>
              <a:rPr lang="it-IT" sz="1100" spc="0" dirty="0">
                <a:solidFill>
                  <a:srgbClr val="FF0000"/>
                </a:solidFill>
                <a:latin typeface="Bookman Old Style" panose="02020603050405020304" pitchFamily="1"/>
              </a:rPr>
              <a:t>provvedimento espresso e motivato </a:t>
            </a:r>
            <a:r>
              <a:rPr lang="it-IT" sz="1100" spc="0" dirty="0">
                <a:solidFill>
                  <a:srgbClr val="000000"/>
                </a:solidFill>
                <a:latin typeface="Bookman Old Style" panose="02020603050405020304" pitchFamily="1"/>
              </a:rPr>
              <a:t>(vedasi al riguardo la proposta di modello allegata) entro 30 giorni dalla presentazione dell’istanza, con la comunicazione al richiedente ed agli eventuali controinteressati (cfr. successivo paragrafo). </a:t>
            </a:r>
          </a:p>
          <a:p>
            <a:pPr marL="0" marR="0" indent="0" algn="just">
              <a:lnSpc>
                <a:spcPts val="1900"/>
              </a:lnSpc>
              <a:spcBef>
                <a:spcPts val="625"/>
              </a:spcBef>
              <a:spcAft>
                <a:spcPts val="0"/>
              </a:spcAft>
            </a:pPr>
            <a:r>
              <a:rPr lang="it-IT" sz="1100" spc="0" dirty="0">
                <a:solidFill>
                  <a:srgbClr val="000000"/>
                </a:solidFill>
                <a:latin typeface="Bookman Old Style" panose="02020603050405020304" pitchFamily="1"/>
              </a:rPr>
              <a:t>In caso di accoglimento l’Ente locale provvede a trasmettere tempestivamente al richiedente i dati o i documenti richiesti (per l’accesso generalizzato), ovvero, nel caso in cui l’istanza riguardi dati, informazioni o documenti oggetto di pubblicazione obbligatoria (per l’accesso semplice), a pubblicare gli stessi sul sito ed a comunicare al richiedente l’avvenuta pubblicazione, indicandogli il collegamento ipertestuale. </a:t>
            </a:r>
          </a:p>
          <a:p>
            <a:pPr marL="0" marR="0" indent="0" algn="just">
              <a:lnSpc>
                <a:spcPts val="1900"/>
              </a:lnSpc>
              <a:spcBef>
                <a:spcPts val="580"/>
              </a:spcBef>
              <a:spcAft>
                <a:spcPts val="1220"/>
              </a:spcAft>
            </a:pPr>
            <a:r>
              <a:rPr lang="it-IT" sz="1100" spc="0" dirty="0">
                <a:solidFill>
                  <a:srgbClr val="000000"/>
                </a:solidFill>
                <a:latin typeface="Bookman Old Style" panose="02020603050405020304" pitchFamily="1"/>
              </a:rPr>
              <a:t>Nel caso di accoglimento della richiesta nonostante l’opposizione del controinteressato, salvi i casi di comprovata indifferibilità, l’Ente ne dà comunicazione al controinteressato </a:t>
            </a:r>
          </a:p>
        </p:txBody>
      </p:sp>
      <p:sp>
        <p:nvSpPr>
          <p:cNvPr id="44" name="Segnaposto testo 43"/>
          <p:cNvSpPr>
            <a:spLocks noGrp="1"/>
          </p:cNvSpPr>
          <p:nvPr>
            <p:ph type="body" idx="10"/>
          </p:nvPr>
        </p:nvSpPr>
        <p:spPr>
          <a:xfrm>
            <a:off x="3683000"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7" name="Segnaposto testo 46"/>
          <p:cNvSpPr>
            <a:spLocks noGrp="1"/>
          </p:cNvSpPr>
          <p:nvPr>
            <p:ph type="body" idx="10"/>
          </p:nvPr>
        </p:nvSpPr>
        <p:spPr>
          <a:xfrm>
            <a:off x="708025" y="901700"/>
            <a:ext cx="6155690" cy="8691880"/>
          </a:xfrm>
          <a:prstGeom prst="rect">
            <a:avLst/>
          </a:prstGeom>
          <a:noFill/>
          <a:ln w="0" cmpd="sng">
            <a:noFill/>
            <a:prstDash val="solid"/>
          </a:ln>
        </p:spPr>
        <p:txBody>
          <a:bodyPr vert="horz" lIns="0" tIns="0" rIns="0" bIns="0" anchor="t"/>
          <a:lstStyle/>
          <a:p>
            <a:pPr marL="0" marR="0" indent="0" algn="just">
              <a:lnSpc>
                <a:spcPts val="1600"/>
              </a:lnSpc>
              <a:spcAft>
                <a:spcPts val="0"/>
              </a:spcAft>
            </a:pPr>
            <a:r>
              <a:rPr lang="it-IT" sz="1100" spc="0" dirty="0">
                <a:solidFill>
                  <a:srgbClr val="000000"/>
                </a:solidFill>
                <a:latin typeface="Bookman Old Style" panose="02020603050405020304" pitchFamily="1"/>
              </a:rPr>
              <a:t>e provvede a trasmettere al richiedente dati e documenti richiesti non prima di 15 giorni dalla ricezione della stessa comunicazione al controinteressato. </a:t>
            </a:r>
          </a:p>
          <a:p>
            <a:pPr marL="0" marR="0" indent="0" algn="just">
              <a:lnSpc>
                <a:spcPts val="1900"/>
              </a:lnSpc>
              <a:spcBef>
                <a:spcPts val="620"/>
              </a:spcBef>
              <a:spcAft>
                <a:spcPts val="0"/>
              </a:spcAft>
            </a:pPr>
            <a:r>
              <a:rPr lang="it-IT" sz="1100" spc="0" dirty="0">
                <a:solidFill>
                  <a:srgbClr val="000000"/>
                </a:solidFill>
                <a:latin typeface="Bookman Old Style" panose="02020603050405020304" pitchFamily="1"/>
              </a:rPr>
              <a:t>Il </a:t>
            </a:r>
            <a:r>
              <a:rPr lang="it-IT" sz="1100" spc="0" dirty="0">
                <a:solidFill>
                  <a:srgbClr val="FF0000"/>
                </a:solidFill>
                <a:latin typeface="Bookman Old Style" panose="02020603050405020304" pitchFamily="1"/>
              </a:rPr>
              <a:t>rilascio di dati e documenti</a:t>
            </a:r>
            <a:r>
              <a:rPr lang="it-IT" sz="1100" spc="0" dirty="0">
                <a:solidFill>
                  <a:srgbClr val="000000"/>
                </a:solidFill>
                <a:latin typeface="Bookman Old Style" panose="02020603050405020304" pitchFamily="1"/>
              </a:rPr>
              <a:t> in formato elettronico o cartaceo è </a:t>
            </a:r>
            <a:r>
              <a:rPr lang="it-IT" sz="1100" spc="0" dirty="0">
                <a:solidFill>
                  <a:srgbClr val="FF0000"/>
                </a:solidFill>
                <a:latin typeface="Bookman Old Style" panose="02020603050405020304" pitchFamily="1"/>
              </a:rPr>
              <a:t>gratuito</a:t>
            </a:r>
            <a:r>
              <a:rPr lang="it-IT" sz="1100" spc="0" dirty="0">
                <a:solidFill>
                  <a:srgbClr val="000000"/>
                </a:solidFill>
                <a:latin typeface="Bookman Old Style" panose="02020603050405020304" pitchFamily="1"/>
              </a:rPr>
              <a:t>, salvo il rimborso del costo effettivamente sostenuto e documentato per la riproduzione su supporti materiali. </a:t>
            </a:r>
          </a:p>
          <a:p>
            <a:pPr marL="0" marR="0" indent="0" algn="l">
              <a:lnSpc>
                <a:spcPts val="1200"/>
              </a:lnSpc>
              <a:spcBef>
                <a:spcPts val="4415"/>
              </a:spcBef>
              <a:spcAft>
                <a:spcPts val="0"/>
              </a:spcAft>
            </a:pPr>
            <a:r>
              <a:rPr lang="it-IT" sz="1100" b="1" i="1" spc="0" dirty="0">
                <a:solidFill>
                  <a:srgbClr val="000000"/>
                </a:solidFill>
                <a:latin typeface="Bookman Old Style" panose="02020603050405020304" pitchFamily="1"/>
              </a:rPr>
              <a:t>4.2. I controinteressati </a:t>
            </a:r>
          </a:p>
          <a:p>
            <a:pPr marL="0" marR="0" indent="0" algn="just">
              <a:lnSpc>
                <a:spcPts val="1900"/>
              </a:lnSpc>
              <a:spcBef>
                <a:spcPts val="0"/>
              </a:spcBef>
              <a:spcAft>
                <a:spcPts val="0"/>
              </a:spcAft>
            </a:pPr>
            <a:r>
              <a:rPr lang="it-IT" sz="1100" spc="0" dirty="0">
                <a:solidFill>
                  <a:srgbClr val="000000"/>
                </a:solidFill>
                <a:latin typeface="Bookman Old Style" panose="02020603050405020304" pitchFamily="1"/>
              </a:rPr>
              <a:t>Nel caso di accesso generalizzato, l’Ente locale cui è indirizzata la richiesta di accesso, </a:t>
            </a:r>
            <a:r>
              <a:rPr lang="it-IT" sz="1100" spc="0" dirty="0">
                <a:solidFill>
                  <a:srgbClr val="FF0000"/>
                </a:solidFill>
                <a:latin typeface="Bookman Old Style" panose="02020603050405020304" pitchFamily="1"/>
              </a:rPr>
              <a:t>se individua soggetti controinteressati è tenuto a dare comunicazione agli stessi </a:t>
            </a:r>
            <a:r>
              <a:rPr lang="it-IT" sz="1100" spc="0" dirty="0">
                <a:solidFill>
                  <a:srgbClr val="000000"/>
                </a:solidFill>
                <a:latin typeface="Bookman Old Style" panose="02020603050405020304" pitchFamily="1"/>
              </a:rPr>
              <a:t>(si veda al riguardo la proposta di modello allegata) mediante invio di copia con raccomandata </a:t>
            </a:r>
            <a:r>
              <a:rPr lang="it-IT" sz="1100" spc="0" dirty="0" err="1">
                <a:solidFill>
                  <a:srgbClr val="000000"/>
                </a:solidFill>
                <a:latin typeface="Bookman Old Style" panose="02020603050405020304" pitchFamily="1"/>
              </a:rPr>
              <a:t>a.r.</a:t>
            </a:r>
            <a:r>
              <a:rPr lang="it-IT" sz="1100" spc="0" dirty="0">
                <a:solidFill>
                  <a:srgbClr val="000000"/>
                </a:solidFill>
                <a:latin typeface="Bookman Old Style" panose="02020603050405020304" pitchFamily="1"/>
              </a:rPr>
              <a:t>, o per via telematica a coloro che abbiano consentito tale forma di comunicazione. </a:t>
            </a:r>
          </a:p>
          <a:p>
            <a:pPr marL="0" marR="0" indent="0" algn="just">
              <a:lnSpc>
                <a:spcPts val="1900"/>
              </a:lnSpc>
              <a:spcBef>
                <a:spcPts val="575"/>
              </a:spcBef>
              <a:spcAft>
                <a:spcPts val="0"/>
              </a:spcAft>
            </a:pPr>
            <a:r>
              <a:rPr lang="it-IT" sz="1100" spc="0" dirty="0">
                <a:solidFill>
                  <a:srgbClr val="000000"/>
                </a:solidFill>
                <a:latin typeface="Bookman Old Style" panose="02020603050405020304" pitchFamily="1"/>
              </a:rPr>
              <a:t>I soggetti controinteressati sono esclusivamente le persone fisiche e giuridiche </a:t>
            </a:r>
            <a:r>
              <a:rPr lang="it-IT" sz="1100" spc="0" dirty="0">
                <a:solidFill>
                  <a:srgbClr val="FF0000"/>
                </a:solidFill>
                <a:latin typeface="Bookman Old Style" panose="02020603050405020304" pitchFamily="1"/>
              </a:rPr>
              <a:t>portatrici degli interessi privati </a:t>
            </a:r>
            <a:r>
              <a:rPr lang="it-IT" sz="1100" spc="0" dirty="0">
                <a:solidFill>
                  <a:srgbClr val="000000"/>
                </a:solidFill>
                <a:latin typeface="Bookman Old Style" panose="02020603050405020304" pitchFamily="1"/>
              </a:rPr>
              <a:t>di cui all’art. 5-bis, c. 2, di cui al par. 5; possono risultare controinteressati anche le persone fisiche interne all’Ente, rispetto all’atto del quale è richiesto l’accesso. </a:t>
            </a:r>
          </a:p>
          <a:p>
            <a:pPr marL="0" marR="0" indent="0" algn="just">
              <a:lnSpc>
                <a:spcPts val="1900"/>
              </a:lnSpc>
              <a:spcBef>
                <a:spcPts val="575"/>
              </a:spcBef>
              <a:spcAft>
                <a:spcPts val="0"/>
              </a:spcAft>
            </a:pPr>
            <a:r>
              <a:rPr lang="it-IT" sz="1100" spc="0" dirty="0">
                <a:solidFill>
                  <a:srgbClr val="000000"/>
                </a:solidFill>
                <a:latin typeface="Bookman Old Style" panose="02020603050405020304" pitchFamily="1"/>
              </a:rPr>
              <a:t>Entro 10 giorni dalla ricezione della comunicazione i controinteressati possono presentare una motivata opposizione, anche per via telematica, alla richiesta di accesso. </a:t>
            </a:r>
          </a:p>
          <a:p>
            <a:pPr marL="0" marR="0" indent="0" algn="just">
              <a:lnSpc>
                <a:spcPts val="1900"/>
              </a:lnSpc>
              <a:spcBef>
                <a:spcPts val="615"/>
              </a:spcBef>
              <a:spcAft>
                <a:spcPts val="0"/>
              </a:spcAft>
            </a:pPr>
            <a:r>
              <a:rPr lang="it-IT" sz="1100" spc="0" dirty="0">
                <a:solidFill>
                  <a:srgbClr val="000000"/>
                </a:solidFill>
                <a:latin typeface="Bookman Old Style" panose="02020603050405020304" pitchFamily="1"/>
              </a:rPr>
              <a:t>A decorrere dalla comunicazione ai controinteressati il termine di cui al precedente par. 4.1. è sospeso fino all’eventuale opposizione dei controinteressati. Decorso tale termine l’Ente provvede sulla richiesta, accertata la ricezione della comunicazione. </a:t>
            </a:r>
          </a:p>
          <a:p>
            <a:pPr marL="0" marR="0" indent="0" algn="l">
              <a:lnSpc>
                <a:spcPts val="1200"/>
              </a:lnSpc>
              <a:spcBef>
                <a:spcPts val="3840"/>
              </a:spcBef>
              <a:spcAft>
                <a:spcPts val="0"/>
              </a:spcAft>
            </a:pPr>
            <a:r>
              <a:rPr lang="it-IT" sz="1100" i="1" u="sng" spc="0" dirty="0">
                <a:solidFill>
                  <a:srgbClr val="000000"/>
                </a:solidFill>
                <a:latin typeface="Bookman Old Style" panose="02020603050405020304" pitchFamily="1"/>
              </a:rPr>
              <a:t>4.3. Il rifiuto, il differimento e la limitazione dell’accesso - i ricorsi </a:t>
            </a:r>
          </a:p>
          <a:p>
            <a:pPr marL="0" marR="0" indent="0" algn="just">
              <a:lnSpc>
                <a:spcPts val="1900"/>
              </a:lnSpc>
              <a:spcBef>
                <a:spcPts val="610"/>
              </a:spcBef>
              <a:spcAft>
                <a:spcPts val="0"/>
              </a:spcAft>
            </a:pPr>
            <a:r>
              <a:rPr lang="it-IT" sz="1100" spc="0" dirty="0">
                <a:solidFill>
                  <a:srgbClr val="000000"/>
                </a:solidFill>
                <a:latin typeface="Bookman Old Style" panose="02020603050405020304" pitchFamily="1"/>
              </a:rPr>
              <a:t>Nella valutazione dell’istanza di accesso l’Ente deve verificare che la richiesta </a:t>
            </a:r>
            <a:r>
              <a:rPr lang="it-IT" sz="1100" spc="0" dirty="0">
                <a:solidFill>
                  <a:srgbClr val="FF0000"/>
                </a:solidFill>
                <a:latin typeface="Bookman Old Style" panose="02020603050405020304" pitchFamily="1"/>
              </a:rPr>
              <a:t>non riguardi atti, documenti o informazioni sottratte alla possibilità di ostensione in quanto ricadenti in una delle fattispecie indicate nell’art. 5-bis di cui al successivo par. 5. </a:t>
            </a:r>
          </a:p>
          <a:p>
            <a:pPr marL="0" marR="0" indent="0" algn="just">
              <a:lnSpc>
                <a:spcPts val="1900"/>
              </a:lnSpc>
              <a:spcBef>
                <a:spcPts val="575"/>
              </a:spcBef>
              <a:spcAft>
                <a:spcPts val="0"/>
              </a:spcAft>
            </a:pPr>
            <a:r>
              <a:rPr lang="it-IT" sz="1100" spc="0" dirty="0">
                <a:solidFill>
                  <a:srgbClr val="000000"/>
                </a:solidFill>
                <a:latin typeface="Bookman Old Style" panose="02020603050405020304" pitchFamily="1"/>
              </a:rPr>
              <a:t>Il rifiuto, il differimento e la limitazione all’accesso devono cioè essere motivati con riferimento a quanto stabilito dall’art. 5-bis del decreto trasparenza, ossia alle </a:t>
            </a:r>
            <a:r>
              <a:rPr lang="it-IT" sz="1100" i="1" spc="0" dirty="0">
                <a:solidFill>
                  <a:srgbClr val="000000"/>
                </a:solidFill>
                <a:latin typeface="Bookman Old Style" panose="02020603050405020304" pitchFamily="1"/>
              </a:rPr>
              <a:t>eccezioni assolute ed eccezioni relative</a:t>
            </a:r>
            <a:r>
              <a:rPr lang="it-IT" sz="1100" spc="0" dirty="0">
                <a:solidFill>
                  <a:srgbClr val="000000"/>
                </a:solidFill>
                <a:latin typeface="Bookman Old Style" panose="02020603050405020304" pitchFamily="1"/>
              </a:rPr>
              <a:t>. </a:t>
            </a:r>
          </a:p>
          <a:p>
            <a:pPr marL="0" marR="0" indent="0" algn="just">
              <a:lnSpc>
                <a:spcPts val="1900"/>
              </a:lnSpc>
              <a:spcBef>
                <a:spcPts val="590"/>
              </a:spcBef>
              <a:spcAft>
                <a:spcPts val="45"/>
              </a:spcAft>
            </a:pPr>
            <a:r>
              <a:rPr lang="it-IT" sz="1100" spc="0" dirty="0">
                <a:solidFill>
                  <a:srgbClr val="000000"/>
                </a:solidFill>
                <a:latin typeface="Bookman Old Style" panose="02020603050405020304" pitchFamily="1"/>
              </a:rPr>
              <a:t>La motivazione del diniego all’accesso deve essere rappresentata in maniera da far comprendere ai cittadini l’ampiezza ed i limiti dell’accesso generalizzato, e permettere loro di poter adeguatamente tutelare dinanzi al giudice i propri interessi nei confronti delle decisioni dell’amministrazione. </a:t>
            </a:r>
          </a:p>
        </p:txBody>
      </p:sp>
      <p:sp>
        <p:nvSpPr>
          <p:cNvPr id="48" name="Segnaposto testo 47"/>
          <p:cNvSpPr>
            <a:spLocks noGrp="1"/>
          </p:cNvSpPr>
          <p:nvPr>
            <p:ph type="body" idx="10"/>
          </p:nvPr>
        </p:nvSpPr>
        <p:spPr>
          <a:xfrm>
            <a:off x="3683000" y="9593580"/>
            <a:ext cx="186690" cy="170180"/>
          </a:xfrm>
          <a:prstGeom prst="rect">
            <a:avLst/>
          </a:prstGeom>
          <a:noFill/>
          <a:ln w="0" cmpd="sng">
            <a:noFill/>
            <a:prstDash val="solid"/>
          </a:ln>
        </p:spPr>
        <p:txBody>
          <a:bodyPr vert="horz" lIns="0" tIns="10795" rIns="0" bIns="0" anchor="t"/>
          <a:lstStyle/>
          <a:p>
            <a:pPr marL="0" marR="0" indent="0" algn="l">
              <a:lnSpc>
                <a:spcPts val="1200"/>
              </a:lnSpc>
              <a:spcAft>
                <a:spcPts val="0"/>
              </a:spcAft>
            </a:pPr>
            <a:r>
              <a:rPr lang="it-IT" sz="1100" spc="0">
                <a:solidFill>
                  <a:srgbClr val="000000"/>
                </a:solidFill>
                <a:latin typeface="Calibri" panose="02020603050405020304" pitchFamily="1"/>
              </a:rPr>
              <a:t>9 </a:t>
            </a:r>
          </a:p>
        </p:txBody>
      </p: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28998</Words>
  <Application>Microsoft Office PowerPoint</Application>
  <PresentationFormat>Personalizzato</PresentationFormat>
  <Paragraphs>878</Paragraphs>
  <Slides>62</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62</vt:i4>
      </vt:variant>
    </vt:vector>
  </HeadingPairs>
  <TitlesOfParts>
    <vt:vector size="72" baseType="lpstr">
      <vt:lpstr>Affinché l’accesso possa essere rifiutato, il pregiudizio agli interessi considerati dai commi 1 e 2 deve essere concreto quindi deve sussistere un preciso nesso di causalità tra l’accesso e il pregiudizio. L’amministrazione, in altre parole, non può limit</vt:lpstr>
      <vt:lpstr>Arial</vt:lpstr>
      <vt:lpstr>Arial Narrow</vt:lpstr>
      <vt:lpstr>Bookman Old Style</vt:lpstr>
      <vt:lpstr>Calibri</vt:lpstr>
      <vt:lpstr>Garamond</vt:lpstr>
      <vt:lpstr>Lucida Console</vt:lpstr>
      <vt:lpstr>Tahoma</vt:lpstr>
      <vt:lpstr>Times New Roman</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Mingarelli Alberto</cp:lastModifiedBy>
  <cp:revision>9</cp:revision>
  <dcterms:modified xsi:type="dcterms:W3CDTF">2017-04-09T17:00:10Z</dcterms:modified>
</cp:coreProperties>
</file>